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5" r:id="rId4"/>
    <p:sldId id="286" r:id="rId5"/>
    <p:sldId id="287" r:id="rId6"/>
    <p:sldId id="288" r:id="rId7"/>
    <p:sldId id="289" r:id="rId8"/>
    <p:sldId id="301" r:id="rId9"/>
    <p:sldId id="311" r:id="rId10"/>
    <p:sldId id="290" r:id="rId11"/>
    <p:sldId id="300" r:id="rId12"/>
    <p:sldId id="312" r:id="rId13"/>
    <p:sldId id="291" r:id="rId14"/>
    <p:sldId id="302" r:id="rId15"/>
    <p:sldId id="321" r:id="rId16"/>
    <p:sldId id="293" r:id="rId17"/>
    <p:sldId id="303" r:id="rId18"/>
    <p:sldId id="313" r:id="rId19"/>
    <p:sldId id="294" r:id="rId20"/>
    <p:sldId id="304" r:id="rId21"/>
    <p:sldId id="314" r:id="rId22"/>
    <p:sldId id="292" r:id="rId23"/>
    <p:sldId id="305" r:id="rId24"/>
    <p:sldId id="319" r:id="rId25"/>
    <p:sldId id="295" r:id="rId26"/>
    <p:sldId id="306" r:id="rId27"/>
    <p:sldId id="317" r:id="rId28"/>
    <p:sldId id="296" r:id="rId29"/>
    <p:sldId id="307" r:id="rId30"/>
    <p:sldId id="318" r:id="rId31"/>
    <p:sldId id="297" r:id="rId32"/>
    <p:sldId id="310" r:id="rId33"/>
    <p:sldId id="320" r:id="rId34"/>
    <p:sldId id="298" r:id="rId35"/>
    <p:sldId id="308" r:id="rId36"/>
    <p:sldId id="316" r:id="rId37"/>
    <p:sldId id="299" r:id="rId38"/>
    <p:sldId id="315" r:id="rId39"/>
    <p:sldId id="30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FF66"/>
    <a:srgbClr val="000000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350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15676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9350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7828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87873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136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1824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29682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72821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37362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35646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54087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251520" y="188640"/>
            <a:ext cx="8640960" cy="6552728"/>
          </a:xfrm>
          <a:prstGeom prst="round2DiagRect">
            <a:avLst/>
          </a:prstGeom>
          <a:gradFill flip="none" rotWithShape="1">
            <a:gsLst>
              <a:gs pos="0">
                <a:srgbClr val="FBEAC7">
                  <a:lumMod val="91000"/>
                  <a:lumOff val="9000"/>
                  <a:alpha val="71000"/>
                </a:srgbClr>
              </a:gs>
              <a:gs pos="27000">
                <a:srgbClr val="FEE7F2"/>
              </a:gs>
              <a:gs pos="36000">
                <a:srgbClr val="FAC77D"/>
              </a:gs>
              <a:gs pos="63000">
                <a:srgbClr val="FBA97D"/>
              </a:gs>
              <a:gs pos="77000">
                <a:srgbClr val="FBD49C"/>
              </a:gs>
              <a:gs pos="49000">
                <a:srgbClr val="FBB57D">
                  <a:lumMod val="35000"/>
                  <a:lumOff val="65000"/>
                  <a:alpha val="65000"/>
                </a:srgbClr>
              </a:gs>
              <a:gs pos="100000">
                <a:schemeClr val="bg2"/>
              </a:gs>
            </a:gsLst>
            <a:lin ang="2700000" scaled="1"/>
            <a:tileRect/>
          </a:gradFill>
          <a:ln w="1016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006" y="-48962"/>
            <a:ext cx="3507494" cy="227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294" y="5263749"/>
            <a:ext cx="1509057" cy="147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866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4348" y="1142984"/>
            <a:ext cx="7772400" cy="35719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Тренажер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Ляльковий дім»</a:t>
            </a:r>
            <a:endParaRPr lang="ru-RU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143240" y="4643446"/>
            <a:ext cx="3000396" cy="1763713"/>
          </a:xfrm>
          <a:prstGeom prst="sun">
            <a:avLst>
              <a:gd name="adj" fmla="val 25000"/>
            </a:avLst>
          </a:prstGeom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</a:p>
        </p:txBody>
      </p:sp>
      <p:pic>
        <p:nvPicPr>
          <p:cNvPr id="1026" name="Picture 2" descr="C:\Documents and Settings\ВОЛОДЯ\Рабочий стол\картінки дом\hous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4857760"/>
            <a:ext cx="2251535" cy="1677991"/>
          </a:xfrm>
          <a:prstGeom prst="rect">
            <a:avLst/>
          </a:prstGeom>
          <a:noFill/>
        </p:spPr>
      </p:pic>
      <p:pic>
        <p:nvPicPr>
          <p:cNvPr id="1027" name="Picture 3" descr="C:\Documents and Settings\ВОЛОДЯ\Рабочий стол\картінки дом\kollekcionnaya_kukla_adora_adora_20014014_mercanie_i_bles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500578"/>
            <a:ext cx="2357422" cy="23574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67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500166" y="3286124"/>
            <a:ext cx="578647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особистими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інтересами</a:t>
            </a:r>
            <a:endParaRPr lang="ru-RU" sz="3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14414" y="5357826"/>
            <a:ext cx="671517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турботою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про хворого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57290" y="4357694"/>
            <a:ext cx="6429420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турботою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про хворого батька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714480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3. При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позиці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коштів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 Нора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керувалася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0100" y="3286124"/>
            <a:ext cx="735811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появою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Крогстада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Хельмерів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85852" y="5286388"/>
            <a:ext cx="678661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за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вісім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зображеної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1670" y="4286256"/>
            <a:ext cx="4714908" cy="64294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приїздом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Фру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Лінне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4.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Конфлікт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у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п'єсі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Ляльковий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дім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виникає</a:t>
            </a:r>
            <a:endParaRPr lang="ru-RU" sz="3600" b="1" dirty="0" smtClean="0">
              <a:solidFill>
                <a:srgbClr val="A5002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8662" y="3214686"/>
            <a:ext cx="7143800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соціально-психологічною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драмою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57224" y="5357826"/>
            <a:ext cx="742955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соціально-психологічною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комедією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8662" y="4286256"/>
            <a:ext cx="735811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соціально-психологічною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трагедією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714480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5.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П'єса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Ляльковий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дім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 за жанром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є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1472" y="3500438"/>
            <a:ext cx="342902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класицизму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2066" y="5643578"/>
            <a:ext cx="285752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реалізму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357422" y="4714884"/>
            <a:ext cx="307183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романтизму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785786" y="571480"/>
            <a:ext cx="7786742" cy="2714644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6.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Визначте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, в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період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розвитку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якого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літературного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напряму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була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написана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п'єса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Ляльковий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дім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066800" y="500042"/>
            <a:ext cx="7315200" cy="1143008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Доброго дня!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2000232" y="1857364"/>
            <a:ext cx="5273675" cy="1500188"/>
          </a:xfrm>
          <a:prstGeom prst="bevel">
            <a:avLst>
              <a:gd name="adj" fmla="val 12500"/>
            </a:avLst>
          </a:prstGeom>
          <a:solidFill>
            <a:srgbClr val="CC99FF"/>
          </a:solidFill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»,  9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9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57400" y="3810000"/>
            <a:ext cx="5029200" cy="269083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Ознайомся </a:t>
            </a:r>
          </a:p>
          <a:p>
            <a:pPr algn="ctr"/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uk-UA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інструкцією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4348" y="3571876"/>
            <a:ext cx="3000396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Крогстаду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14876" y="5572140"/>
            <a:ext cx="278608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Хельмеру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00364" y="4643446"/>
            <a:ext cx="2071702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Норі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357158" y="571480"/>
            <a:ext cx="8358246" cy="2786082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7. Слова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Лялькового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дому»  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...коли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закони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не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беруть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до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уваги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моральних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намірів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тоді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їх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треба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відкинути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належать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дійовій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особі</a:t>
            </a:r>
            <a:endParaRPr lang="ru-RU" sz="3200" b="1" dirty="0" smtClean="0">
              <a:solidFill>
                <a:srgbClr val="A5002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0100" y="3429000"/>
            <a:ext cx="307183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Хельмера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214810" y="5357826"/>
            <a:ext cx="285752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Крогстада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14612" y="4429132"/>
            <a:ext cx="328614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Фру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Лінне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714480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8 .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Злочин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Нори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має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спільне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злочином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500166" y="3286124"/>
            <a:ext cx="578647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соціально-психологічного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357290" y="5357826"/>
            <a:ext cx="635798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фольклорно-міфологічного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357290" y="4357694"/>
            <a:ext cx="6429420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філософсько-інтелектуального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357158" y="642918"/>
            <a:ext cx="8286808" cy="2500330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9.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Зображення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зіткнення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внутрішніх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прагнень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героя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соціальними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обставинами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є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характерною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ознакою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твору</a:t>
            </a:r>
            <a:endParaRPr lang="ru-RU" sz="3200" b="1" dirty="0" smtClean="0">
              <a:solidFill>
                <a:srgbClr val="A5002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1000100" y="1500174"/>
            <a:ext cx="7829576" cy="374810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прочитай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Вибери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той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тексту</a:t>
            </a: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уважним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обраного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варіанту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повернутися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назад не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готовий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натисни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кнопку «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тест»</a:t>
            </a:r>
          </a:p>
        </p:txBody>
      </p:sp>
      <p:sp>
        <p:nvSpPr>
          <p:cNvPr id="7782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14600" y="4953000"/>
            <a:ext cx="3810000" cy="1676400"/>
          </a:xfrm>
          <a:prstGeom prst="rightArrow">
            <a:avLst>
              <a:gd name="adj1" fmla="val 50000"/>
              <a:gd name="adj2" fmla="val 5681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 тест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1538" y="3286124"/>
            <a:ext cx="1714512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міф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2066" y="5429264"/>
            <a:ext cx="250033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гумор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14612" y="4429132"/>
            <a:ext cx="271464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символіка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571472" y="857232"/>
            <a:ext cx="8072494" cy="2071702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10.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Визначальну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роль у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формуванні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художнього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світу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твору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Г.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Ібсена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500166" y="3286124"/>
            <a:ext cx="578647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завершення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різдвяних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свят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14480" y="5357826"/>
            <a:ext cx="564360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затьмареного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43042" y="4357694"/>
            <a:ext cx="5715040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аморальності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428596" y="357166"/>
            <a:ext cx="8286808" cy="2857520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11. 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В кутку,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біля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піаніно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стоїть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обібрана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обтріпана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з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обгорілими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свічками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A50021"/>
                </a:solidFill>
                <a:latin typeface="Times New Roman" pitchFamily="18" charset="0"/>
              </a:rPr>
              <a:t>ялина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>...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образ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ялини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має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символічне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A50021"/>
                </a:solidFill>
                <a:latin typeface="Times New Roman" pitchFamily="18" charset="0"/>
              </a:rPr>
              <a:t>значення</a:t>
            </a:r>
            <a:endParaRPr lang="ru-RU" sz="3600" b="1" dirty="0" smtClean="0">
              <a:solidFill>
                <a:srgbClr val="A5002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57224" y="3143248"/>
            <a:ext cx="664373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грати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 в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42976" y="5357826"/>
            <a:ext cx="607223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іграшкову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видимість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57224" y="4214818"/>
            <a:ext cx="685804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бездуховну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сутність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785786" y="785794"/>
            <a:ext cx="7786742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12.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З'ясуйте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що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символізує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назва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п'єси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Г.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Ібсена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Ляльковий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дім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/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Тестування закінчено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28860" y="3143248"/>
            <a:ext cx="4071966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обов'язки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матері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7356" y="5286388"/>
            <a:ext cx="5432435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обов'язки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перед собою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14546" y="4286256"/>
            <a:ext cx="471490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обов'язки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дружини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4929222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1. Нора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вважала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найголовнішими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714480" y="2714620"/>
            <a:ext cx="5500726" cy="135732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Хельмер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почне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поважати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особистість</a:t>
            </a:r>
            <a:endParaRPr lang="ru-RU" sz="3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500166" y="5286388"/>
            <a:ext cx="5932501" cy="12858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Хельмер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отримає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посаду директора банку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14414" y="4357694"/>
            <a:ext cx="650085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їхнє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співжиття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стане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шлюбом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000100" y="500042"/>
            <a:ext cx="7286676" cy="1857388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sz="3600" b="1" dirty="0" smtClean="0">
              <a:solidFill>
                <a:srgbClr val="A50021"/>
              </a:solidFill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2. За словами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Нори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,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найбільше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диво»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станеться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, коли</a:t>
            </a:r>
          </a:p>
          <a:p>
            <a:pPr algn="ctr"/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tile tx="0" ty="0" sx="100000" sy="100000" flip="none" algn="tl"/>
        </a:blipFill>
        <a:ln>
          <a:noFill/>
          <a:headEnd/>
          <a:tailEnd/>
        </a:ln>
      </a:spPr>
      <a:bodyPr wrap="square">
        <a:spAutoFit/>
      </a:bodyPr>
      <a:lstStyle>
        <a:defPPr algn="ctr">
          <a:lnSpc>
            <a:spcPct val="150000"/>
          </a:lnSpc>
          <a:defRPr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497</Words>
  <Application>Microsoft Office PowerPoint</Application>
  <PresentationFormat>Экран (4:3)</PresentationFormat>
  <Paragraphs>145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Тренажер  «Ляльковий дім»</vt:lpstr>
      <vt:lpstr>Доброго дня!</vt:lpstr>
      <vt:lpstr>Слайд 3</vt:lpstr>
      <vt:lpstr>Слайд 4</vt:lpstr>
      <vt:lpstr>Молодець!  Так тримати!</vt:lpstr>
      <vt:lpstr>Слайд 6</vt:lpstr>
      <vt:lpstr>Слайд 7</vt:lpstr>
      <vt:lpstr>Молодець!  Так тримати!</vt:lpstr>
      <vt:lpstr>Слайд 9</vt:lpstr>
      <vt:lpstr>Слайд 10</vt:lpstr>
      <vt:lpstr>Молодець!  Так тримати!</vt:lpstr>
      <vt:lpstr>Слайд 12</vt:lpstr>
      <vt:lpstr>Слайд 13</vt:lpstr>
      <vt:lpstr>Молодець!  Так тримати!</vt:lpstr>
      <vt:lpstr>Слайд 15</vt:lpstr>
      <vt:lpstr>Слайд 16</vt:lpstr>
      <vt:lpstr>Молодець!  Так тримати!</vt:lpstr>
      <vt:lpstr>Слайд 18</vt:lpstr>
      <vt:lpstr>Слайд 19</vt:lpstr>
      <vt:lpstr>Молодець!  Так тримати!</vt:lpstr>
      <vt:lpstr>Слайд 21</vt:lpstr>
      <vt:lpstr>Слайд 22</vt:lpstr>
      <vt:lpstr>Молодець!  Так тримати!</vt:lpstr>
      <vt:lpstr>Слайд 24</vt:lpstr>
      <vt:lpstr>Слайд 25</vt:lpstr>
      <vt:lpstr>Молодець!  Так тримати!</vt:lpstr>
      <vt:lpstr>Слайд 27</vt:lpstr>
      <vt:lpstr>Слайд 28</vt:lpstr>
      <vt:lpstr>Молодець!  Так тримати!</vt:lpstr>
      <vt:lpstr>Слайд 30</vt:lpstr>
      <vt:lpstr>Слайд 31</vt:lpstr>
      <vt:lpstr>Молодець!  Так тримати!</vt:lpstr>
      <vt:lpstr>Слайд 33</vt:lpstr>
      <vt:lpstr>Слайд 34</vt:lpstr>
      <vt:lpstr>Молодець!  Так тримати!</vt:lpstr>
      <vt:lpstr>Слайд 36</vt:lpstr>
      <vt:lpstr>Слайд 37</vt:lpstr>
      <vt:lpstr>Слайд 38</vt:lpstr>
      <vt:lpstr>Молодець!  Так тримати!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49</cp:revision>
  <dcterms:created xsi:type="dcterms:W3CDTF">2013-12-06T17:43:28Z</dcterms:created>
  <dcterms:modified xsi:type="dcterms:W3CDTF">2017-02-12T16:04:41Z</dcterms:modified>
</cp:coreProperties>
</file>