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9" r:id="rId3"/>
    <p:sldId id="261" r:id="rId4"/>
    <p:sldId id="258" r:id="rId5"/>
    <p:sldId id="272" r:id="rId6"/>
    <p:sldId id="287" r:id="rId7"/>
    <p:sldId id="288" r:id="rId8"/>
    <p:sldId id="290" r:id="rId9"/>
    <p:sldId id="289" r:id="rId10"/>
    <p:sldId id="293" r:id="rId11"/>
    <p:sldId id="292" r:id="rId12"/>
    <p:sldId id="294" r:id="rId13"/>
    <p:sldId id="278" r:id="rId14"/>
    <p:sldId id="267" r:id="rId15"/>
    <p:sldId id="273" r:id="rId16"/>
    <p:sldId id="295" r:id="rId17"/>
    <p:sldId id="296" r:id="rId18"/>
    <p:sldId id="297" r:id="rId19"/>
    <p:sldId id="298" r:id="rId20"/>
    <p:sldId id="280" r:id="rId21"/>
    <p:sldId id="285" r:id="rId22"/>
    <p:sldId id="286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FFCCCC"/>
    <a:srgbClr val="66FFFF"/>
    <a:srgbClr val="FFFF66"/>
    <a:srgbClr val="FFFF99"/>
    <a:srgbClr val="CC66FF"/>
    <a:srgbClr val="006600"/>
    <a:srgbClr val="003300"/>
    <a:srgbClr val="CC99FF"/>
    <a:srgbClr val="9966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1350" y="-3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720308-1EF4-49A4-B317-7E3ECB68A908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E03451-4046-4A2E-BFFF-C5429E1FF61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E03451-4046-4A2E-BFFF-C5429E1FF612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71BE-99DE-4481-A853-46EC9CA4A277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754FF-ED69-474B-A362-719E108EED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6641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71BE-99DE-4481-A853-46EC9CA4A277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754FF-ED69-474B-A362-719E108EED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4404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71BE-99DE-4481-A853-46EC9CA4A277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754FF-ED69-474B-A362-719E108EED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469722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0B1-9114-415E-9EC0-EDD890C6A420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8878732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71BE-99DE-4481-A853-46EC9CA4A277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754FF-ED69-474B-A362-719E108EED9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51197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71BE-99DE-4481-A853-46EC9CA4A277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754FF-ED69-474B-A362-719E108EED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85086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71BE-99DE-4481-A853-46EC9CA4A277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754FF-ED69-474B-A362-719E108EED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3737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71BE-99DE-4481-A853-46EC9CA4A277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754FF-ED69-474B-A362-719E108EED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041974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71BE-99DE-4481-A853-46EC9CA4A277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754FF-ED69-474B-A362-719E108EED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150094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71BE-99DE-4481-A853-46EC9CA4A277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754FF-ED69-474B-A362-719E108EED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36194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71BE-99DE-4481-A853-46EC9CA4A277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754FF-ED69-474B-A362-719E108EED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372210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71BE-99DE-4481-A853-46EC9CA4A277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754FF-ED69-474B-A362-719E108EED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54765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email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tile tx="0" ty="0" sx="59000" sy="7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Прямоугольник с двумя скругленными противолежащими углами 6"/>
          <p:cNvSpPr/>
          <p:nvPr userDrawn="1"/>
        </p:nvSpPr>
        <p:spPr>
          <a:xfrm>
            <a:off x="251520" y="260648"/>
            <a:ext cx="8640960" cy="6336704"/>
          </a:xfrm>
          <a:prstGeom prst="round2DiagRect">
            <a:avLst/>
          </a:prstGeom>
          <a:solidFill>
            <a:srgbClr val="CC99FF">
              <a:alpha val="91000"/>
            </a:srgbClr>
          </a:solidFill>
          <a:ln w="127000" cmpd="thinThick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7E71BE-99DE-4481-A853-46EC9CA4A277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pic>
        <p:nvPicPr>
          <p:cNvPr id="1026" name="Picture 2" descr="D:\Natalia\ЖОНКИНА ПИСАНИНА\для тренажеров\0_8983c_61d46578_M.pn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87029" y="5157192"/>
            <a:ext cx="1544342" cy="15121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Natalia\ЖОНКИНА ПИСАНИНА\картинки\КАРТИНКИ png\0_3a9fc_af65d04f_L.jpg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136" y="-16988"/>
            <a:ext cx="3396398" cy="22014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3754FF-ED69-474B-A362-719E108EED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3918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642910" y="1714488"/>
            <a:ext cx="7786742" cy="3714776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50000"/>
              </a:lnSpc>
              <a:spcBef>
                <a:spcPct val="20000"/>
              </a:spcBef>
            </a:pPr>
            <a:r>
              <a:rPr lang="ru-RU" sz="32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Динаміка</a:t>
            </a:r>
            <a:r>
              <a:rPr lang="ru-RU" sz="32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образу </a:t>
            </a:r>
            <a:r>
              <a:rPr lang="ru-RU" sz="32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Елізи</a:t>
            </a:r>
            <a:r>
              <a:rPr lang="ru-RU" sz="32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Дулітл</a:t>
            </a:r>
            <a:r>
              <a:rPr lang="ru-RU" sz="32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Ідеї</a:t>
            </a:r>
            <a:r>
              <a:rPr lang="ru-RU" sz="32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32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одухотворення</a:t>
            </a:r>
            <a:r>
              <a:rPr lang="ru-RU" sz="32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32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sz="32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32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sz="32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засобами</a:t>
            </a:r>
            <a:r>
              <a:rPr lang="ru-RU" sz="32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мистецтва</a:t>
            </a:r>
            <a:r>
              <a:rPr lang="ru-RU" sz="32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збереження</a:t>
            </a:r>
            <a:r>
              <a:rPr lang="ru-RU" sz="32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національної</a:t>
            </a:r>
            <a:r>
              <a:rPr lang="ru-RU" sz="32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культури</a:t>
            </a:r>
            <a:r>
              <a:rPr lang="ru-RU" sz="32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розвитку</a:t>
            </a:r>
            <a:r>
              <a:rPr lang="ru-RU" sz="32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мови</a:t>
            </a:r>
            <a:endParaRPr lang="ru-RU" sz="3600" b="1" dirty="0" smtClean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85707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Блок-схема: альтернативный процесс 2"/>
          <p:cNvSpPr/>
          <p:nvPr/>
        </p:nvSpPr>
        <p:spPr>
          <a:xfrm>
            <a:off x="1571604" y="5500702"/>
            <a:ext cx="2714644" cy="785818"/>
          </a:xfrm>
          <a:prstGeom prst="flowChartAlternateProcess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Місіс </a:t>
            </a:r>
            <a:r>
              <a:rPr lang="uk-UA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Хігінс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Documents and Settings\ВОЛОДЯ\Рабочий стол\героъ\Myfair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714488"/>
            <a:ext cx="5353053" cy="401479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4214810" y="714356"/>
            <a:ext cx="4429156" cy="2071702"/>
          </a:xfrm>
          <a:prstGeom prst="wedgeRoundRectCallout">
            <a:avLst>
              <a:gd name="adj1" fmla="val -59193"/>
              <a:gd name="adj2" fmla="val 103739"/>
              <a:gd name="adj3" fmla="val 16667"/>
            </a:avLst>
          </a:prstGeom>
          <a:effectLst>
            <a:softEdge rad="1270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немов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двійко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дітей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бавляться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живою лялькою» </a:t>
            </a:r>
            <a:endParaRPr lang="ru-RU" sz="24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Блок-схема: альтернативный процесс 2"/>
          <p:cNvSpPr/>
          <p:nvPr/>
        </p:nvSpPr>
        <p:spPr>
          <a:xfrm>
            <a:off x="1285852" y="5643578"/>
            <a:ext cx="1500198" cy="714380"/>
          </a:xfrm>
          <a:prstGeom prst="flowChartAlternateProcess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Еліза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Documents and Settings\ВОЛОДЯ\Рабочий стол\героъ\d0bfd0b8d0b3d0bcd0b0d0bbd0b8d0bed0bd-d0bfd0b5d180d0b5d0b2d0bed181d0bfd0b8d182d0b0d0bdd0bdd0b0d18f-d0b4d183d0bbd0b8d182d182d0b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142984"/>
            <a:ext cx="3500462" cy="461763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3500430" y="571480"/>
            <a:ext cx="5143536" cy="4429156"/>
          </a:xfrm>
          <a:prstGeom prst="wedgeRoundRectCallout">
            <a:avLst>
              <a:gd name="adj1" fmla="val -71724"/>
              <a:gd name="adj2" fmla="val 31441"/>
              <a:gd name="adj3" fmla="val 16667"/>
            </a:avLst>
          </a:prstGeom>
          <a:effectLst>
            <a:softEdge rad="1270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Розумієте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різниця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між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леді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квіткаркою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полягає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не в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умінні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зі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смаком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вдягатися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чи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правильно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говорити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цього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можна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навчитися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не в тому, як вона поводиться, а в тому, як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поводяться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нею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інші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endParaRPr lang="ru-RU" sz="24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12" y="500042"/>
            <a:ext cx="5500726" cy="1071570"/>
          </a:xfrm>
          <a:solidFill>
            <a:srgbClr val="FFFF99"/>
          </a:solidFill>
          <a:effectLst>
            <a:softEdge rad="127000"/>
          </a:effectLst>
        </p:spPr>
        <p:txBody>
          <a:bodyPr>
            <a:normAutofit/>
          </a:bodyPr>
          <a:lstStyle/>
          <a:p>
            <a:r>
              <a:rPr lang="uk-UA" dirty="0" smtClean="0"/>
              <a:t> </a:t>
            </a:r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Евристична бесіда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Блок-схема: документ 3"/>
          <p:cNvSpPr/>
          <p:nvPr/>
        </p:nvSpPr>
        <p:spPr>
          <a:xfrm>
            <a:off x="785786" y="1785926"/>
            <a:ext cx="7572428" cy="4357718"/>
          </a:xfrm>
          <a:prstGeom prst="flowChartDocumen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457200" lvl="0" indent="-457200"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Ø"/>
            </a:pP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Яким є ваше перше враження від героїні?</a:t>
            </a:r>
          </a:p>
          <a:p>
            <a:pPr marL="457200" lvl="0" indent="-457200"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Ø"/>
            </a:pP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Які риси характеру властиві героїні до початку «експерименту»?</a:t>
            </a:r>
          </a:p>
          <a:p>
            <a:pPr lvl="0"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Ø"/>
            </a:pP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 З якою метою вона приходить до </a:t>
            </a:r>
            <a:r>
              <a:rPr lang="uk-UA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Хігінса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457200" lvl="0" indent="-457200"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Ø"/>
            </a:pP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Як ставиться до Елізи місіс Пірс? </a:t>
            </a:r>
          </a:p>
          <a:p>
            <a:pPr marL="457200" lvl="0" indent="-457200"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Ø"/>
            </a:pP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Яку роль відіграє цей образ у творі?</a:t>
            </a:r>
            <a:endParaRPr lang="ru-RU" sz="2400" b="1" dirty="0" smtClean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документ 3"/>
          <p:cNvSpPr/>
          <p:nvPr/>
        </p:nvSpPr>
        <p:spPr>
          <a:xfrm>
            <a:off x="857224" y="1071546"/>
            <a:ext cx="7715304" cy="5357850"/>
          </a:xfrm>
          <a:prstGeom prst="flowChartDocumen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Ø"/>
            </a:pP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Яка подія, на ваш погляд, стала початком духовного переродження Елізи? </a:t>
            </a:r>
            <a:endParaRPr lang="ru-RU" sz="2400" b="1" dirty="0" smtClean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Ø"/>
            </a:pP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Як характеризують Елізу її монологи? 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Ø"/>
            </a:pP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Які риси характеру Елізи відкриваються </a:t>
            </a:r>
            <a:r>
              <a:rPr lang="uk-UA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Хігінсу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під час нічної розмови після блискучого тріумфу героїні?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Про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свідчить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«бунт»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героїні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час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цієї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розмови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endParaRPr lang="ru-RU" sz="24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4546" y="928670"/>
            <a:ext cx="5857916" cy="1357322"/>
          </a:xfrm>
          <a:solidFill>
            <a:srgbClr val="FFFF99"/>
          </a:solidFill>
          <a:effectLst>
            <a:softEdge rad="63500"/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Прокоментуйте слова Шоу                          про героїв комедії: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1071538" y="2571744"/>
            <a:ext cx="6929486" cy="3429024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643042" y="3357562"/>
            <a:ext cx="6357982" cy="16879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Усе-таки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Галатеї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зовсім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подобається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Пігмаліон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занадто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вже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богоподібну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роль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грає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житті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дуже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то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приємно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b="1" dirty="0" smtClean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785794"/>
            <a:ext cx="6715172" cy="928694"/>
          </a:xfrm>
          <a:solidFill>
            <a:srgbClr val="FFFF99"/>
          </a:solidFill>
          <a:effectLst>
            <a:softEdge rad="635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Еволюція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перетворення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Елізи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000628" y="5715016"/>
            <a:ext cx="1285884" cy="571504"/>
          </a:xfrm>
          <a:prstGeom prst="roundRect">
            <a:avLst>
              <a:gd name="adj" fmla="val 11650"/>
            </a:avLst>
          </a:prstGeom>
          <a:gradFill flip="none" rotWithShape="1">
            <a:gsLst>
              <a:gs pos="0">
                <a:srgbClr val="CC66FF">
                  <a:tint val="66000"/>
                  <a:satMod val="160000"/>
                </a:srgbClr>
              </a:gs>
              <a:gs pos="50000">
                <a:srgbClr val="CC66FF">
                  <a:tint val="44500"/>
                  <a:satMod val="160000"/>
                </a:srgbClr>
              </a:gs>
              <a:gs pos="100000">
                <a:srgbClr val="CC66FF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Леді</a:t>
            </a:r>
            <a:endParaRPr lang="ru-RU" sz="24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928926" y="5715016"/>
            <a:ext cx="1500198" cy="642942"/>
          </a:xfrm>
          <a:prstGeom prst="roundRect">
            <a:avLst>
              <a:gd name="adj" fmla="val 1036"/>
            </a:avLst>
          </a:prstGeom>
          <a:gradFill flip="none" rotWithShape="1">
            <a:gsLst>
              <a:gs pos="0">
                <a:srgbClr val="CC66FF">
                  <a:tint val="66000"/>
                  <a:satMod val="160000"/>
                </a:srgbClr>
              </a:gs>
              <a:gs pos="50000">
                <a:srgbClr val="CC66FF">
                  <a:tint val="44500"/>
                  <a:satMod val="160000"/>
                </a:srgbClr>
              </a:gs>
              <a:gs pos="100000">
                <a:srgbClr val="CC66FF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Учениця</a:t>
            </a:r>
            <a:endParaRPr lang="ru-RU" sz="24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Documents and Settings\ВОЛОДЯ\Рабочий стол\героъ\tumblr_mn42brquEW1qbjy8co1_25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785926"/>
            <a:ext cx="3111500" cy="419100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7" name="Скругленный прямоугольник 6"/>
          <p:cNvSpPr/>
          <p:nvPr/>
        </p:nvSpPr>
        <p:spPr>
          <a:xfrm>
            <a:off x="642910" y="5715016"/>
            <a:ext cx="1857388" cy="571504"/>
          </a:xfrm>
          <a:prstGeom prst="roundRect">
            <a:avLst>
              <a:gd name="adj" fmla="val 1036"/>
            </a:avLst>
          </a:prstGeom>
          <a:gradFill flip="none" rotWithShape="1">
            <a:gsLst>
              <a:gs pos="0">
                <a:srgbClr val="CC66FF">
                  <a:tint val="66000"/>
                  <a:satMod val="160000"/>
                </a:srgbClr>
              </a:gs>
              <a:gs pos="50000">
                <a:srgbClr val="CC66FF">
                  <a:tint val="44500"/>
                  <a:satMod val="160000"/>
                </a:srgbClr>
              </a:gs>
              <a:gs pos="100000">
                <a:srgbClr val="CC66FF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Квіткарка</a:t>
            </a:r>
            <a:endParaRPr lang="ru-RU" sz="24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5" name="Picture 3" descr="C:\Documents and Settings\ВОЛОДЯ\Рабочий стол\героъ\e2e206a913600faa9967e49b07e455d7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1714488"/>
            <a:ext cx="2995807" cy="450271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9" name="Скругленный прямоугольник 8"/>
          <p:cNvSpPr/>
          <p:nvPr/>
        </p:nvSpPr>
        <p:spPr>
          <a:xfrm>
            <a:off x="6786578" y="5786454"/>
            <a:ext cx="1643074" cy="571504"/>
          </a:xfrm>
          <a:prstGeom prst="roundRect">
            <a:avLst>
              <a:gd name="adj" fmla="val 1036"/>
            </a:avLst>
          </a:prstGeom>
          <a:gradFill flip="none" rotWithShape="1">
            <a:gsLst>
              <a:gs pos="0">
                <a:srgbClr val="CC66FF">
                  <a:tint val="66000"/>
                  <a:satMod val="160000"/>
                </a:srgbClr>
              </a:gs>
              <a:gs pos="50000">
                <a:srgbClr val="CC66FF">
                  <a:tint val="44500"/>
                  <a:satMod val="160000"/>
                </a:srgbClr>
              </a:gs>
              <a:gs pos="100000">
                <a:srgbClr val="CC66FF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Людина</a:t>
            </a:r>
            <a:endParaRPr lang="ru-RU" sz="24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2571736" y="5857892"/>
            <a:ext cx="357190" cy="357190"/>
          </a:xfrm>
          <a:prstGeom prst="rightArrow">
            <a:avLst/>
          </a:prstGeom>
          <a:solidFill>
            <a:srgbClr val="FFFF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4572000" y="6000768"/>
            <a:ext cx="357190" cy="357190"/>
          </a:xfrm>
          <a:prstGeom prst="rightArrow">
            <a:avLst/>
          </a:prstGeom>
          <a:solidFill>
            <a:srgbClr val="FFFF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6357950" y="5929330"/>
            <a:ext cx="357190" cy="357190"/>
          </a:xfrm>
          <a:prstGeom prst="rightArrow">
            <a:avLst/>
          </a:prstGeom>
          <a:solidFill>
            <a:srgbClr val="FFFF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357158" y="1357298"/>
            <a:ext cx="5500726" cy="5000660"/>
          </a:xfrm>
          <a:prstGeom prst="ellipse">
            <a:avLst/>
          </a:prstGeom>
          <a:solidFill>
            <a:srgbClr val="FFFF66">
              <a:alpha val="67059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3000364" y="1214422"/>
            <a:ext cx="5429288" cy="5286412"/>
          </a:xfrm>
          <a:prstGeom prst="ellipse">
            <a:avLst/>
          </a:prstGeom>
          <a:solidFill>
            <a:srgbClr val="66FFFF">
              <a:alpha val="52941"/>
            </a:srgb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214414" y="1571612"/>
            <a:ext cx="3071834" cy="642942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Еліза - квіткарка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714876" y="1571612"/>
            <a:ext cx="2643206" cy="571504"/>
          </a:xfrm>
          <a:prstGeom prst="roundRect">
            <a:avLst/>
          </a:prstGeom>
          <a:solidFill>
            <a:srgbClr val="66FFFF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Еліза - леді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71538" y="2571744"/>
            <a:ext cx="2286016" cy="32147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ü"/>
            </a:pPr>
            <a:r>
              <a:rPr lang="uk-UA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Бідність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ü"/>
            </a:pPr>
            <a:r>
              <a:rPr lang="uk-UA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Неохайність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ü"/>
            </a:pPr>
            <a:r>
              <a:rPr lang="uk-UA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Вульгарність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ü"/>
            </a:pPr>
            <a:r>
              <a:rPr lang="uk-UA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Неосвідченість</a:t>
            </a:r>
            <a:endParaRPr lang="uk-UA" b="1" dirty="0" smtClean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ü"/>
            </a:pPr>
            <a:r>
              <a:rPr lang="uk-UA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Невихованість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ü"/>
            </a:pPr>
            <a:r>
              <a:rPr lang="uk-UA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Невміння правильно розмовляти 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endParaRPr lang="ru-RU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929322" y="2428868"/>
            <a:ext cx="2571768" cy="32147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ü"/>
            </a:pPr>
            <a:r>
              <a:rPr lang="uk-UA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Елегантність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ü"/>
            </a:pPr>
            <a:r>
              <a:rPr lang="uk-UA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Правильна вимова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ü"/>
            </a:pPr>
            <a:r>
              <a:rPr lang="uk-UA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Грамотність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ü"/>
            </a:pPr>
            <a:r>
              <a:rPr lang="uk-UA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Чарівність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ü"/>
            </a:pPr>
            <a:r>
              <a:rPr lang="uk-UA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Гарний смак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ü"/>
            </a:pPr>
            <a:r>
              <a:rPr lang="uk-UA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вишуканість</a:t>
            </a:r>
            <a:endParaRPr lang="ru-RU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000364" y="2357430"/>
            <a:ext cx="2714644" cy="33575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ü"/>
            </a:pPr>
            <a:r>
              <a:rPr lang="uk-UA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Почуття                     власної гідності</a:t>
            </a:r>
          </a:p>
          <a:p>
            <a:pPr algn="ctr"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ü"/>
            </a:pPr>
            <a:r>
              <a:rPr lang="uk-UA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Здоровий глузд</a:t>
            </a:r>
          </a:p>
          <a:p>
            <a:pPr algn="ctr"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ü"/>
            </a:pPr>
            <a:r>
              <a:rPr lang="uk-UA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Відсутність </a:t>
            </a:r>
            <a:r>
              <a:rPr lang="uk-UA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користолюбності</a:t>
            </a:r>
            <a:endParaRPr lang="uk-UA" b="1" dirty="0" smtClean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ü"/>
            </a:pPr>
            <a:r>
              <a:rPr lang="uk-UA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Потяг до прекрасного</a:t>
            </a:r>
          </a:p>
          <a:p>
            <a:pPr algn="ctr"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ü"/>
            </a:pPr>
            <a:r>
              <a:rPr lang="uk-UA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Бажання змін</a:t>
            </a:r>
          </a:p>
          <a:p>
            <a:pPr algn="ctr"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ü"/>
            </a:pPr>
            <a:r>
              <a:rPr lang="uk-UA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Доброта</a:t>
            </a:r>
            <a:endParaRPr lang="ru-RU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Блок-схема: альтернативный процесс 11"/>
          <p:cNvSpPr/>
          <p:nvPr/>
        </p:nvSpPr>
        <p:spPr>
          <a:xfrm>
            <a:off x="3571868" y="428604"/>
            <a:ext cx="3143272" cy="714380"/>
          </a:xfrm>
          <a:prstGeom prst="flowChartAlternateProcess">
            <a:avLst/>
          </a:prstGeom>
          <a:solidFill>
            <a:srgbClr val="FFCCC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Кола Вена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0298" y="642918"/>
            <a:ext cx="5715040" cy="714380"/>
          </a:xfrm>
          <a:solidFill>
            <a:srgbClr val="FFFF99"/>
          </a:solidFill>
          <a:effectLst>
            <a:softEdge rad="635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Група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1. </a:t>
            </a:r>
            <a:r>
              <a:rPr lang="ru-RU" sz="28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Дослідити</a:t>
            </a:r>
            <a:r>
              <a:rPr lang="ru-RU" sz="28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образ </a:t>
            </a:r>
            <a:r>
              <a:rPr lang="ru-RU" sz="28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Хігінса</a:t>
            </a:r>
            <a:endParaRPr lang="ru-RU" sz="40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Documents and Settings\ВОЛОДЯ\Рабочий стол\героъ\Myfair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000240"/>
            <a:ext cx="2652969" cy="3857633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8" name="Блок-схема: альтернативный процесс 7"/>
          <p:cNvSpPr/>
          <p:nvPr/>
        </p:nvSpPr>
        <p:spPr>
          <a:xfrm>
            <a:off x="1000100" y="5857892"/>
            <a:ext cx="1357322" cy="642942"/>
          </a:xfrm>
          <a:prstGeom prst="flowChartAlternateProcess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Хігінс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000364" y="1500174"/>
            <a:ext cx="5572164" cy="4857784"/>
          </a:xfrm>
          <a:prstGeom prst="roundRect">
            <a:avLst/>
          </a:prstGeom>
          <a:effectLst>
            <a:softEdge rad="1270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Ø"/>
            </a:pP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Яким чином, на думку </a:t>
            </a:r>
            <a:r>
              <a:rPr lang="uk-UA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Хігінса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, взаємопов'язані між собою мова людини та її соціальне становище? </a:t>
            </a:r>
            <a:endParaRPr lang="ru-RU" sz="2400" b="1" dirty="0" smtClean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Ø"/>
            </a:pP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Як характер </a:t>
            </a:r>
            <a:r>
              <a:rPr lang="uk-UA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Хігінса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розкривається у стосунках з людьми, що його оточують?</a:t>
            </a:r>
            <a:endParaRPr lang="ru-RU" sz="2400" b="1" dirty="0" smtClean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Ø"/>
            </a:pP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 Чи змінив «експеримент» над Елізою самого науковця - </a:t>
            </a:r>
            <a:r>
              <a:rPr lang="uk-UA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Хігінса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2400" b="1" dirty="0" smtClean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C00000"/>
              </a:buClr>
              <a:buFont typeface="Wingdings" pitchFamily="2" charset="2"/>
              <a:buChar char="Ø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ВОЛОДЯ\Рабочий стол\героъ\Myfair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571612"/>
            <a:ext cx="3741471" cy="442915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84" y="642918"/>
            <a:ext cx="6357982" cy="714380"/>
          </a:xfrm>
          <a:solidFill>
            <a:srgbClr val="FFFF99"/>
          </a:solidFill>
          <a:effectLst>
            <a:softEdge rad="635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Група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2. </a:t>
            </a:r>
            <a:r>
              <a:rPr lang="ru-RU" sz="28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Дослідити</a:t>
            </a:r>
            <a:r>
              <a:rPr lang="ru-RU" sz="28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образ </a:t>
            </a:r>
            <a:r>
              <a:rPr lang="ru-RU" sz="28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Пікерінга</a:t>
            </a:r>
            <a:endParaRPr lang="ru-RU" sz="40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642910" y="5786454"/>
            <a:ext cx="1928826" cy="642942"/>
          </a:xfrm>
          <a:prstGeom prst="flowChartAlternateProcess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Пікерінг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86116" y="1928802"/>
            <a:ext cx="5286412" cy="4214842"/>
          </a:xfrm>
          <a:prstGeom prst="roundRect">
            <a:avLst/>
          </a:prstGeom>
          <a:effectLst>
            <a:softEdge rad="1270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Ø"/>
            </a:pP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 Чому </a:t>
            </a:r>
            <a:r>
              <a:rPr lang="uk-UA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Пікерінг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погоджується на </a:t>
            </a:r>
            <a:r>
              <a:rPr lang="uk-UA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парі-«експеримент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» з </a:t>
            </a:r>
            <a:r>
              <a:rPr lang="uk-UA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Хігінсом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lvl="0"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Ø"/>
            </a:pP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Яку роль відіграв </a:t>
            </a:r>
            <a:r>
              <a:rPr lang="uk-UA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Пікерінг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у «перетворенні» героїні?</a:t>
            </a:r>
          </a:p>
          <a:p>
            <a:pPr lvl="0"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Ø"/>
            </a:pP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Чим відрізняється ставлення до Елізи </a:t>
            </a:r>
            <a:r>
              <a:rPr lang="uk-UA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Пікерінга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uk-UA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Хігінса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ctr">
              <a:buClr>
                <a:srgbClr val="C00000"/>
              </a:buClr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ВОЛОДЯ\Рабочий стол\героъ\Myfair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785926"/>
            <a:ext cx="3722031" cy="407196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500042"/>
            <a:ext cx="7500990" cy="785818"/>
          </a:xfrm>
          <a:solidFill>
            <a:srgbClr val="FFFF99"/>
          </a:solidFill>
          <a:effectLst>
            <a:softEdge rad="635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Група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3.  </a:t>
            </a:r>
            <a:r>
              <a:rPr lang="ru-RU" sz="28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Дослідити</a:t>
            </a:r>
            <a:r>
              <a:rPr lang="ru-RU" sz="28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образ Альфреда </a:t>
            </a:r>
            <a:r>
              <a:rPr lang="ru-RU" sz="28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Дулітла</a:t>
            </a:r>
            <a:endParaRPr lang="ru-RU" sz="40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1000100" y="5715016"/>
            <a:ext cx="1500198" cy="785818"/>
          </a:xfrm>
          <a:prstGeom prst="flowChartAlternateProcess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Дулітл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000364" y="1500174"/>
            <a:ext cx="5572164" cy="4857784"/>
          </a:xfrm>
          <a:prstGeom prst="roundRect">
            <a:avLst/>
          </a:prstGeom>
          <a:effectLst>
            <a:softEdge rad="1270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Ø"/>
            </a:pP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У чому полягає «життєва філософія» сміттяра </a:t>
            </a:r>
            <a:r>
              <a:rPr lang="uk-UA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Дулітла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Ø"/>
            </a:pP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Чи можна стверджувати, що образ </a:t>
            </a:r>
            <a:r>
              <a:rPr lang="uk-UA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Дулітла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презентує ще один варіант «перетворення» у п'єсі?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Ø"/>
            </a:pP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До якої групи персонажів (за класифікацією Б. Шоу) ви віднесли  </a:t>
            </a:r>
            <a:r>
              <a:rPr lang="uk-UA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Дулітла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2400" b="1" dirty="0" smtClean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C00000"/>
              </a:buClr>
              <a:buFont typeface="Wingdings" pitchFamily="2" charset="2"/>
              <a:buChar char="Ø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7554" y="285728"/>
            <a:ext cx="3143272" cy="796908"/>
          </a:xfrm>
          <a:solidFill>
            <a:srgbClr val="FFFF99"/>
          </a:solidFill>
          <a:ln w="57150">
            <a:noFill/>
          </a:ln>
          <a:effectLst>
            <a:softEdge rad="63500"/>
          </a:effectLst>
        </p:spPr>
        <p:txBody>
          <a:bodyPr/>
          <a:lstStyle/>
          <a:p>
            <a:r>
              <a:rPr lang="uk-UA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Мета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071546"/>
            <a:ext cx="7572428" cy="5357850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v"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дослідити отримання гуманітарної освіти та формування почуття власної гідності головної героїні як шлях від мало привабливої квіткарки до «чарівної леді» </a:t>
            </a:r>
          </a:p>
          <a:p>
            <a:pPr lvl="0"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v"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допомогти учням засвоїти ідейно-художній зміст, сюжет драматичного твору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v"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розвивати навички виразного читання за особами, переказу драматичних творів 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v"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виховувати повагу до людської гідності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71538" y="1571612"/>
            <a:ext cx="7358114" cy="3643338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Автор утверджує ідею, згідно з якою справжня внутрішня культура людини залежить не від соціального статусу (аристократ чи квіткарка), освіти (науковець-фонетист чи неосвічена), а від її внутрішніх якостей і потенціалу людини</a:t>
            </a:r>
            <a:endParaRPr lang="ru-RU" sz="2400" b="1" dirty="0" smtClean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/>
          </a:p>
        </p:txBody>
      </p:sp>
      <p:pic>
        <p:nvPicPr>
          <p:cNvPr id="9218" name="Picture 2" descr="C:\Documents and Settings\ВОЛОДЯ\Рабочий стол\героъ\01f31e9621d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4500570"/>
            <a:ext cx="1867344" cy="1928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1736" y="571480"/>
            <a:ext cx="4572032" cy="1000132"/>
          </a:xfrm>
          <a:solidFill>
            <a:srgbClr val="FFFF99"/>
          </a:solidFill>
          <a:effectLst>
            <a:softEdge rad="127000"/>
          </a:effectLst>
        </p:spPr>
        <p:txBody>
          <a:bodyPr>
            <a:normAutofit/>
          </a:bodyPr>
          <a:lstStyle/>
          <a:p>
            <a:r>
              <a:rPr lang="uk-UA" dirty="0" smtClean="0"/>
              <a:t> </a:t>
            </a:r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Рефлексія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714348" y="1857364"/>
            <a:ext cx="7643866" cy="3714776"/>
          </a:xfrm>
          <a:prstGeom prst="cloudCallout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50000"/>
              </a:lnSpc>
            </a:pPr>
            <a:r>
              <a:rPr lang="uk-UA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Робота з епіграфом:</a:t>
            </a:r>
            <a:endParaRPr lang="ru-RU" sz="32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32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Яке </a:t>
            </a:r>
            <a:r>
              <a:rPr lang="ru-RU" sz="32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послання</a:t>
            </a:r>
            <a:r>
              <a:rPr lang="ru-RU" sz="32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32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людства</a:t>
            </a:r>
            <a:r>
              <a:rPr lang="ru-RU" sz="32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має</a:t>
            </a:r>
            <a:r>
              <a:rPr lang="ru-RU" sz="32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п’єса</a:t>
            </a:r>
            <a:r>
              <a:rPr lang="ru-RU" sz="32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32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Пігмаліон</a:t>
            </a:r>
            <a:r>
              <a:rPr lang="ru-RU" sz="32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»?</a:t>
            </a:r>
            <a:endParaRPr lang="ru-RU" sz="36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1736" y="571480"/>
            <a:ext cx="5286412" cy="1000132"/>
          </a:xfrm>
          <a:solidFill>
            <a:srgbClr val="FFFF99"/>
          </a:solidFill>
          <a:effectLst>
            <a:softEdge rad="127000"/>
          </a:effectLst>
        </p:spPr>
        <p:txBody>
          <a:bodyPr>
            <a:normAutofit/>
          </a:bodyPr>
          <a:lstStyle/>
          <a:p>
            <a:r>
              <a:rPr lang="uk-UA" dirty="0" smtClean="0"/>
              <a:t> </a:t>
            </a:r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Домашнє завдання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Капля 4"/>
          <p:cNvSpPr/>
          <p:nvPr/>
        </p:nvSpPr>
        <p:spPr>
          <a:xfrm>
            <a:off x="1000100" y="2357430"/>
            <a:ext cx="7286676" cy="3000396"/>
          </a:xfrm>
          <a:prstGeom prst="teardrop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1. Написати твір – мініатюру:                  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Урок, який дає Еліза  професору»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Вертикальный свиток 5"/>
          <p:cNvSpPr/>
          <p:nvPr/>
        </p:nvSpPr>
        <p:spPr>
          <a:xfrm>
            <a:off x="1142976" y="1500174"/>
            <a:ext cx="6643734" cy="3929090"/>
          </a:xfrm>
          <a:prstGeom prst="vertic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lnSpc>
                <a:spcPct val="150000"/>
              </a:lnSpc>
            </a:pPr>
            <a:r>
              <a:rPr lang="uk-UA" sz="36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«Кожна з моїх п’єс – це послання до людства»</a:t>
            </a:r>
            <a:endParaRPr lang="ru-RU" sz="3600" b="1" dirty="0" smtClean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ct val="150000"/>
              </a:lnSpc>
            </a:pPr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Бернард Шоу</a:t>
            </a:r>
            <a:endParaRPr lang="ru-RU" sz="36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214546" y="357166"/>
            <a:ext cx="6472254" cy="11430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Слово </a:t>
            </a:r>
            <a:r>
              <a:rPr lang="ru-RU" sz="4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вчителя</a:t>
            </a:r>
            <a:endParaRPr lang="ru-RU" sz="4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00034" y="2000240"/>
            <a:ext cx="8001056" cy="3500462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effectLst>
            <a:softEdge rad="127000"/>
          </a:effectLst>
        </p:spPr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Бідна квіткарка перетворюється в «чарівну леді». Що це, осучаснена Бернардом Шоу Попелюшка? Але в п'єсі «Пігмаліон» ми не бачимо «</a:t>
            </a:r>
            <a:r>
              <a:rPr lang="uk-UA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хеппі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енду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», щодо розв'язки можемо лише здогадуватися. Все набагато серйозніше і глибше. Про це - сьогодні поговоримо на уроці</a:t>
            </a:r>
            <a:endParaRPr lang="ru-RU" sz="2400" dirty="0">
              <a:solidFill>
                <a:srgbClr val="66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84" y="642918"/>
            <a:ext cx="5929354" cy="1000132"/>
          </a:xfrm>
          <a:solidFill>
            <a:srgbClr val="FFFF99"/>
          </a:solidFill>
          <a:effectLst>
            <a:softEdge rad="635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Кому належать слова?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Documents and Settings\ВОЛОДЯ\Рабочий стол\героъ\Myfair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000240"/>
            <a:ext cx="2652969" cy="3857633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3000364" y="2000240"/>
            <a:ext cx="5715040" cy="4214842"/>
          </a:xfrm>
          <a:prstGeom prst="wedgeRoundRectCallout">
            <a:avLst>
              <a:gd name="adj1" fmla="val -66352"/>
              <a:gd name="adj2" fmla="val 615"/>
              <a:gd name="adj3" fmla="val 16667"/>
            </a:avLst>
          </a:prstGeom>
          <a:effectLst>
            <a:softEdge rad="1270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«Щасливий той, хто заробляє на життя своїм хобі! Вимову ірландця або </a:t>
            </a:r>
            <a:r>
              <a:rPr lang="uk-UA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йоркширця</a:t>
            </a:r>
            <a:r>
              <a:rPr lang="uk-UA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розпізнає кожен. Я ж визначаю, звідки людина, із точністю до кількох кілометрів, а якщо це лондонець, то назву й вулицю»</a:t>
            </a:r>
            <a:endParaRPr lang="ru-RU" sz="24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1000100" y="5857892"/>
            <a:ext cx="1357322" cy="642942"/>
          </a:xfrm>
          <a:prstGeom prst="flowChartAlternateProcess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Хігінс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Блок-схема: альтернативный процесс 5"/>
          <p:cNvSpPr/>
          <p:nvPr/>
        </p:nvSpPr>
        <p:spPr>
          <a:xfrm>
            <a:off x="1071538" y="5786454"/>
            <a:ext cx="1928826" cy="642942"/>
          </a:xfrm>
          <a:prstGeom prst="flowChartAlternateProcess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Пікерінг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Documents and Settings\ВОЛОДЯ\Рабочий стол\героъ\Myfair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0990" y="1214422"/>
            <a:ext cx="3922510" cy="464347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4357686" y="1071546"/>
            <a:ext cx="4286280" cy="4071966"/>
          </a:xfrm>
          <a:prstGeom prst="wedgeRoundRectCallout">
            <a:avLst>
              <a:gd name="adj1" fmla="val -81594"/>
              <a:gd name="adj2" fmla="val 6924"/>
              <a:gd name="adj3" fmla="val 16667"/>
            </a:avLst>
          </a:prstGeom>
          <a:effectLst>
            <a:softEdge rad="1270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«Я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тішився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вмію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чітко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вимовити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двадцять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чотири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голосні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. Але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ваші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сто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тридцять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мене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приголомшили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Здебільшого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навіть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відчуваю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різниці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Блок-схема: альтернативный процесс 5"/>
          <p:cNvSpPr/>
          <p:nvPr/>
        </p:nvSpPr>
        <p:spPr>
          <a:xfrm>
            <a:off x="928662" y="5786454"/>
            <a:ext cx="2214578" cy="642942"/>
          </a:xfrm>
          <a:prstGeom prst="flowChartAlternateProcess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Місіс Пірс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Documents and Settings\ВОЛОДЯ\Рабочий стол\героъ\Myfair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500174"/>
            <a:ext cx="3286148" cy="437766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3643306" y="1142984"/>
            <a:ext cx="5072098" cy="2571768"/>
          </a:xfrm>
          <a:prstGeom prst="wedgeRoundRectCallout">
            <a:avLst>
              <a:gd name="adj1" fmla="val -70825"/>
              <a:gd name="adj2" fmla="val 33989"/>
              <a:gd name="adj3" fmla="val 16667"/>
            </a:avLst>
          </a:prstGeom>
          <a:effectLst>
            <a:softEdge rad="1270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«Гадаю,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краще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мені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поговорити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дівчиною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сам на сам. Не знаю,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чи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зможу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я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взяти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на себе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відповідальність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неї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...»</a:t>
            </a:r>
            <a:endParaRPr lang="ru-RU" sz="24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ВОЛОДЯ\Рабочий стол\героъ\Myfair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857364"/>
            <a:ext cx="3722031" cy="407196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3857620" y="1214422"/>
            <a:ext cx="4714908" cy="4071966"/>
          </a:xfrm>
          <a:prstGeom prst="wedgeRoundRectCallout">
            <a:avLst>
              <a:gd name="adj1" fmla="val -76064"/>
              <a:gd name="adj2" fmla="val -2795"/>
              <a:gd name="adj3" fmla="val 16667"/>
            </a:avLst>
          </a:prstGeom>
          <a:effectLst>
            <a:softEdge rad="1270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Хто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я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такий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скажіть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мені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?!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Бідний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недостойний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чоловік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, от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хто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! А подумайте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тіки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шо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значить!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значить,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шо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буржуазна мораль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проти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нашого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брата!»</a:t>
            </a:r>
            <a:endParaRPr lang="ru-RU" sz="24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1428728" y="5500702"/>
            <a:ext cx="1571636" cy="857256"/>
          </a:xfrm>
          <a:prstGeom prst="flowChartAlternateProcess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Дулітл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Блок-схема: альтернативный процесс 5"/>
          <p:cNvSpPr/>
          <p:nvPr/>
        </p:nvSpPr>
        <p:spPr>
          <a:xfrm>
            <a:off x="1357290" y="5715016"/>
            <a:ext cx="1357322" cy="642942"/>
          </a:xfrm>
          <a:prstGeom prst="flowChartAlternateProcess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Клара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Documents and Settings\ВОЛОДЯ\Рабочий стол\героъ\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357298"/>
            <a:ext cx="3000396" cy="4461555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3786182" y="1214422"/>
            <a:ext cx="4786346" cy="4286280"/>
          </a:xfrm>
          <a:prstGeom prst="wedgeRoundRectCallout">
            <a:avLst>
              <a:gd name="adj1" fmla="val -72341"/>
              <a:gd name="adj2" fmla="val -2628"/>
              <a:gd name="adj3" fmla="val 16667"/>
            </a:avLst>
          </a:prstGeom>
          <a:effectLst>
            <a:softEdge rad="1270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справа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звички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. В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цьому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немає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нічого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ані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поганого,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ані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доброго.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Здебільшого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такі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слівця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ніхто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звертає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уваги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тим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часом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їхня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незвичність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додає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буденним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фразам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певного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шику»</a:t>
            </a:r>
            <a:endParaRPr lang="ru-RU" sz="24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Перспектива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</TotalTime>
  <Words>683</Words>
  <Application>Microsoft Office PowerPoint</Application>
  <PresentationFormat>Экран (4:3)</PresentationFormat>
  <Paragraphs>85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Мета </vt:lpstr>
      <vt:lpstr>Слайд 3</vt:lpstr>
      <vt:lpstr>Слово вчителя</vt:lpstr>
      <vt:lpstr> Кому належать слова?</vt:lpstr>
      <vt:lpstr>Слайд 6</vt:lpstr>
      <vt:lpstr>Слайд 7</vt:lpstr>
      <vt:lpstr>Слайд 8</vt:lpstr>
      <vt:lpstr>Слайд 9</vt:lpstr>
      <vt:lpstr>Слайд 10</vt:lpstr>
      <vt:lpstr>Слайд 11</vt:lpstr>
      <vt:lpstr> Евристична бесіда</vt:lpstr>
      <vt:lpstr>Слайд 13</vt:lpstr>
      <vt:lpstr>Прокоментуйте слова Шоу                          про героїв комедії:</vt:lpstr>
      <vt:lpstr> Еволюція перетворення Елізи </vt:lpstr>
      <vt:lpstr>Слайд 16</vt:lpstr>
      <vt:lpstr> Група 1. Дослідити образ Хігінса</vt:lpstr>
      <vt:lpstr> Група 2. Дослідити образ Пікерінга</vt:lpstr>
      <vt:lpstr> Група 3.  Дослідити образ Альфреда Дулітла</vt:lpstr>
      <vt:lpstr>Слайд 20</vt:lpstr>
      <vt:lpstr> Рефлексія</vt:lpstr>
      <vt:lpstr> Домашнє завдання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-</dc:creator>
  <cp:lastModifiedBy>ELIT</cp:lastModifiedBy>
  <cp:revision>71</cp:revision>
  <dcterms:created xsi:type="dcterms:W3CDTF">2013-12-09T16:57:54Z</dcterms:created>
  <dcterms:modified xsi:type="dcterms:W3CDTF">2017-01-05T11:44:44Z</dcterms:modified>
</cp:coreProperties>
</file>