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71" r:id="rId4"/>
    <p:sldId id="272" r:id="rId5"/>
    <p:sldId id="259" r:id="rId6"/>
    <p:sldId id="261" r:id="rId7"/>
    <p:sldId id="268" r:id="rId8"/>
    <p:sldId id="260" r:id="rId9"/>
    <p:sldId id="256" r:id="rId10"/>
    <p:sldId id="262" r:id="rId11"/>
    <p:sldId id="265" r:id="rId12"/>
    <p:sldId id="267" r:id="rId13"/>
    <p:sldId id="263" r:id="rId14"/>
    <p:sldId id="264" r:id="rId15"/>
    <p:sldId id="273" r:id="rId16"/>
    <p:sldId id="274" r:id="rId17"/>
    <p:sldId id="275" r:id="rId18"/>
    <p:sldId id="277" r:id="rId19"/>
    <p:sldId id="276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66"/>
    <a:srgbClr val="99FF99"/>
    <a:srgbClr val="CC6600"/>
    <a:srgbClr val="000000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61567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935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828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787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136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21824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29682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72821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93736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35646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54087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51520" y="188640"/>
            <a:ext cx="8640960" cy="6552728"/>
          </a:xfrm>
          <a:prstGeom prst="round2DiagRect">
            <a:avLst/>
          </a:prstGeom>
          <a:gradFill flip="none" rotWithShape="1">
            <a:gsLst>
              <a:gs pos="0">
                <a:srgbClr val="FBEAC7">
                  <a:lumMod val="91000"/>
                  <a:lumOff val="9000"/>
                  <a:alpha val="71000"/>
                </a:srgbClr>
              </a:gs>
              <a:gs pos="27000">
                <a:srgbClr val="FEE7F2"/>
              </a:gs>
              <a:gs pos="36000">
                <a:srgbClr val="FAC77D"/>
              </a:gs>
              <a:gs pos="63000">
                <a:srgbClr val="FBA97D"/>
              </a:gs>
              <a:gs pos="77000">
                <a:srgbClr val="FBD49C"/>
              </a:gs>
              <a:gs pos="49000">
                <a:srgbClr val="FBB57D">
                  <a:lumMod val="35000"/>
                  <a:lumOff val="65000"/>
                  <a:alpha val="65000"/>
                </a:srgbClr>
              </a:gs>
              <a:gs pos="100000">
                <a:schemeClr val="bg2"/>
              </a:gs>
            </a:gsLst>
            <a:lin ang="2700000" scaled="1"/>
            <a:tileRect/>
          </a:gradFill>
          <a:ln w="1016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6" y="-48962"/>
            <a:ext cx="3507494" cy="2273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294" y="5263749"/>
            <a:ext cx="1509057" cy="1477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66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ляльковий дым\картінки дом\dacha-rel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520263"/>
            <a:ext cx="2938456" cy="2337737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 bwMode="auto">
          <a:xfrm>
            <a:off x="642910" y="2071678"/>
            <a:ext cx="7929618" cy="2553891"/>
          </a:xfrm>
          <a:prstGeom prst="roundRect">
            <a:avLst/>
          </a:prstGeom>
          <a:solidFill>
            <a:srgbClr val="99FF99">
              <a:alpha val="51000"/>
            </a:srgbClr>
          </a:solidFill>
          <a:ln>
            <a:headEnd/>
            <a:tailEnd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Роль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Генріка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Ібсена в розвитку світової драматургії. </a:t>
            </a:r>
            <a:r>
              <a:rPr lang="uk-UA" sz="3200" b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«Ляльковий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дім» як соціально – психологічна драма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1" y="1600200"/>
            <a:ext cx="4786345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написав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сатиричну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поему, яка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стала великою драматичною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поемою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Бранд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(1866)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герой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цілісна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зупиняється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жертвами для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здійснення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ідеалу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ВОЛОДЯ\Рабочий стол\6670-genrik-ibsen-br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071546"/>
            <a:ext cx="2809878" cy="44958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500174"/>
            <a:ext cx="5072098" cy="4071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тема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п’єс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Стовпи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(1877),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(1879),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Привиди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(1881), «Ворог народу» (1882)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невідповідність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показним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блиском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фальшивою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внутрішньою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суттю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ВОЛОДЯ\Рабочий стол\Ibsen-11rgf7c_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071546"/>
            <a:ext cx="3000396" cy="46881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571612"/>
            <a:ext cx="4572032" cy="421484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1891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роц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повернувся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Останньою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драмою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26 стала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п’єса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«Коли ми,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мертві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прокидаємося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(1899)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піддав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нещадному суду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шлях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 descr="C:\Documents and Settings\ВОЛОДЯ\Рабочий стол\pic_ma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736"/>
            <a:ext cx="3429016" cy="4034136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715008" y="5643578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000232" y="642918"/>
            <a:ext cx="5643602" cy="6508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періоди творчості Ібсена</a:t>
            </a:r>
          </a:p>
          <a:p>
            <a:endParaRPr lang="uk-UA" dirty="0" smtClean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42910" y="1928802"/>
            <a:ext cx="235745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Перший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(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1848-1864)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національно-романтичний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4572008"/>
            <a:ext cx="2357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Осмислення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ідеали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(«Дика качка»)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6643702" y="1357298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57686" y="1428736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2285984" y="1428736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357554" y="2071678"/>
            <a:ext cx="2357454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Другий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(1865- 1884)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реалістичний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6072198" y="2000240"/>
            <a:ext cx="2357454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(1885-1900)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символічний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7158" y="4572008"/>
            <a:ext cx="27860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Боротьба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незалежність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Іванова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4572008"/>
            <a:ext cx="3071834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Брехлива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подвійна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мораль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1643042" y="4286256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358082" y="435769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4429124" y="435769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5008" y="5143512"/>
            <a:ext cx="2714612" cy="1285875"/>
          </a:xfrm>
        </p:spPr>
        <p:txBody>
          <a:bodyPr>
            <a:normAutofit/>
          </a:bodyPr>
          <a:lstStyle/>
          <a:p>
            <a:pPr marL="41148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Шієн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pic>
        <p:nvPicPr>
          <p:cNvPr id="9218" name="Picture 2" descr="C:\Documents and Settings\ВОЛОДЯ\Рабочий стол\220px-Festiviteten_-_Ski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736"/>
            <a:ext cx="2794000" cy="3708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28586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 	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Помер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1906 року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виснажливої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хвороби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З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1986 року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вручається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національна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Премія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внесок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драматургію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2008 року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Міжнародна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премія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00042"/>
            <a:ext cx="5429288" cy="1357322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Історія створення драми                « Ляльковий дім»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43182"/>
            <a:ext cx="6929486" cy="2643206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П'єса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написана в 1879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основу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поклав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реальну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подію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Прототипом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стала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норвезько-данська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письменниця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Лаура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Кілер</a:t>
            </a: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F:\ляльковий дым\картінки дом\85371678_2418775_0_45df8_e2b31115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8692" y="4429132"/>
            <a:ext cx="1196149" cy="21669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85852" y="1857364"/>
            <a:ext cx="6572250" cy="3071812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розповідь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 родину, про людей,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прожили разом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зуміли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стати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щасливими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класичний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зразок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соціально-психологічної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ВОЛОДЯ\Рабочий стол\dallHous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0" y="4214810"/>
            <a:ext cx="2643190" cy="26431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 bwMode="auto">
          <a:xfrm>
            <a:off x="1785918" y="1428736"/>
            <a:ext cx="6000792" cy="1838801"/>
          </a:xfrm>
          <a:prstGeom prst="downArrowCallout">
            <a:avLst/>
          </a:prstGeom>
          <a:solidFill>
            <a:srgbClr val="99FF99"/>
          </a:solidFill>
          <a:ln>
            <a:noFill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Складіть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асоціограму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слова ДІМ та словосполучення ЛЯЛЬКОВИЙ ДІМ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a6384b6fb85a04c32c88fd7756f92e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143248"/>
            <a:ext cx="3286148" cy="3286148"/>
          </a:xfrm>
          <a:prstGeom prst="rect">
            <a:avLst/>
          </a:prstGeom>
          <a:noFill/>
        </p:spPr>
      </p:pic>
      <p:pic>
        <p:nvPicPr>
          <p:cNvPr id="2051" name="Picture 3" descr="F:\ляльковий дым\картінки дом\hous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00438"/>
            <a:ext cx="3689371" cy="274956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285860"/>
            <a:ext cx="4000528" cy="928694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Подумайте!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43182"/>
            <a:ext cx="7143800" cy="3071834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азва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нас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насторожує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змушує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задуматись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питанням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все так просто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зрозуміло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щасливій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Хельмерів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»?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затишний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достатньо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заможний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автор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ляльковим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F:\ляльковий дым\картінки дом\c96d22374c7fa6c5932b97958ce957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500042"/>
            <a:ext cx="1857388" cy="1857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285860"/>
            <a:ext cx="4000528" cy="928694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Прокоментуйте!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43182"/>
            <a:ext cx="7143800" cy="3071834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50000"/>
              </a:lnSpc>
              <a:buClr>
                <a:srgbClr val="C00000"/>
              </a:buClr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Прокоментуйте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слова Г.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П’єса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закінчується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падінням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завіси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п’ятої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справжній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фінал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поза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межами… Справа кожного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читача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глядача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самому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дійти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фіналу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None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F:\ляльковий дым\картінки дом\question-mark-434153_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36" y="571480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14290"/>
            <a:ext cx="3143272" cy="796908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429552" cy="5357850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ознайомити учнів із життєвим і творчим шляхом  письменника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розкрити суть соціально-психологічної драми     «Ляльковий дім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допомогти учням засвоїти ідейно-художній зміст, сюжет драматичного твору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розвивати навички виразного читання за особами, переказу драматичних творів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 повагу до людської гідності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71736" y="928670"/>
            <a:ext cx="5500726" cy="928688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Рефлексія. Закінчіть думку</a:t>
            </a:r>
            <a:endParaRPr lang="ru-RU" sz="3600" dirty="0"/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1928794" y="2357430"/>
            <a:ext cx="5857916" cy="3092172"/>
          </a:xfrm>
          <a:prstGeom prst="cloudCallou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Новаторство Генріка Ібсена полягає в тому, що…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ляльковий дым\картінки дом\w256h2561386955379FAQ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714884"/>
            <a:ext cx="1697038" cy="16970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00364" y="928670"/>
            <a:ext cx="4000500" cy="928688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600" dirty="0"/>
          </a:p>
        </p:txBody>
      </p:sp>
      <p:sp>
        <p:nvSpPr>
          <p:cNvPr id="4" name="Блок-схема: несколько документов 3"/>
          <p:cNvSpPr/>
          <p:nvPr/>
        </p:nvSpPr>
        <p:spPr bwMode="auto">
          <a:xfrm>
            <a:off x="1142976" y="2285992"/>
            <a:ext cx="6858048" cy="2888754"/>
          </a:xfrm>
          <a:prstGeom prst="flowChartMultidocumen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8900000" scaled="1"/>
            <a:tileRect/>
          </a:gradFill>
          <a:ln w="38100">
            <a:solidFill>
              <a:srgbClr val="33CC33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Прочитати драму «Ляльковий дім»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Скласти характеристику головних героїв драми «Ляльковий дім»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F:\ляльковий дым\картінки дом\118473451_0_a8195_7ec34b4f_orig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214950"/>
            <a:ext cx="6629400" cy="14001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857356" y="1857364"/>
            <a:ext cx="6000772" cy="2786083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>
              <a:lnSpc>
                <a:spcPct val="150000"/>
              </a:lnSpc>
              <a:buClr>
                <a:srgbClr val="C00000"/>
              </a:buClr>
              <a:buNone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шум великих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міжнародних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бур я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боку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воював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маленьким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суспільством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прикутий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волею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обставин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умов»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Documents and Settings\ВОЛОДЯ\Рабочий стол\48671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9940" y="4572008"/>
            <a:ext cx="2992136" cy="22859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85728"/>
            <a:ext cx="5214974" cy="785818"/>
          </a:xfrm>
          <a:solidFill>
            <a:srgbClr val="99FF99"/>
          </a:solidFill>
          <a:ln w="57150">
            <a:noFill/>
          </a:ln>
          <a:effectLst>
            <a:softEdge rad="63500"/>
          </a:effectLst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Евристична бесіда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142984"/>
            <a:ext cx="6572296" cy="5429288"/>
          </a:xfrm>
          <a:gradFill flip="none" rotWithShape="1">
            <a:gsLst>
              <a:gs pos="17000">
                <a:schemeClr val="accent5">
                  <a:tint val="1000"/>
                  <a:satMod val="100000"/>
                  <a:alpha val="61000"/>
                </a:schemeClr>
              </a:gs>
              <a:gs pos="68000">
                <a:schemeClr val="accent5">
                  <a:tint val="77000"/>
                  <a:satMod val="100000"/>
                </a:schemeClr>
              </a:gs>
              <a:gs pos="81000">
                <a:schemeClr val="accent5">
                  <a:tint val="79000"/>
                  <a:satMod val="100000"/>
                </a:schemeClr>
              </a:gs>
              <a:gs pos="86000">
                <a:schemeClr val="accent5">
                  <a:tint val="73000"/>
                  <a:satMod val="100000"/>
                </a:schemeClr>
              </a:gs>
              <a:gs pos="100000">
                <a:schemeClr val="accent5">
                  <a:tint val="35000"/>
                  <a:satMod val="100000"/>
                </a:schemeClr>
              </a:gs>
            </a:gsLst>
            <a:lin ang="5400000" scaled="0"/>
            <a:tileRect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риси європейської «нової драматургії» ви знаєте?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якою метою драматурги завершували п’єси «відкритим фіналом»?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 впливом яких літературних напрямів розвивалась світова література в ХІХ ст.?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Що таке «драма»?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 твір називають соціально-психологічним? </a:t>
            </a:r>
          </a:p>
        </p:txBody>
      </p:sp>
      <p:pic>
        <p:nvPicPr>
          <p:cNvPr id="8194" name="Picture 2" descr="F:\ляльковий дым\картінки дом\Point-interroga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143512"/>
            <a:ext cx="2105785" cy="14811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785926"/>
            <a:ext cx="4857784" cy="388937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		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</a:rPr>
              <a:t>Генрік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>І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</a:rPr>
              <a:t>бсен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норвезький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поет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драматург,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фундатор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соціально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психологічного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напряму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світовій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драматургії</a:t>
            </a:r>
            <a:endParaRPr lang="ru-RU" sz="2800" b="1" dirty="0"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643570" y="5643578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ВОЛОДЯ\Рабочий стол\ЛЕНА17\ляльковий дым\ibse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928670"/>
            <a:ext cx="3711928" cy="43577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5" y="1357298"/>
            <a:ext cx="5072098" cy="50434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1828 року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норвезькому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містечку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Шієні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купецької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аристократії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учнем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аптекаря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займався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журналістикою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писав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сатиричні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вірші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929322" y="5857892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ВОЛОДЯ\Рабочий стол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500174"/>
            <a:ext cx="3065178" cy="42542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7" y="1214422"/>
            <a:ext cx="4929221" cy="535785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університеті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медицину,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навчанню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завадило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захоплення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театром.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створеній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ним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бунтарській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Катіліна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ідилії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Богатирський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курган»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драматурга,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режисера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керівника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Норвезького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національного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театру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ВОЛОДЯ\Рабочий стол\800px-Ibsen_sculpture_Nationaltheatret.jpg"/>
          <p:cNvPicPr>
            <a:picLocks noChangeAspect="1" noChangeArrowheads="1"/>
          </p:cNvPicPr>
          <p:nvPr/>
        </p:nvPicPr>
        <p:blipFill>
          <a:blip r:embed="rId2"/>
          <a:srcRect l="22146" t="8634" r="15059" b="10627"/>
          <a:stretch>
            <a:fillRect/>
          </a:stretch>
        </p:blipFill>
        <p:spPr bwMode="auto">
          <a:xfrm>
            <a:off x="5715008" y="500042"/>
            <a:ext cx="2551961" cy="4375621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214942" y="4786322"/>
            <a:ext cx="35004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Генріку</a:t>
            </a:r>
          </a:p>
          <a:p>
            <a:pPr algn="ctr" eaLnBrk="0" hangingPunct="0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Ібсену при вході до Норвезького театру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14481" y="5572140"/>
            <a:ext cx="5857916" cy="1071567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Норвезький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театру,                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ВОЛОДЯ\Рабочий стол\1024px-Nationaltheatret_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858049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285860"/>
            <a:ext cx="3500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одружився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Сюзанною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Торесен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яка стала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вірним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другом на все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У них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Родина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жила то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Німеччині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ВОЛОДЯ\Рабочий стол\img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642918"/>
            <a:ext cx="3552825" cy="5029200"/>
          </a:xfrm>
          <a:prstGeom prst="rect">
            <a:avLst/>
          </a:prstGeom>
          <a:noFill/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14876" y="5786454"/>
            <a:ext cx="30193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Сюзанна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Торесен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209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  <a:headEnd/>
          <a:tailEnd/>
        </a:ln>
      </a:spPr>
      <a:bodyPr wrap="square">
        <a:spAutoFit/>
      </a:bodyPr>
      <a:lstStyle>
        <a:defPPr algn="ctr">
          <a:lnSpc>
            <a:spcPct val="150000"/>
          </a:lnSpc>
          <a:defRPr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222</Words>
  <Application>Microsoft Office PowerPoint</Application>
  <PresentationFormat>Экран (4:3)</PresentationFormat>
  <Paragraphs>57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Мета </vt:lpstr>
      <vt:lpstr>Слайд 3</vt:lpstr>
      <vt:lpstr>Евристична бесіда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Історія створення драми                « Ляльковий дім»</vt:lpstr>
      <vt:lpstr>Слайд 16</vt:lpstr>
      <vt:lpstr>Слайд 17</vt:lpstr>
      <vt:lpstr>Подумайте!</vt:lpstr>
      <vt:lpstr>Прокоментуйте!</vt:lpstr>
      <vt:lpstr>Рефлексія. Закінчіть думку</vt:lpstr>
      <vt:lpstr>Домашнє завдання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48</cp:revision>
  <dcterms:created xsi:type="dcterms:W3CDTF">2013-12-06T17:43:28Z</dcterms:created>
  <dcterms:modified xsi:type="dcterms:W3CDTF">2017-01-05T12:40:25Z</dcterms:modified>
</cp:coreProperties>
</file>