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rimo" panose="020B0604020202020204" charset="0"/>
      <p:regular r:id="rId10"/>
    </p:embeddedFont>
    <p:embeddedFont>
      <p:font typeface="Arimo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ato" panose="020B0604020202020204" charset="0"/>
      <p:regular r:id="rId16"/>
    </p:embeddedFont>
    <p:embeddedFont>
      <p:font typeface="Montserrat Bold" panose="020B0604020202020204" charset="-52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33202" y="8889160"/>
            <a:ext cx="11893526" cy="895859"/>
            <a:chOff x="0" y="0"/>
            <a:chExt cx="3132451" cy="2359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2451" cy="235946"/>
            </a:xfrm>
            <a:custGeom>
              <a:avLst/>
              <a:gdLst/>
              <a:ahLst/>
              <a:cxnLst/>
              <a:rect l="l" t="t" r="r" b="b"/>
              <a:pathLst>
                <a:path w="3132451" h="235946">
                  <a:moveTo>
                    <a:pt x="0" y="0"/>
                  </a:moveTo>
                  <a:lnTo>
                    <a:pt x="3132451" y="0"/>
                  </a:lnTo>
                  <a:lnTo>
                    <a:pt x="3132451" y="235946"/>
                  </a:lnTo>
                  <a:lnTo>
                    <a:pt x="0" y="235946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32451" cy="274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9979" y="6693727"/>
            <a:ext cx="6595621" cy="3585619"/>
          </a:xfrm>
          <a:custGeom>
            <a:avLst/>
            <a:gdLst/>
            <a:ahLst/>
            <a:cxnLst/>
            <a:rect l="l" t="t" r="r" b="b"/>
            <a:pathLst>
              <a:path w="6595621" h="3585619">
                <a:moveTo>
                  <a:pt x="0" y="0"/>
                </a:moveTo>
                <a:lnTo>
                  <a:pt x="6595621" y="0"/>
                </a:lnTo>
                <a:lnTo>
                  <a:pt x="6595621" y="3585620"/>
                </a:lnTo>
                <a:lnTo>
                  <a:pt x="0" y="3585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92338" y="-47341"/>
            <a:ext cx="2590500" cy="25905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32169" y="32169"/>
              <a:ext cx="748463" cy="748463"/>
            </a:xfrm>
            <a:custGeom>
              <a:avLst/>
              <a:gdLst/>
              <a:ahLst/>
              <a:cxnLst/>
              <a:rect l="l" t="t" r="r" b="b"/>
              <a:pathLst>
                <a:path w="748463" h="748463">
                  <a:moveTo>
                    <a:pt x="446081" y="39681"/>
                  </a:moveTo>
                  <a:lnTo>
                    <a:pt x="708781" y="302381"/>
                  </a:lnTo>
                  <a:cubicBezTo>
                    <a:pt x="748463" y="342062"/>
                    <a:pt x="748463" y="406400"/>
                    <a:pt x="708781" y="446081"/>
                  </a:cubicBezTo>
                  <a:lnTo>
                    <a:pt x="446081" y="708781"/>
                  </a:lnTo>
                  <a:cubicBezTo>
                    <a:pt x="406400" y="748463"/>
                    <a:pt x="342062" y="748463"/>
                    <a:pt x="302381" y="708781"/>
                  </a:cubicBezTo>
                  <a:lnTo>
                    <a:pt x="39681" y="446081"/>
                  </a:lnTo>
                  <a:cubicBezTo>
                    <a:pt x="0" y="406400"/>
                    <a:pt x="0" y="342062"/>
                    <a:pt x="39681" y="302381"/>
                  </a:cubicBezTo>
                  <a:lnTo>
                    <a:pt x="302381" y="39681"/>
                  </a:lnTo>
                  <a:cubicBezTo>
                    <a:pt x="342062" y="0"/>
                    <a:pt x="406400" y="0"/>
                    <a:pt x="446081" y="39681"/>
                  </a:cubicBezTo>
                  <a:close/>
                </a:path>
              </a:pathLst>
            </a:custGeom>
            <a:solidFill>
              <a:srgbClr val="99DFF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6400" y="-602722"/>
            <a:ext cx="2792411" cy="279241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29842" y="29842"/>
              <a:ext cx="753115" cy="753115"/>
            </a:xfrm>
            <a:custGeom>
              <a:avLst/>
              <a:gdLst/>
              <a:ahLst/>
              <a:cxnLst/>
              <a:rect l="l" t="t" r="r" b="b"/>
              <a:pathLst>
                <a:path w="753115" h="753115">
                  <a:moveTo>
                    <a:pt x="443213" y="36813"/>
                  </a:moveTo>
                  <a:lnTo>
                    <a:pt x="716303" y="309903"/>
                  </a:lnTo>
                  <a:cubicBezTo>
                    <a:pt x="753115" y="346716"/>
                    <a:pt x="753115" y="406401"/>
                    <a:pt x="716303" y="443213"/>
                  </a:cubicBezTo>
                  <a:lnTo>
                    <a:pt x="443213" y="716303"/>
                  </a:lnTo>
                  <a:cubicBezTo>
                    <a:pt x="406401" y="753115"/>
                    <a:pt x="346716" y="753115"/>
                    <a:pt x="309903" y="716303"/>
                  </a:cubicBezTo>
                  <a:lnTo>
                    <a:pt x="36813" y="443213"/>
                  </a:lnTo>
                  <a:cubicBezTo>
                    <a:pt x="0" y="406401"/>
                    <a:pt x="0" y="346716"/>
                    <a:pt x="36813" y="309903"/>
                  </a:cubicBezTo>
                  <a:lnTo>
                    <a:pt x="309903" y="36813"/>
                  </a:lnTo>
                  <a:cubicBezTo>
                    <a:pt x="346716" y="0"/>
                    <a:pt x="406401" y="0"/>
                    <a:pt x="443213" y="36813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17089" y="1291537"/>
            <a:ext cx="1544989" cy="154498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43588" y="43588"/>
              <a:ext cx="725624" cy="725624"/>
            </a:xfrm>
            <a:custGeom>
              <a:avLst/>
              <a:gdLst/>
              <a:ahLst/>
              <a:cxnLst/>
              <a:rect l="l" t="t" r="r" b="b"/>
              <a:pathLst>
                <a:path w="725624" h="725624">
                  <a:moveTo>
                    <a:pt x="437221" y="30821"/>
                  </a:moveTo>
                  <a:lnTo>
                    <a:pt x="694803" y="288403"/>
                  </a:lnTo>
                  <a:cubicBezTo>
                    <a:pt x="714537" y="308137"/>
                    <a:pt x="725624" y="334903"/>
                    <a:pt x="725624" y="362812"/>
                  </a:cubicBezTo>
                  <a:cubicBezTo>
                    <a:pt x="725624" y="390721"/>
                    <a:pt x="714537" y="417487"/>
                    <a:pt x="694803" y="437221"/>
                  </a:cubicBezTo>
                  <a:lnTo>
                    <a:pt x="437221" y="694803"/>
                  </a:lnTo>
                  <a:cubicBezTo>
                    <a:pt x="417487" y="714537"/>
                    <a:pt x="390721" y="725624"/>
                    <a:pt x="362812" y="725624"/>
                  </a:cubicBezTo>
                  <a:cubicBezTo>
                    <a:pt x="334903" y="725624"/>
                    <a:pt x="308137" y="714537"/>
                    <a:pt x="288403" y="694803"/>
                  </a:cubicBezTo>
                  <a:lnTo>
                    <a:pt x="30821" y="437221"/>
                  </a:lnTo>
                  <a:cubicBezTo>
                    <a:pt x="11087" y="417487"/>
                    <a:pt x="0" y="390721"/>
                    <a:pt x="0" y="362812"/>
                  </a:cubicBezTo>
                  <a:cubicBezTo>
                    <a:pt x="0" y="334903"/>
                    <a:pt x="11087" y="308137"/>
                    <a:pt x="30821" y="288403"/>
                  </a:cubicBezTo>
                  <a:lnTo>
                    <a:pt x="288403" y="30821"/>
                  </a:lnTo>
                  <a:cubicBezTo>
                    <a:pt x="308137" y="11087"/>
                    <a:pt x="334903" y="0"/>
                    <a:pt x="362812" y="0"/>
                  </a:cubicBezTo>
                  <a:cubicBezTo>
                    <a:pt x="390721" y="0"/>
                    <a:pt x="417487" y="11087"/>
                    <a:pt x="437221" y="30821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220104" y="1766649"/>
            <a:ext cx="7226922" cy="6920273"/>
            <a:chOff x="0" y="0"/>
            <a:chExt cx="812800" cy="778312"/>
          </a:xfrm>
        </p:grpSpPr>
        <p:sp>
          <p:nvSpPr>
            <p:cNvPr id="16" name="Freeform 16"/>
            <p:cNvSpPr/>
            <p:nvPr/>
          </p:nvSpPr>
          <p:spPr>
            <a:xfrm>
              <a:off x="31560" y="22537"/>
              <a:ext cx="749680" cy="733238"/>
            </a:xfrm>
            <a:custGeom>
              <a:avLst/>
              <a:gdLst/>
              <a:ahLst/>
              <a:cxnLst/>
              <a:rect l="l" t="t" r="r" b="b"/>
              <a:pathLst>
                <a:path w="749680" h="733238">
                  <a:moveTo>
                    <a:pt x="428228" y="28585"/>
                  </a:moveTo>
                  <a:lnTo>
                    <a:pt x="727852" y="315497"/>
                  </a:lnTo>
                  <a:cubicBezTo>
                    <a:pt x="741795" y="328848"/>
                    <a:pt x="749680" y="347315"/>
                    <a:pt x="749680" y="366619"/>
                  </a:cubicBezTo>
                  <a:cubicBezTo>
                    <a:pt x="749680" y="385923"/>
                    <a:pt x="741795" y="404390"/>
                    <a:pt x="727852" y="417741"/>
                  </a:cubicBezTo>
                  <a:lnTo>
                    <a:pt x="428228" y="704652"/>
                  </a:lnTo>
                  <a:cubicBezTo>
                    <a:pt x="398375" y="733238"/>
                    <a:pt x="351305" y="733238"/>
                    <a:pt x="321452" y="704652"/>
                  </a:cubicBezTo>
                  <a:lnTo>
                    <a:pt x="21828" y="417741"/>
                  </a:lnTo>
                  <a:cubicBezTo>
                    <a:pt x="7885" y="404390"/>
                    <a:pt x="0" y="385923"/>
                    <a:pt x="0" y="366619"/>
                  </a:cubicBezTo>
                  <a:cubicBezTo>
                    <a:pt x="0" y="347315"/>
                    <a:pt x="7885" y="328848"/>
                    <a:pt x="21828" y="315497"/>
                  </a:cubicBezTo>
                  <a:lnTo>
                    <a:pt x="321452" y="28585"/>
                  </a:lnTo>
                  <a:cubicBezTo>
                    <a:pt x="351305" y="0"/>
                    <a:pt x="398375" y="0"/>
                    <a:pt x="428228" y="28585"/>
                  </a:cubicBezTo>
                  <a:close/>
                </a:path>
              </a:pathLst>
            </a:custGeom>
            <a:blipFill>
              <a:blip r:embed="rId4"/>
              <a:stretch>
                <a:fillRect l="-19212" t="-4128" r="-19212" b="-4128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6086001" y="289524"/>
            <a:ext cx="1937938" cy="193793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34148" y="34148"/>
              <a:ext cx="744505" cy="744505"/>
            </a:xfrm>
            <a:custGeom>
              <a:avLst/>
              <a:gdLst/>
              <a:ahLst/>
              <a:cxnLst/>
              <a:rect l="l" t="t" r="r" b="b"/>
              <a:pathLst>
                <a:path w="744505" h="744505">
                  <a:moveTo>
                    <a:pt x="448523" y="42123"/>
                  </a:moveTo>
                  <a:lnTo>
                    <a:pt x="702381" y="295981"/>
                  </a:lnTo>
                  <a:cubicBezTo>
                    <a:pt x="744504" y="338104"/>
                    <a:pt x="744504" y="406400"/>
                    <a:pt x="702381" y="448523"/>
                  </a:cubicBezTo>
                  <a:lnTo>
                    <a:pt x="448523" y="702381"/>
                  </a:lnTo>
                  <a:cubicBezTo>
                    <a:pt x="406400" y="744504"/>
                    <a:pt x="338104" y="744504"/>
                    <a:pt x="295981" y="702381"/>
                  </a:cubicBezTo>
                  <a:lnTo>
                    <a:pt x="42123" y="448523"/>
                  </a:lnTo>
                  <a:cubicBezTo>
                    <a:pt x="0" y="406400"/>
                    <a:pt x="0" y="338104"/>
                    <a:pt x="42123" y="295981"/>
                  </a:cubicBezTo>
                  <a:lnTo>
                    <a:pt x="295981" y="42123"/>
                  </a:lnTo>
                  <a:cubicBezTo>
                    <a:pt x="338104" y="0"/>
                    <a:pt x="406400" y="0"/>
                    <a:pt x="448523" y="42123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37750" y="969473"/>
            <a:ext cx="834442" cy="578041"/>
          </a:xfrm>
          <a:custGeom>
            <a:avLst/>
            <a:gdLst/>
            <a:ahLst/>
            <a:cxnLst/>
            <a:rect l="l" t="t" r="r" b="b"/>
            <a:pathLst>
              <a:path w="834442" h="578041">
                <a:moveTo>
                  <a:pt x="0" y="0"/>
                </a:moveTo>
                <a:lnTo>
                  <a:pt x="834441" y="0"/>
                </a:lnTo>
                <a:lnTo>
                  <a:pt x="834441" y="578041"/>
                </a:lnTo>
                <a:lnTo>
                  <a:pt x="0" y="578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30872" y="3178568"/>
            <a:ext cx="9307262" cy="3713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2"/>
              </a:lnSpc>
            </a:pPr>
            <a:r>
              <a:rPr lang="en-US" sz="3953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«ВИКОРИСТАННЯ ХМАРНИХ ТЕХНОЛОГІЙ – ШЛЯХ ДО ПІДВИЩЕННЯ ЕФЕКТИВНОСТІ УПРАВЛІННЯ ЗАКЛАДОМ ПОЗАШКІЛЬНОЇ ОСВІТИ»</a:t>
            </a:r>
          </a:p>
          <a:p>
            <a:pPr algn="just">
              <a:lnSpc>
                <a:spcPts val="4902"/>
              </a:lnSpc>
            </a:pPr>
            <a:endParaRPr lang="en-US" sz="3953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974465" y="7505558"/>
            <a:ext cx="7621612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методист Маньківського ЦДЮТ, МАН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Ольга БЄЛІК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078815" y="9102189"/>
            <a:ext cx="74417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Черкаси 2024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218870" y="-883728"/>
            <a:ext cx="889629" cy="5080241"/>
            <a:chOff x="0" y="0"/>
            <a:chExt cx="234306" cy="1338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306" cy="1338006"/>
            </a:xfrm>
            <a:custGeom>
              <a:avLst/>
              <a:gdLst/>
              <a:ahLst/>
              <a:cxnLst/>
              <a:rect l="l" t="t" r="r" b="b"/>
              <a:pathLst>
                <a:path w="234306" h="1338006">
                  <a:moveTo>
                    <a:pt x="117153" y="0"/>
                  </a:moveTo>
                  <a:lnTo>
                    <a:pt x="117153" y="0"/>
                  </a:lnTo>
                  <a:cubicBezTo>
                    <a:pt x="181855" y="0"/>
                    <a:pt x="234306" y="52451"/>
                    <a:pt x="234306" y="117153"/>
                  </a:cubicBezTo>
                  <a:lnTo>
                    <a:pt x="234306" y="1220853"/>
                  </a:lnTo>
                  <a:cubicBezTo>
                    <a:pt x="234306" y="1285555"/>
                    <a:pt x="181855" y="1338006"/>
                    <a:pt x="117153" y="1338006"/>
                  </a:cubicBezTo>
                  <a:lnTo>
                    <a:pt x="117153" y="1338006"/>
                  </a:lnTo>
                  <a:cubicBezTo>
                    <a:pt x="52451" y="1338006"/>
                    <a:pt x="0" y="1285555"/>
                    <a:pt x="0" y="1220853"/>
                  </a:cubicBezTo>
                  <a:lnTo>
                    <a:pt x="0" y="117153"/>
                  </a:lnTo>
                  <a:cubicBezTo>
                    <a:pt x="0" y="52451"/>
                    <a:pt x="52451" y="0"/>
                    <a:pt x="117153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4306" cy="1376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6867" y="2952894"/>
            <a:ext cx="10215431" cy="4301907"/>
          </a:xfrm>
          <a:custGeom>
            <a:avLst/>
            <a:gdLst/>
            <a:ahLst/>
            <a:cxnLst/>
            <a:rect l="l" t="t" r="r" b="b"/>
            <a:pathLst>
              <a:path w="10215431" h="4301907">
                <a:moveTo>
                  <a:pt x="0" y="0"/>
                </a:moveTo>
                <a:lnTo>
                  <a:pt x="10215432" y="0"/>
                </a:lnTo>
                <a:lnTo>
                  <a:pt x="10215432" y="4301907"/>
                </a:lnTo>
                <a:lnTo>
                  <a:pt x="0" y="430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t="-87055" b="-49926"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10657770" y="3245045"/>
            <a:ext cx="10875274" cy="4385185"/>
            <a:chOff x="0" y="0"/>
            <a:chExt cx="2864270" cy="11549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64270" cy="1154946"/>
            </a:xfrm>
            <a:custGeom>
              <a:avLst/>
              <a:gdLst/>
              <a:ahLst/>
              <a:cxnLst/>
              <a:rect l="l" t="t" r="r" b="b"/>
              <a:pathLst>
                <a:path w="2864270" h="1154946">
                  <a:moveTo>
                    <a:pt x="0" y="0"/>
                  </a:moveTo>
                  <a:lnTo>
                    <a:pt x="2864270" y="0"/>
                  </a:lnTo>
                  <a:lnTo>
                    <a:pt x="2864270" y="1154946"/>
                  </a:lnTo>
                  <a:lnTo>
                    <a:pt x="0" y="1154946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64270" cy="1193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51561" y="2064995"/>
            <a:ext cx="6136439" cy="5923682"/>
            <a:chOff x="0" y="0"/>
            <a:chExt cx="474273" cy="4578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4273" cy="457830"/>
            </a:xfrm>
            <a:custGeom>
              <a:avLst/>
              <a:gdLst/>
              <a:ahLst/>
              <a:cxnLst/>
              <a:rect l="l" t="t" r="r" b="b"/>
              <a:pathLst>
                <a:path w="474273" h="457830">
                  <a:moveTo>
                    <a:pt x="29018" y="0"/>
                  </a:moveTo>
                  <a:lnTo>
                    <a:pt x="445256" y="0"/>
                  </a:lnTo>
                  <a:cubicBezTo>
                    <a:pt x="461282" y="0"/>
                    <a:pt x="474273" y="12992"/>
                    <a:pt x="474273" y="29018"/>
                  </a:cubicBezTo>
                  <a:lnTo>
                    <a:pt x="474273" y="428812"/>
                  </a:lnTo>
                  <a:cubicBezTo>
                    <a:pt x="474273" y="444838"/>
                    <a:pt x="461282" y="457830"/>
                    <a:pt x="445256" y="457830"/>
                  </a:cubicBezTo>
                  <a:lnTo>
                    <a:pt x="29018" y="457830"/>
                  </a:lnTo>
                  <a:cubicBezTo>
                    <a:pt x="21322" y="457830"/>
                    <a:pt x="13941" y="454773"/>
                    <a:pt x="8499" y="449331"/>
                  </a:cubicBezTo>
                  <a:cubicBezTo>
                    <a:pt x="3057" y="443889"/>
                    <a:pt x="0" y="436508"/>
                    <a:pt x="0" y="428812"/>
                  </a:cubicBezTo>
                  <a:lnTo>
                    <a:pt x="0" y="29018"/>
                  </a:lnTo>
                  <a:cubicBezTo>
                    <a:pt x="0" y="12992"/>
                    <a:pt x="12992" y="0"/>
                    <a:pt x="29018" y="0"/>
                  </a:cubicBezTo>
                  <a:close/>
                </a:path>
              </a:pathLst>
            </a:custGeom>
            <a:blipFill>
              <a:blip r:embed="rId3"/>
              <a:stretch>
                <a:fillRect l="-22309" r="-22309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2151561" y="8989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71600" y="1341433"/>
            <a:ext cx="3546358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ПОЯСНИ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5561" y="3415655"/>
            <a:ext cx="8715290" cy="363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В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сучасному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світі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технології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розвиваються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з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неймовірною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швидкістю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, і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хмарні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технології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стали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одним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із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ключових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інструментів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для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підвищення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ефективності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управління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в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різних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сферах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,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включаючи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 </a:t>
            </a:r>
            <a:r>
              <a:rPr lang="en-US" sz="3399" dirty="0" err="1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освіту</a:t>
            </a:r>
            <a:r>
              <a:rPr lang="en-US" sz="3399" dirty="0">
                <a:solidFill>
                  <a:srgbClr val="1B294A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Lato"/>
              </a:rPr>
              <a:t>. </a:t>
            </a:r>
          </a:p>
        </p:txBody>
      </p:sp>
      <p:sp>
        <p:nvSpPr>
          <p:cNvPr id="14" name="Freeform 14"/>
          <p:cNvSpPr/>
          <p:nvPr/>
        </p:nvSpPr>
        <p:spPr>
          <a:xfrm>
            <a:off x="691424" y="9378693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997278" y="2996278"/>
            <a:ext cx="10287000" cy="4294444"/>
            <a:chOff x="0" y="0"/>
            <a:chExt cx="2709333" cy="11310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131047"/>
            </a:xfrm>
            <a:custGeom>
              <a:avLst/>
              <a:gdLst/>
              <a:ahLst/>
              <a:cxnLst/>
              <a:rect l="l" t="t" r="r" b="b"/>
              <a:pathLst>
                <a:path w="2709333" h="1131047">
                  <a:moveTo>
                    <a:pt x="0" y="0"/>
                  </a:moveTo>
                  <a:lnTo>
                    <a:pt x="2709333" y="0"/>
                  </a:lnTo>
                  <a:lnTo>
                    <a:pt x="2709333" y="1131047"/>
                  </a:lnTo>
                  <a:lnTo>
                    <a:pt x="0" y="1131047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1169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50698" y="2358678"/>
            <a:ext cx="8137302" cy="5043685"/>
            <a:chOff x="0" y="0"/>
            <a:chExt cx="628916" cy="3898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8916" cy="389817"/>
            </a:xfrm>
            <a:custGeom>
              <a:avLst/>
              <a:gdLst/>
              <a:ahLst/>
              <a:cxnLst/>
              <a:rect l="l" t="t" r="r" b="b"/>
              <a:pathLst>
                <a:path w="628916" h="389817">
                  <a:moveTo>
                    <a:pt x="21882" y="0"/>
                  </a:moveTo>
                  <a:lnTo>
                    <a:pt x="607034" y="0"/>
                  </a:lnTo>
                  <a:cubicBezTo>
                    <a:pt x="619119" y="0"/>
                    <a:pt x="628916" y="9797"/>
                    <a:pt x="628916" y="21882"/>
                  </a:cubicBezTo>
                  <a:lnTo>
                    <a:pt x="628916" y="367934"/>
                  </a:lnTo>
                  <a:cubicBezTo>
                    <a:pt x="628916" y="380020"/>
                    <a:pt x="619119" y="389817"/>
                    <a:pt x="607034" y="389817"/>
                  </a:cubicBezTo>
                  <a:lnTo>
                    <a:pt x="21882" y="389817"/>
                  </a:lnTo>
                  <a:cubicBezTo>
                    <a:pt x="9797" y="389817"/>
                    <a:pt x="0" y="380020"/>
                    <a:pt x="0" y="367934"/>
                  </a:cubicBezTo>
                  <a:lnTo>
                    <a:pt x="0" y="21882"/>
                  </a:lnTo>
                  <a:cubicBezTo>
                    <a:pt x="0" y="9797"/>
                    <a:pt x="9797" y="0"/>
                    <a:pt x="21882" y="0"/>
                  </a:cubicBezTo>
                  <a:close/>
                </a:path>
              </a:pathLst>
            </a:custGeom>
            <a:blipFill>
              <a:blip r:embed="rId2"/>
              <a:stretch>
                <a:fillRect t="-3745" b="-374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3285561" y="-1530604"/>
            <a:ext cx="2230691" cy="7089730"/>
            <a:chOff x="0" y="0"/>
            <a:chExt cx="587507" cy="18672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7507" cy="1867254"/>
            </a:xfrm>
            <a:custGeom>
              <a:avLst/>
              <a:gdLst/>
              <a:ahLst/>
              <a:cxnLst/>
              <a:rect l="l" t="t" r="r" b="b"/>
              <a:pathLst>
                <a:path w="587507" h="1867254">
                  <a:moveTo>
                    <a:pt x="55530" y="0"/>
                  </a:moveTo>
                  <a:lnTo>
                    <a:pt x="531977" y="0"/>
                  </a:lnTo>
                  <a:cubicBezTo>
                    <a:pt x="562645" y="0"/>
                    <a:pt x="587507" y="24862"/>
                    <a:pt x="587507" y="55530"/>
                  </a:cubicBezTo>
                  <a:lnTo>
                    <a:pt x="587507" y="1811724"/>
                  </a:lnTo>
                  <a:cubicBezTo>
                    <a:pt x="587507" y="1842392"/>
                    <a:pt x="562645" y="1867254"/>
                    <a:pt x="531977" y="1867254"/>
                  </a:cubicBezTo>
                  <a:lnTo>
                    <a:pt x="55530" y="1867254"/>
                  </a:lnTo>
                  <a:cubicBezTo>
                    <a:pt x="24862" y="1867254"/>
                    <a:pt x="0" y="1842392"/>
                    <a:pt x="0" y="1811724"/>
                  </a:cubicBezTo>
                  <a:lnTo>
                    <a:pt x="0" y="55530"/>
                  </a:lnTo>
                  <a:cubicBezTo>
                    <a:pt x="0" y="24862"/>
                    <a:pt x="24862" y="0"/>
                    <a:pt x="55530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87507" cy="1905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4318596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5"/>
                </a:lnTo>
                <a:lnTo>
                  <a:pt x="0" y="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63446" y="1091809"/>
            <a:ext cx="6874920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Переваги хмарних технологій для закладів позашкільної освіти: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09707" y="4242396"/>
            <a:ext cx="5519572" cy="154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1.    Оптимізація управлінських процесів</a:t>
            </a:r>
          </a:p>
          <a:p>
            <a:pPr algn="l">
              <a:lnSpc>
                <a:spcPts val="3780"/>
              </a:lnSpc>
            </a:pPr>
            <a:endParaRPr lang="en-US" sz="300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63446" y="5227331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51561" y="8989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6041" y="91285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09707" y="5151131"/>
            <a:ext cx="5519572" cy="10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2.    </a:t>
            </a:r>
            <a:r>
              <a:rPr lang="en-US" sz="3000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Покращення</a:t>
            </a:r>
            <a:r>
              <a:rPr lang="en-US" sz="300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комунікації</a:t>
            </a:r>
            <a:endParaRPr lang="en-US" sz="3000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3780"/>
              </a:lnSpc>
            </a:pPr>
            <a:endParaRPr lang="en-US" sz="3000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63446" y="6132155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109707" y="6055955"/>
            <a:ext cx="8040991" cy="154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3.    Доступність навчальних матеріалів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3780"/>
              </a:lnSpc>
            </a:pPr>
            <a:endParaRPr lang="en-US" sz="300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63446" y="7036979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109707" y="6960779"/>
            <a:ext cx="8040991" cy="154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4.    </a:t>
            </a:r>
            <a:r>
              <a:rPr lang="en-US" sz="3000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Безпека</a:t>
            </a:r>
            <a:r>
              <a:rPr lang="en-US" sz="300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та</a:t>
            </a:r>
            <a:r>
              <a:rPr lang="en-US" sz="300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збереження</a:t>
            </a:r>
            <a:r>
              <a:rPr lang="en-US" sz="300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даних</a:t>
            </a:r>
            <a:r>
              <a:rPr lang="en-US" sz="300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l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3780"/>
              </a:lnSpc>
            </a:pPr>
            <a:endParaRPr lang="en-US" sz="3000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63446" y="7941803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109707" y="7869514"/>
            <a:ext cx="8040991" cy="154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5.    Аналіз та звітність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3780"/>
              </a:lnSpc>
            </a:pPr>
            <a:endParaRPr lang="en-US" sz="300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6002" y="8805887"/>
            <a:ext cx="19255699" cy="1752231"/>
            <a:chOff x="0" y="0"/>
            <a:chExt cx="5071460" cy="461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1460" cy="461493"/>
            </a:xfrm>
            <a:custGeom>
              <a:avLst/>
              <a:gdLst/>
              <a:ahLst/>
              <a:cxnLst/>
              <a:rect l="l" t="t" r="r" b="b"/>
              <a:pathLst>
                <a:path w="5071460" h="461493">
                  <a:moveTo>
                    <a:pt x="0" y="0"/>
                  </a:moveTo>
                  <a:lnTo>
                    <a:pt x="5071460" y="0"/>
                  </a:lnTo>
                  <a:lnTo>
                    <a:pt x="5071460" y="461493"/>
                  </a:lnTo>
                  <a:lnTo>
                    <a:pt x="0" y="461493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71460" cy="499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371647"/>
            <a:ext cx="18288000" cy="4310355"/>
            <a:chOff x="0" y="0"/>
            <a:chExt cx="2833290" cy="6677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3290" cy="667787"/>
            </a:xfrm>
            <a:custGeom>
              <a:avLst/>
              <a:gdLst/>
              <a:ahLst/>
              <a:cxnLst/>
              <a:rect l="l" t="t" r="r" b="b"/>
              <a:pathLst>
                <a:path w="2833290" h="667787">
                  <a:moveTo>
                    <a:pt x="0" y="0"/>
                  </a:moveTo>
                  <a:lnTo>
                    <a:pt x="2833290" y="0"/>
                  </a:lnTo>
                  <a:lnTo>
                    <a:pt x="2833290" y="667787"/>
                  </a:lnTo>
                  <a:lnTo>
                    <a:pt x="0" y="667787"/>
                  </a:lnTo>
                  <a:close/>
                </a:path>
              </a:pathLst>
            </a:custGeom>
            <a:blipFill>
              <a:blip r:embed="rId2"/>
              <a:stretch>
                <a:fillRect t="-80466" b="-8046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722345" y="3080234"/>
            <a:ext cx="10843310" cy="179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Використання електронних освітніх ресурсів дозволяє зробити освітній процес більш ефективним, цікавим та доступним.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796443" y="1158484"/>
            <a:ext cx="8882721" cy="1515651"/>
            <a:chOff x="0" y="0"/>
            <a:chExt cx="2339482" cy="3991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39482" cy="399184"/>
            </a:xfrm>
            <a:custGeom>
              <a:avLst/>
              <a:gdLst/>
              <a:ahLst/>
              <a:cxnLst/>
              <a:rect l="l" t="t" r="r" b="b"/>
              <a:pathLst>
                <a:path w="2339482" h="399184">
                  <a:moveTo>
                    <a:pt x="10459" y="0"/>
                  </a:moveTo>
                  <a:lnTo>
                    <a:pt x="2329023" y="0"/>
                  </a:lnTo>
                  <a:cubicBezTo>
                    <a:pt x="2331797" y="0"/>
                    <a:pt x="2334458" y="1102"/>
                    <a:pt x="2336419" y="3063"/>
                  </a:cubicBezTo>
                  <a:cubicBezTo>
                    <a:pt x="2338380" y="5025"/>
                    <a:pt x="2339482" y="7685"/>
                    <a:pt x="2339482" y="10459"/>
                  </a:cubicBezTo>
                  <a:lnTo>
                    <a:pt x="2339482" y="388725"/>
                  </a:lnTo>
                  <a:cubicBezTo>
                    <a:pt x="2339482" y="391499"/>
                    <a:pt x="2338380" y="394159"/>
                    <a:pt x="2336419" y="396121"/>
                  </a:cubicBezTo>
                  <a:cubicBezTo>
                    <a:pt x="2334458" y="398082"/>
                    <a:pt x="2331797" y="399184"/>
                    <a:pt x="2329023" y="399184"/>
                  </a:cubicBezTo>
                  <a:lnTo>
                    <a:pt x="10459" y="399184"/>
                  </a:lnTo>
                  <a:cubicBezTo>
                    <a:pt x="7685" y="399184"/>
                    <a:pt x="5025" y="398082"/>
                    <a:pt x="3063" y="396121"/>
                  </a:cubicBezTo>
                  <a:cubicBezTo>
                    <a:pt x="1102" y="394159"/>
                    <a:pt x="0" y="391499"/>
                    <a:pt x="0" y="388725"/>
                  </a:cubicBezTo>
                  <a:lnTo>
                    <a:pt x="0" y="10459"/>
                  </a:lnTo>
                  <a:cubicBezTo>
                    <a:pt x="0" y="7685"/>
                    <a:pt x="1102" y="5025"/>
                    <a:pt x="3063" y="3063"/>
                  </a:cubicBezTo>
                  <a:cubicBezTo>
                    <a:pt x="5025" y="1102"/>
                    <a:pt x="7685" y="0"/>
                    <a:pt x="10459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39482" cy="437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106636" y="1212068"/>
            <a:ext cx="6074728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 ЧОГО СТВОРЮВАТИ ЕОР?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221027" y="8989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94225" y="1028700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997278" y="2996278"/>
            <a:ext cx="10287000" cy="4294444"/>
            <a:chOff x="0" y="0"/>
            <a:chExt cx="2709333" cy="11310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131047"/>
            </a:xfrm>
            <a:custGeom>
              <a:avLst/>
              <a:gdLst/>
              <a:ahLst/>
              <a:cxnLst/>
              <a:rect l="l" t="t" r="r" b="b"/>
              <a:pathLst>
                <a:path w="2709333" h="1131047">
                  <a:moveTo>
                    <a:pt x="0" y="0"/>
                  </a:moveTo>
                  <a:lnTo>
                    <a:pt x="2709333" y="0"/>
                  </a:lnTo>
                  <a:lnTo>
                    <a:pt x="2709333" y="1131047"/>
                  </a:lnTo>
                  <a:lnTo>
                    <a:pt x="0" y="1131047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1169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50698" y="2358678"/>
            <a:ext cx="8137302" cy="5043685"/>
            <a:chOff x="0" y="0"/>
            <a:chExt cx="628916" cy="3898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8916" cy="389817"/>
            </a:xfrm>
            <a:custGeom>
              <a:avLst/>
              <a:gdLst/>
              <a:ahLst/>
              <a:cxnLst/>
              <a:rect l="l" t="t" r="r" b="b"/>
              <a:pathLst>
                <a:path w="628916" h="389817">
                  <a:moveTo>
                    <a:pt x="21882" y="0"/>
                  </a:moveTo>
                  <a:lnTo>
                    <a:pt x="607034" y="0"/>
                  </a:lnTo>
                  <a:cubicBezTo>
                    <a:pt x="619119" y="0"/>
                    <a:pt x="628916" y="9797"/>
                    <a:pt x="628916" y="21882"/>
                  </a:cubicBezTo>
                  <a:lnTo>
                    <a:pt x="628916" y="367934"/>
                  </a:lnTo>
                  <a:cubicBezTo>
                    <a:pt x="628916" y="380020"/>
                    <a:pt x="619119" y="389817"/>
                    <a:pt x="607034" y="389817"/>
                  </a:cubicBezTo>
                  <a:lnTo>
                    <a:pt x="21882" y="389817"/>
                  </a:lnTo>
                  <a:cubicBezTo>
                    <a:pt x="9797" y="389817"/>
                    <a:pt x="0" y="380020"/>
                    <a:pt x="0" y="367934"/>
                  </a:cubicBezTo>
                  <a:lnTo>
                    <a:pt x="0" y="21882"/>
                  </a:lnTo>
                  <a:cubicBezTo>
                    <a:pt x="0" y="9797"/>
                    <a:pt x="9797" y="0"/>
                    <a:pt x="21882" y="0"/>
                  </a:cubicBezTo>
                  <a:close/>
                </a:path>
              </a:pathLst>
            </a:custGeom>
            <a:blipFill>
              <a:blip r:embed="rId2"/>
              <a:stretch>
                <a:fillRect t="-3745" b="-374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3285561" y="-1530604"/>
            <a:ext cx="2230691" cy="7089730"/>
            <a:chOff x="0" y="0"/>
            <a:chExt cx="587507" cy="18672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7507" cy="1867254"/>
            </a:xfrm>
            <a:custGeom>
              <a:avLst/>
              <a:gdLst/>
              <a:ahLst/>
              <a:cxnLst/>
              <a:rect l="l" t="t" r="r" b="b"/>
              <a:pathLst>
                <a:path w="587507" h="1867254">
                  <a:moveTo>
                    <a:pt x="55530" y="0"/>
                  </a:moveTo>
                  <a:lnTo>
                    <a:pt x="531977" y="0"/>
                  </a:lnTo>
                  <a:cubicBezTo>
                    <a:pt x="562645" y="0"/>
                    <a:pt x="587507" y="24862"/>
                    <a:pt x="587507" y="55530"/>
                  </a:cubicBezTo>
                  <a:lnTo>
                    <a:pt x="587507" y="1811724"/>
                  </a:lnTo>
                  <a:cubicBezTo>
                    <a:pt x="587507" y="1842392"/>
                    <a:pt x="562645" y="1867254"/>
                    <a:pt x="531977" y="1867254"/>
                  </a:cubicBezTo>
                  <a:lnTo>
                    <a:pt x="55530" y="1867254"/>
                  </a:lnTo>
                  <a:cubicBezTo>
                    <a:pt x="24862" y="1867254"/>
                    <a:pt x="0" y="1842392"/>
                    <a:pt x="0" y="1811724"/>
                  </a:cubicBezTo>
                  <a:lnTo>
                    <a:pt x="0" y="55530"/>
                  </a:lnTo>
                  <a:cubicBezTo>
                    <a:pt x="0" y="24862"/>
                    <a:pt x="24862" y="0"/>
                    <a:pt x="55530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87507" cy="1905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4318596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5"/>
                </a:lnTo>
                <a:lnTo>
                  <a:pt x="0" y="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63446" y="1091809"/>
            <a:ext cx="6874920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Переваги електронних освітніх ресурсів у  позашкіллі: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09707" y="4242396"/>
            <a:ext cx="5519572" cy="53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1.  Доступність та гнучкість</a:t>
            </a:r>
          </a:p>
        </p:txBody>
      </p:sp>
      <p:sp>
        <p:nvSpPr>
          <p:cNvPr id="13" name="Freeform 13"/>
          <p:cNvSpPr/>
          <p:nvPr/>
        </p:nvSpPr>
        <p:spPr>
          <a:xfrm>
            <a:off x="963446" y="5227331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51561" y="8989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6041" y="91285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3446" y="6132155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109707" y="5151131"/>
            <a:ext cx="8040991" cy="10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2.   Інтерактивність та залучення</a:t>
            </a:r>
          </a:p>
          <a:p>
            <a:pPr algn="l">
              <a:lnSpc>
                <a:spcPts val="3780"/>
              </a:lnSpc>
            </a:pPr>
            <a:endParaRPr lang="en-US" sz="300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963446" y="7036979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109707" y="6055955"/>
            <a:ext cx="8040991" cy="154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3.  Персоналізація навчання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3780"/>
              </a:lnSpc>
            </a:pPr>
            <a:endParaRPr lang="en-US" sz="300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109707" y="6960779"/>
            <a:ext cx="8040991" cy="154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4.  Розвиток цифрових навичок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3780"/>
              </a:lnSpc>
            </a:pPr>
            <a:endParaRPr lang="en-US" sz="300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256926" y="-863484"/>
            <a:ext cx="889629" cy="5080241"/>
            <a:chOff x="0" y="0"/>
            <a:chExt cx="234306" cy="1338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306" cy="1338006"/>
            </a:xfrm>
            <a:custGeom>
              <a:avLst/>
              <a:gdLst/>
              <a:ahLst/>
              <a:cxnLst/>
              <a:rect l="l" t="t" r="r" b="b"/>
              <a:pathLst>
                <a:path w="234306" h="1338006">
                  <a:moveTo>
                    <a:pt x="117153" y="0"/>
                  </a:moveTo>
                  <a:lnTo>
                    <a:pt x="117153" y="0"/>
                  </a:lnTo>
                  <a:cubicBezTo>
                    <a:pt x="181855" y="0"/>
                    <a:pt x="234306" y="52451"/>
                    <a:pt x="234306" y="117153"/>
                  </a:cubicBezTo>
                  <a:lnTo>
                    <a:pt x="234306" y="1220853"/>
                  </a:lnTo>
                  <a:cubicBezTo>
                    <a:pt x="234306" y="1285555"/>
                    <a:pt x="181855" y="1338006"/>
                    <a:pt x="117153" y="1338006"/>
                  </a:cubicBezTo>
                  <a:lnTo>
                    <a:pt x="117153" y="1338006"/>
                  </a:lnTo>
                  <a:cubicBezTo>
                    <a:pt x="52451" y="1338006"/>
                    <a:pt x="0" y="1285555"/>
                    <a:pt x="0" y="1220853"/>
                  </a:cubicBezTo>
                  <a:lnTo>
                    <a:pt x="0" y="117153"/>
                  </a:lnTo>
                  <a:cubicBezTo>
                    <a:pt x="0" y="52451"/>
                    <a:pt x="52451" y="0"/>
                    <a:pt x="117153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4306" cy="1376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6867" y="2952894"/>
            <a:ext cx="8246293" cy="5761786"/>
          </a:xfrm>
          <a:custGeom>
            <a:avLst/>
            <a:gdLst/>
            <a:ahLst/>
            <a:cxnLst/>
            <a:rect l="l" t="t" r="r" b="b"/>
            <a:pathLst>
              <a:path w="8246293" h="5761786">
                <a:moveTo>
                  <a:pt x="0" y="0"/>
                </a:moveTo>
                <a:lnTo>
                  <a:pt x="8246293" y="0"/>
                </a:lnTo>
                <a:lnTo>
                  <a:pt x="8246293" y="5761786"/>
                </a:lnTo>
                <a:lnTo>
                  <a:pt x="0" y="5761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t="-4283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10561" y="2962419"/>
            <a:ext cx="8062600" cy="5453967"/>
            <a:chOff x="0" y="0"/>
            <a:chExt cx="2123483" cy="14364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3483" cy="1436436"/>
            </a:xfrm>
            <a:custGeom>
              <a:avLst/>
              <a:gdLst/>
              <a:ahLst/>
              <a:cxnLst/>
              <a:rect l="l" t="t" r="r" b="b"/>
              <a:pathLst>
                <a:path w="2123483" h="1436436">
                  <a:moveTo>
                    <a:pt x="0" y="0"/>
                  </a:moveTo>
                  <a:lnTo>
                    <a:pt x="2123483" y="0"/>
                  </a:lnTo>
                  <a:lnTo>
                    <a:pt x="2123483" y="1436436"/>
                  </a:lnTo>
                  <a:lnTo>
                    <a:pt x="0" y="14364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123483" cy="1503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0657770" y="3245045"/>
            <a:ext cx="10875274" cy="4385185"/>
            <a:chOff x="0" y="0"/>
            <a:chExt cx="2864270" cy="11549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64270" cy="1154946"/>
            </a:xfrm>
            <a:custGeom>
              <a:avLst/>
              <a:gdLst/>
              <a:ahLst/>
              <a:cxnLst/>
              <a:rect l="l" t="t" r="r" b="b"/>
              <a:pathLst>
                <a:path w="2864270" h="1154946">
                  <a:moveTo>
                    <a:pt x="0" y="0"/>
                  </a:moveTo>
                  <a:lnTo>
                    <a:pt x="2864270" y="0"/>
                  </a:lnTo>
                  <a:lnTo>
                    <a:pt x="2864270" y="1154946"/>
                  </a:lnTo>
                  <a:lnTo>
                    <a:pt x="0" y="1154946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64270" cy="1193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53622" y="2064995"/>
            <a:ext cx="6934378" cy="5923682"/>
            <a:chOff x="0" y="0"/>
            <a:chExt cx="535945" cy="4578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5945" cy="457830"/>
            </a:xfrm>
            <a:custGeom>
              <a:avLst/>
              <a:gdLst/>
              <a:ahLst/>
              <a:cxnLst/>
              <a:rect l="l" t="t" r="r" b="b"/>
              <a:pathLst>
                <a:path w="535945" h="457830">
                  <a:moveTo>
                    <a:pt x="25678" y="0"/>
                  </a:moveTo>
                  <a:lnTo>
                    <a:pt x="510266" y="0"/>
                  </a:lnTo>
                  <a:cubicBezTo>
                    <a:pt x="524448" y="0"/>
                    <a:pt x="535945" y="11497"/>
                    <a:pt x="535945" y="25678"/>
                  </a:cubicBezTo>
                  <a:lnTo>
                    <a:pt x="535945" y="432151"/>
                  </a:lnTo>
                  <a:cubicBezTo>
                    <a:pt x="535945" y="446333"/>
                    <a:pt x="524448" y="457830"/>
                    <a:pt x="510266" y="457830"/>
                  </a:cubicBezTo>
                  <a:lnTo>
                    <a:pt x="25678" y="457830"/>
                  </a:lnTo>
                  <a:cubicBezTo>
                    <a:pt x="11497" y="457830"/>
                    <a:pt x="0" y="446333"/>
                    <a:pt x="0" y="432151"/>
                  </a:cubicBezTo>
                  <a:lnTo>
                    <a:pt x="0" y="25678"/>
                  </a:lnTo>
                  <a:cubicBezTo>
                    <a:pt x="0" y="11497"/>
                    <a:pt x="11497" y="0"/>
                    <a:pt x="25678" y="0"/>
                  </a:cubicBezTo>
                  <a:close/>
                </a:path>
              </a:pathLst>
            </a:custGeom>
            <a:blipFill>
              <a:blip r:embed="rId3"/>
              <a:stretch>
                <a:fillRect l="-13988" r="-1398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151561" y="8989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1359248"/>
            <a:ext cx="3546358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ПЛАН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19944" y="3415655"/>
            <a:ext cx="613504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B294A"/>
                </a:solidFill>
                <a:latin typeface="Arimo"/>
                <a:ea typeface="Arimo"/>
                <a:cs typeface="Arimo"/>
                <a:sym typeface="Arimo"/>
              </a:rPr>
              <a:t>Моніторинг актуальних питань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19944" y="4067768"/>
            <a:ext cx="613504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B294A"/>
                </a:solidFill>
                <a:latin typeface="Arimo"/>
                <a:ea typeface="Arimo"/>
                <a:cs typeface="Arimo"/>
                <a:sym typeface="Arimo"/>
              </a:rPr>
              <a:t>Навчання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19944" y="4719847"/>
            <a:ext cx="694985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B294A"/>
                </a:solidFill>
                <a:latin typeface="Arimo"/>
                <a:ea typeface="Arimo"/>
                <a:cs typeface="Arimo"/>
                <a:sym typeface="Arimo"/>
              </a:rPr>
              <a:t>Вебінари, семінари, майстер-класи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19944" y="5398890"/>
            <a:ext cx="613504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B294A"/>
                </a:solidFill>
                <a:latin typeface="Arimo"/>
                <a:ea typeface="Arimo"/>
                <a:cs typeface="Arimo"/>
                <a:sym typeface="Arimo"/>
              </a:rPr>
              <a:t>Аналіз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19944" y="6075165"/>
            <a:ext cx="613504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B294A"/>
                </a:solidFill>
                <a:latin typeface="Arimo"/>
                <a:ea typeface="Arimo"/>
                <a:cs typeface="Arimo"/>
                <a:sym typeface="Arimo"/>
              </a:rPr>
              <a:t>Систематизація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19944" y="6722865"/>
            <a:ext cx="613504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1B294A"/>
                </a:solidFill>
                <a:latin typeface="Arimo"/>
                <a:ea typeface="Arimo"/>
                <a:cs typeface="Arimo"/>
                <a:sym typeface="Arimo"/>
              </a:rPr>
              <a:t>Візуалізація</a:t>
            </a:r>
            <a:endParaRPr lang="en-US" sz="2999" dirty="0">
              <a:solidFill>
                <a:srgbClr val="1B294A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91424" y="9378693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89196" y="0"/>
            <a:ext cx="4098804" cy="5169791"/>
            <a:chOff x="0" y="0"/>
            <a:chExt cx="1079520" cy="1361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9520" cy="1361591"/>
            </a:xfrm>
            <a:custGeom>
              <a:avLst/>
              <a:gdLst/>
              <a:ahLst/>
              <a:cxnLst/>
              <a:rect l="l" t="t" r="r" b="b"/>
              <a:pathLst>
                <a:path w="1079520" h="1361591">
                  <a:moveTo>
                    <a:pt x="35888" y="0"/>
                  </a:moveTo>
                  <a:lnTo>
                    <a:pt x="1043633" y="0"/>
                  </a:lnTo>
                  <a:cubicBezTo>
                    <a:pt x="1063453" y="0"/>
                    <a:pt x="1079520" y="16067"/>
                    <a:pt x="1079520" y="35888"/>
                  </a:cubicBezTo>
                  <a:lnTo>
                    <a:pt x="1079520" y="1325703"/>
                  </a:lnTo>
                  <a:cubicBezTo>
                    <a:pt x="1079520" y="1345523"/>
                    <a:pt x="1063453" y="1361591"/>
                    <a:pt x="1043633" y="1361591"/>
                  </a:cubicBezTo>
                  <a:lnTo>
                    <a:pt x="35888" y="1361591"/>
                  </a:lnTo>
                  <a:cubicBezTo>
                    <a:pt x="16067" y="1361591"/>
                    <a:pt x="0" y="1345523"/>
                    <a:pt x="0" y="1325703"/>
                  </a:cubicBezTo>
                  <a:lnTo>
                    <a:pt x="0" y="35888"/>
                  </a:lnTo>
                  <a:cubicBezTo>
                    <a:pt x="0" y="16067"/>
                    <a:pt x="16067" y="0"/>
                    <a:pt x="35888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79520" cy="1399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09340" y="1028700"/>
            <a:ext cx="8578660" cy="4114800"/>
            <a:chOff x="0" y="0"/>
            <a:chExt cx="663028" cy="3180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3028" cy="318025"/>
            </a:xfrm>
            <a:custGeom>
              <a:avLst/>
              <a:gdLst/>
              <a:ahLst/>
              <a:cxnLst/>
              <a:rect l="l" t="t" r="r" b="b"/>
              <a:pathLst>
                <a:path w="663028" h="318025">
                  <a:moveTo>
                    <a:pt x="20757" y="0"/>
                  </a:moveTo>
                  <a:lnTo>
                    <a:pt x="642271" y="0"/>
                  </a:lnTo>
                  <a:cubicBezTo>
                    <a:pt x="653735" y="0"/>
                    <a:pt x="663028" y="9293"/>
                    <a:pt x="663028" y="20757"/>
                  </a:cubicBezTo>
                  <a:lnTo>
                    <a:pt x="663028" y="297268"/>
                  </a:lnTo>
                  <a:cubicBezTo>
                    <a:pt x="663028" y="302773"/>
                    <a:pt x="660841" y="308053"/>
                    <a:pt x="656949" y="311945"/>
                  </a:cubicBezTo>
                  <a:cubicBezTo>
                    <a:pt x="653056" y="315838"/>
                    <a:pt x="647776" y="318025"/>
                    <a:pt x="642271" y="318025"/>
                  </a:cubicBezTo>
                  <a:lnTo>
                    <a:pt x="20757" y="318025"/>
                  </a:lnTo>
                  <a:cubicBezTo>
                    <a:pt x="9293" y="318025"/>
                    <a:pt x="0" y="308732"/>
                    <a:pt x="0" y="297268"/>
                  </a:cubicBezTo>
                  <a:lnTo>
                    <a:pt x="0" y="20757"/>
                  </a:lnTo>
                  <a:cubicBezTo>
                    <a:pt x="0" y="15252"/>
                    <a:pt x="2187" y="9972"/>
                    <a:pt x="6079" y="6079"/>
                  </a:cubicBezTo>
                  <a:cubicBezTo>
                    <a:pt x="9972" y="2187"/>
                    <a:pt x="15252" y="0"/>
                    <a:pt x="20757" y="0"/>
                  </a:cubicBezTo>
                  <a:close/>
                </a:path>
              </a:pathLst>
            </a:custGeom>
            <a:blipFill>
              <a:blip r:embed="rId2"/>
              <a:stretch>
                <a:fillRect t="-79895" b="-7989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2440962" y="-1161094"/>
            <a:ext cx="1024532" cy="5655661"/>
            <a:chOff x="0" y="0"/>
            <a:chExt cx="269836" cy="14895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9836" cy="1489557"/>
            </a:xfrm>
            <a:custGeom>
              <a:avLst/>
              <a:gdLst/>
              <a:ahLst/>
              <a:cxnLst/>
              <a:rect l="l" t="t" r="r" b="b"/>
              <a:pathLst>
                <a:path w="269836" h="1489557">
                  <a:moveTo>
                    <a:pt x="120905" y="0"/>
                  </a:moveTo>
                  <a:lnTo>
                    <a:pt x="148931" y="0"/>
                  </a:lnTo>
                  <a:cubicBezTo>
                    <a:pt x="215705" y="0"/>
                    <a:pt x="269836" y="54131"/>
                    <a:pt x="269836" y="120905"/>
                  </a:cubicBezTo>
                  <a:lnTo>
                    <a:pt x="269836" y="1368652"/>
                  </a:lnTo>
                  <a:cubicBezTo>
                    <a:pt x="269836" y="1435426"/>
                    <a:pt x="215705" y="1489557"/>
                    <a:pt x="148931" y="1489557"/>
                  </a:cubicBezTo>
                  <a:lnTo>
                    <a:pt x="120905" y="1489557"/>
                  </a:lnTo>
                  <a:cubicBezTo>
                    <a:pt x="54131" y="1489557"/>
                    <a:pt x="0" y="1435426"/>
                    <a:pt x="0" y="1368652"/>
                  </a:cubicBezTo>
                  <a:lnTo>
                    <a:pt x="0" y="120905"/>
                  </a:lnTo>
                  <a:cubicBezTo>
                    <a:pt x="0" y="54131"/>
                    <a:pt x="54131" y="0"/>
                    <a:pt x="120905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69836" cy="1527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351777"/>
            <a:ext cx="4301036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ВИКЛИКИ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398" y="3005474"/>
            <a:ext cx="8040040" cy="198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Впровадження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хмарних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технологій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може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зустрічати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певні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виклики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такі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як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технічна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підготовка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персоналу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забезпечення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доступу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до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інтернету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та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подолання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опору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до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змін</a:t>
            </a:r>
            <a:r>
              <a:rPr lang="en-US" sz="2799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354" y="7788963"/>
            <a:ext cx="3272804" cy="2498037"/>
            <a:chOff x="0" y="0"/>
            <a:chExt cx="861973" cy="6579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973" cy="657919"/>
            </a:xfrm>
            <a:custGeom>
              <a:avLst/>
              <a:gdLst/>
              <a:ahLst/>
              <a:cxnLst/>
              <a:rect l="l" t="t" r="r" b="b"/>
              <a:pathLst>
                <a:path w="861973" h="657919">
                  <a:moveTo>
                    <a:pt x="44945" y="0"/>
                  </a:moveTo>
                  <a:lnTo>
                    <a:pt x="817028" y="0"/>
                  </a:lnTo>
                  <a:cubicBezTo>
                    <a:pt x="828948" y="0"/>
                    <a:pt x="840380" y="4735"/>
                    <a:pt x="848809" y="13164"/>
                  </a:cubicBezTo>
                  <a:cubicBezTo>
                    <a:pt x="857238" y="21593"/>
                    <a:pt x="861973" y="33025"/>
                    <a:pt x="861973" y="44945"/>
                  </a:cubicBezTo>
                  <a:lnTo>
                    <a:pt x="861973" y="612974"/>
                  </a:lnTo>
                  <a:cubicBezTo>
                    <a:pt x="861973" y="624894"/>
                    <a:pt x="857238" y="636326"/>
                    <a:pt x="848809" y="644755"/>
                  </a:cubicBezTo>
                  <a:cubicBezTo>
                    <a:pt x="840380" y="653184"/>
                    <a:pt x="828948" y="657919"/>
                    <a:pt x="817028" y="657919"/>
                  </a:cubicBezTo>
                  <a:lnTo>
                    <a:pt x="44945" y="657919"/>
                  </a:lnTo>
                  <a:cubicBezTo>
                    <a:pt x="33025" y="657919"/>
                    <a:pt x="21593" y="653184"/>
                    <a:pt x="13164" y="644755"/>
                  </a:cubicBezTo>
                  <a:cubicBezTo>
                    <a:pt x="4735" y="636326"/>
                    <a:pt x="0" y="624894"/>
                    <a:pt x="0" y="612974"/>
                  </a:cubicBezTo>
                  <a:lnTo>
                    <a:pt x="0" y="44945"/>
                  </a:lnTo>
                  <a:cubicBezTo>
                    <a:pt x="0" y="33025"/>
                    <a:pt x="4735" y="21593"/>
                    <a:pt x="13164" y="13164"/>
                  </a:cubicBezTo>
                  <a:cubicBezTo>
                    <a:pt x="21593" y="4735"/>
                    <a:pt x="33025" y="0"/>
                    <a:pt x="44945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61973" cy="696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268645" y="6171493"/>
            <a:ext cx="8828124" cy="3502920"/>
            <a:chOff x="0" y="0"/>
            <a:chExt cx="1006816" cy="3994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06816" cy="399495"/>
            </a:xfrm>
            <a:custGeom>
              <a:avLst/>
              <a:gdLst/>
              <a:ahLst/>
              <a:cxnLst/>
              <a:rect l="l" t="t" r="r" b="b"/>
              <a:pathLst>
                <a:path w="1006816" h="399495">
                  <a:moveTo>
                    <a:pt x="20170" y="0"/>
                  </a:moveTo>
                  <a:lnTo>
                    <a:pt x="986646" y="0"/>
                  </a:lnTo>
                  <a:cubicBezTo>
                    <a:pt x="997785" y="0"/>
                    <a:pt x="1006816" y="9030"/>
                    <a:pt x="1006816" y="20170"/>
                  </a:cubicBezTo>
                  <a:lnTo>
                    <a:pt x="1006816" y="379325"/>
                  </a:lnTo>
                  <a:cubicBezTo>
                    <a:pt x="1006816" y="384675"/>
                    <a:pt x="1004691" y="389805"/>
                    <a:pt x="1000908" y="393588"/>
                  </a:cubicBezTo>
                  <a:cubicBezTo>
                    <a:pt x="997126" y="397370"/>
                    <a:pt x="991995" y="399495"/>
                    <a:pt x="986646" y="399495"/>
                  </a:cubicBezTo>
                  <a:lnTo>
                    <a:pt x="20170" y="399495"/>
                  </a:lnTo>
                  <a:cubicBezTo>
                    <a:pt x="9030" y="399495"/>
                    <a:pt x="0" y="390465"/>
                    <a:pt x="0" y="379325"/>
                  </a:cubicBezTo>
                  <a:lnTo>
                    <a:pt x="0" y="20170"/>
                  </a:lnTo>
                  <a:cubicBezTo>
                    <a:pt x="0" y="9030"/>
                    <a:pt x="9030" y="0"/>
                    <a:pt x="20170" y="0"/>
                  </a:cubicBezTo>
                  <a:close/>
                </a:path>
              </a:pathLst>
            </a:custGeom>
            <a:blipFill>
              <a:blip r:embed="rId3"/>
              <a:stretch>
                <a:fillRect t="-33954" b="-33954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9709340" y="7050358"/>
            <a:ext cx="8147683" cy="297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Ми розробили  стратегію, яка допомогла подолати бар’єри,  такі як забезпечення технічного обладнання, проведення навчання для педагогів закладу та підтримка партнерства між закладами.</a:t>
            </a:r>
          </a:p>
          <a:p>
            <a:pPr algn="just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12362799" y="3013109"/>
            <a:ext cx="1262187" cy="6569106"/>
            <a:chOff x="0" y="0"/>
            <a:chExt cx="332428" cy="17301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2428" cy="1730135"/>
            </a:xfrm>
            <a:custGeom>
              <a:avLst/>
              <a:gdLst/>
              <a:ahLst/>
              <a:cxnLst/>
              <a:rect l="l" t="t" r="r" b="b"/>
              <a:pathLst>
                <a:path w="332428" h="1730135">
                  <a:moveTo>
                    <a:pt x="98140" y="0"/>
                  </a:moveTo>
                  <a:lnTo>
                    <a:pt x="234288" y="0"/>
                  </a:lnTo>
                  <a:cubicBezTo>
                    <a:pt x="260316" y="0"/>
                    <a:pt x="285279" y="10340"/>
                    <a:pt x="303683" y="28744"/>
                  </a:cubicBezTo>
                  <a:cubicBezTo>
                    <a:pt x="322088" y="47149"/>
                    <a:pt x="332428" y="72111"/>
                    <a:pt x="332428" y="98140"/>
                  </a:cubicBezTo>
                  <a:lnTo>
                    <a:pt x="332428" y="1631995"/>
                  </a:lnTo>
                  <a:cubicBezTo>
                    <a:pt x="332428" y="1658023"/>
                    <a:pt x="322088" y="1682986"/>
                    <a:pt x="303683" y="1701391"/>
                  </a:cubicBezTo>
                  <a:cubicBezTo>
                    <a:pt x="285279" y="1719795"/>
                    <a:pt x="260316" y="1730135"/>
                    <a:pt x="234288" y="1730135"/>
                  </a:cubicBezTo>
                  <a:lnTo>
                    <a:pt x="98140" y="1730135"/>
                  </a:lnTo>
                  <a:cubicBezTo>
                    <a:pt x="72111" y="1730135"/>
                    <a:pt x="47149" y="1719795"/>
                    <a:pt x="28744" y="1701391"/>
                  </a:cubicBezTo>
                  <a:cubicBezTo>
                    <a:pt x="10340" y="1682986"/>
                    <a:pt x="0" y="1658023"/>
                    <a:pt x="0" y="1631995"/>
                  </a:cubicBezTo>
                  <a:lnTo>
                    <a:pt x="0" y="98140"/>
                  </a:lnTo>
                  <a:cubicBezTo>
                    <a:pt x="0" y="72111"/>
                    <a:pt x="10340" y="47149"/>
                    <a:pt x="28744" y="28744"/>
                  </a:cubicBezTo>
                  <a:cubicBezTo>
                    <a:pt x="47149" y="10340"/>
                    <a:pt x="72111" y="0"/>
                    <a:pt x="98140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32428" cy="1768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610923" y="6020402"/>
            <a:ext cx="5085247" cy="54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5"/>
              </a:lnSpc>
            </a:pPr>
            <a:r>
              <a:rPr lang="en-US" sz="321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ШЛЯХИ ПОДОЛАННЯ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496" y="6570902"/>
            <a:ext cx="7669889" cy="4169631"/>
          </a:xfrm>
          <a:custGeom>
            <a:avLst/>
            <a:gdLst/>
            <a:ahLst/>
            <a:cxnLst/>
            <a:rect l="l" t="t" r="r" b="b"/>
            <a:pathLst>
              <a:path w="7669889" h="4169631">
                <a:moveTo>
                  <a:pt x="0" y="0"/>
                </a:moveTo>
                <a:lnTo>
                  <a:pt x="7669889" y="0"/>
                </a:lnTo>
                <a:lnTo>
                  <a:pt x="7669889" y="4169631"/>
                </a:lnTo>
                <a:lnTo>
                  <a:pt x="0" y="4169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1135085" y="0"/>
            <a:ext cx="7495136" cy="4074629"/>
          </a:xfrm>
          <a:custGeom>
            <a:avLst/>
            <a:gdLst/>
            <a:ahLst/>
            <a:cxnLst/>
            <a:rect l="l" t="t" r="r" b="b"/>
            <a:pathLst>
              <a:path w="7495136" h="4074629">
                <a:moveTo>
                  <a:pt x="7495136" y="4074629"/>
                </a:moveTo>
                <a:lnTo>
                  <a:pt x="0" y="4074629"/>
                </a:lnTo>
                <a:lnTo>
                  <a:pt x="0" y="0"/>
                </a:lnTo>
                <a:lnTo>
                  <a:pt x="7495136" y="0"/>
                </a:lnTo>
                <a:lnTo>
                  <a:pt x="7495136" y="40746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54601" y="3693478"/>
            <a:ext cx="16363907" cy="562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B294A"/>
                </a:solidFill>
                <a:latin typeface="Arimo Bold"/>
                <a:ea typeface="Arimo Bold"/>
                <a:cs typeface="Arimo Bold"/>
                <a:sym typeface="Arimo Bold"/>
              </a:rPr>
              <a:t> Пропоную перейти безпосередньо до перегляду інтерфейсу веб-сайту «Використання хмарних технологій – шлях до підвищення ефективності управління закладом позашкільної освіти» 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1B294A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B294A"/>
                </a:solidFill>
                <a:latin typeface="Arimo Bold"/>
                <a:ea typeface="Arimo Bold"/>
                <a:cs typeface="Arimo Bold"/>
                <a:sym typeface="Arimo Bold"/>
              </a:rPr>
              <a:t>https://sites.google.com/view/olha-bielik/%D0%B3%D0%BB%D0%B0%D0%B2%D0%BD%D0%B0%D1%8F-%D1%81%D1%82%D1%80%D0%B0%D0%BD%D0%B8%D1%86%D0%B0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1B294A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1B294A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1B294A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547275" y="9258300"/>
            <a:ext cx="11893526" cy="798082"/>
            <a:chOff x="0" y="0"/>
            <a:chExt cx="3132451" cy="2101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32451" cy="210194"/>
            </a:xfrm>
            <a:custGeom>
              <a:avLst/>
              <a:gdLst/>
              <a:ahLst/>
              <a:cxnLst/>
              <a:rect l="l" t="t" r="r" b="b"/>
              <a:pathLst>
                <a:path w="3132451" h="210194">
                  <a:moveTo>
                    <a:pt x="0" y="0"/>
                  </a:moveTo>
                  <a:lnTo>
                    <a:pt x="3132451" y="0"/>
                  </a:lnTo>
                  <a:lnTo>
                    <a:pt x="3132451" y="210194"/>
                  </a:lnTo>
                  <a:lnTo>
                    <a:pt x="0" y="210194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32451" cy="248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536554" y="9422440"/>
            <a:ext cx="74417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Черкаси 2024 |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283</Words>
  <Application>Microsoft Office PowerPoint</Application>
  <PresentationFormat>Довільний</PresentationFormat>
  <Paragraphs>35</Paragraphs>
  <Slides>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5" baseType="lpstr">
      <vt:lpstr>Montserrat Bold</vt:lpstr>
      <vt:lpstr>Lato</vt:lpstr>
      <vt:lpstr>Arial</vt:lpstr>
      <vt:lpstr>Arimo Bold</vt:lpstr>
      <vt:lpstr>Arimo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Thesis Defense</dc:title>
  <cp:lastModifiedBy>Komp</cp:lastModifiedBy>
  <cp:revision>3</cp:revision>
  <dcterms:created xsi:type="dcterms:W3CDTF">2006-08-16T00:00:00Z</dcterms:created>
  <dcterms:modified xsi:type="dcterms:W3CDTF">2024-08-16T11:48:36Z</dcterms:modified>
  <dc:identifier>DAGNng4cujM</dc:identifier>
</cp:coreProperties>
</file>