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8" r:id="rId3"/>
    <p:sldId id="267" r:id="rId4"/>
    <p:sldId id="266" r:id="rId5"/>
    <p:sldId id="259" r:id="rId6"/>
    <p:sldId id="260" r:id="rId7"/>
    <p:sldId id="268" r:id="rId8"/>
    <p:sldId id="269" r:id="rId9"/>
    <p:sldId id="261" r:id="rId10"/>
    <p:sldId id="262" r:id="rId11"/>
    <p:sldId id="264" r:id="rId12"/>
    <p:sldId id="265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A5A115-09F4-4801-8E2A-D0796BBDA11A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84BC2C-ECC0-41D5-A73C-1D14EF0E4D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143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84BC2C-ECC0-41D5-A73C-1D14EF0E4DE9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684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8A283B-21B6-4911-AE88-05E3597F235B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C63D91-71D8-484F-8664-F5088472A6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8A283B-21B6-4911-AE88-05E3597F235B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C63D91-71D8-484F-8664-F5088472A6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8A283B-21B6-4911-AE88-05E3597F235B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C63D91-71D8-484F-8664-F5088472A6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8A283B-21B6-4911-AE88-05E3597F235B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C63D91-71D8-484F-8664-F5088472A6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8A283B-21B6-4911-AE88-05E3597F235B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C63D91-71D8-484F-8664-F5088472A6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8A283B-21B6-4911-AE88-05E3597F235B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C63D91-71D8-484F-8664-F5088472A6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8A283B-21B6-4911-AE88-05E3597F235B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C63D91-71D8-484F-8664-F5088472A6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8A283B-21B6-4911-AE88-05E3597F235B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C63D91-71D8-484F-8664-F5088472A6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8A283B-21B6-4911-AE88-05E3597F235B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C63D91-71D8-484F-8664-F5088472A6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8A283B-21B6-4911-AE88-05E3597F235B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C63D91-71D8-484F-8664-F5088472A6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F28A283B-21B6-4911-AE88-05E3597F235B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4CC63D91-71D8-484F-8664-F5088472A6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28A283B-21B6-4911-AE88-05E3597F235B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4CC63D91-71D8-484F-8664-F5088472A6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2060848"/>
            <a:ext cx="7772400" cy="1975104"/>
          </a:xfrm>
        </p:spPr>
        <p:txBody>
          <a:bodyPr/>
          <a:lstStyle/>
          <a:p>
            <a:r>
              <a:rPr lang="ru-RU" dirty="0" err="1"/>
              <a:t>Certificate</a:t>
            </a:r>
            <a:r>
              <a:rPr lang="ru-RU" dirty="0"/>
              <a:t> </a:t>
            </a:r>
            <a:r>
              <a:rPr lang="ru-RU" dirty="0" err="1"/>
              <a:t>in</a:t>
            </a:r>
            <a:r>
              <a:rPr lang="ru-RU" dirty="0"/>
              <a:t> </a:t>
            </a:r>
            <a:r>
              <a:rPr lang="ru-RU" dirty="0" err="1"/>
              <a:t>Advanced</a:t>
            </a:r>
            <a:r>
              <a:rPr lang="ru-RU" dirty="0"/>
              <a:t> </a:t>
            </a:r>
            <a:r>
              <a:rPr lang="ru-RU" dirty="0" err="1"/>
              <a:t>English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808" y="476672"/>
            <a:ext cx="3670110" cy="124978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929808" y="4869160"/>
            <a:ext cx="3712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Кієнко</a:t>
            </a:r>
            <a:r>
              <a:rPr lang="ru-RU" dirty="0"/>
              <a:t> Людмила </a:t>
            </a:r>
            <a:r>
              <a:rPr lang="ru-RU" dirty="0" err="1"/>
              <a:t>Петрівна</a:t>
            </a:r>
            <a:r>
              <a:rPr lang="ru-RU" dirty="0"/>
              <a:t> , </a:t>
            </a:r>
            <a:r>
              <a:rPr lang="ru-RU" dirty="0" err="1"/>
              <a:t>вчитель</a:t>
            </a:r>
            <a:r>
              <a:rPr lang="ru-RU" dirty="0"/>
              <a:t> </a:t>
            </a:r>
            <a:r>
              <a:rPr lang="ru-RU" dirty="0" err="1"/>
              <a:t>англійської</a:t>
            </a:r>
            <a:r>
              <a:rPr lang="ru-RU" dirty="0"/>
              <a:t> та </a:t>
            </a:r>
            <a:r>
              <a:rPr lang="ru-RU" dirty="0" err="1"/>
              <a:t>німецької</a:t>
            </a:r>
            <a:r>
              <a:rPr lang="ru-RU" dirty="0"/>
              <a:t> </a:t>
            </a:r>
            <a:r>
              <a:rPr lang="ru-RU" dirty="0" err="1"/>
              <a:t>мови</a:t>
            </a:r>
            <a:r>
              <a:rPr lang="ru-RU" dirty="0"/>
              <a:t>, НВК «</a:t>
            </a:r>
            <a:r>
              <a:rPr lang="ru-RU" dirty="0" err="1"/>
              <a:t>Загальноосвітня</a:t>
            </a:r>
            <a:r>
              <a:rPr lang="ru-RU" dirty="0"/>
              <a:t> </a:t>
            </a:r>
            <a:r>
              <a:rPr lang="ru-RU" dirty="0" smtClean="0"/>
              <a:t>школа</a:t>
            </a:r>
            <a:endParaRPr lang="en-US" dirty="0" smtClean="0"/>
          </a:p>
          <a:p>
            <a:r>
              <a:rPr lang="ru-RU" dirty="0" smtClean="0"/>
              <a:t> </a:t>
            </a:r>
            <a:r>
              <a:rPr lang="ru-RU" dirty="0"/>
              <a:t>І-ІІІ </a:t>
            </a:r>
            <a:r>
              <a:rPr lang="ru-RU" dirty="0" err="1"/>
              <a:t>ступенів</a:t>
            </a:r>
            <a:r>
              <a:rPr lang="ru-RU" dirty="0"/>
              <a:t> №3-колегіум»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Usage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Cambridge English: Advanced (CAE) is used for study, work and immigration purposes. It is designed to demonstrate that a candidate has achieved a high level of English ability which can be used in academic and professional contexts. Cambridge English: Advanced (CAE) is accepted globally by over 4,000 institutions.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70123"/>
            <a:ext cx="7772400" cy="587615"/>
          </a:xfrm>
        </p:spPr>
        <p:txBody>
          <a:bodyPr/>
          <a:lstStyle/>
          <a:p>
            <a:pPr algn="ctr"/>
            <a:r>
              <a:rPr lang="en-US" dirty="0" smtClean="0"/>
              <a:t>DOs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79048" y="836712"/>
            <a:ext cx="7772400" cy="5688632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Read the task carefully and plan an answer which addresses all the content points of the task. Try to develop each point fully.</a:t>
            </a:r>
          </a:p>
          <a:p>
            <a:r>
              <a:rPr lang="en-US" dirty="0"/>
              <a:t>Demonstrate a good range of vocabulary and structures as well as writing accurately to get a good mark.</a:t>
            </a:r>
          </a:p>
          <a:p>
            <a:r>
              <a:rPr lang="en-US" dirty="0"/>
              <a:t>Consider who the ‘target reader’ is and the genre (e.g. newspaper article, formal letter) for each question and try to write in an appropriate style and tone.</a:t>
            </a:r>
          </a:p>
          <a:p>
            <a:r>
              <a:rPr lang="en-US" dirty="0"/>
              <a:t>Think carefully about whether the task requires you to persuade or justify your opinion and make sure you do this in your answer.</a:t>
            </a:r>
          </a:p>
          <a:p>
            <a:r>
              <a:rPr lang="en-US" dirty="0"/>
              <a:t>Allow time to check through what you have written.</a:t>
            </a:r>
          </a:p>
          <a:p>
            <a:r>
              <a:rPr lang="en-US" dirty="0"/>
              <a:t>Read the opening paragraphs and instructions in Part 1 very carefully to make sure you know what your role is and who you are writing to. (Part 1)</a:t>
            </a:r>
          </a:p>
          <a:p>
            <a:r>
              <a:rPr lang="en-US" dirty="0"/>
              <a:t>Plan your answer. Remember, you do not necessarily need to use all the input information. Usually, part of the task is to select the appropriate information. (Part 1)</a:t>
            </a:r>
          </a:p>
          <a:p>
            <a:r>
              <a:rPr lang="en-US" dirty="0"/>
              <a:t>Try to use your own words when using information from the input. (Part 1)</a:t>
            </a:r>
          </a:p>
          <a:p>
            <a:r>
              <a:rPr lang="en-US" dirty="0"/>
              <a:t>Select your question carefully. Consider the vocabulary, grammatical structures and register required by the task. (Part 2)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DON`Ts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268760"/>
            <a:ext cx="7772400" cy="2592288"/>
          </a:xfrm>
        </p:spPr>
        <p:txBody>
          <a:bodyPr/>
          <a:lstStyle/>
          <a:p>
            <a:r>
              <a:rPr lang="en-US" dirty="0"/>
              <a:t>Don’t write answers that are much longer than the word limit as this means you may have included a lot of irrelevant material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Plan your answer carefully to avoid this.</a:t>
            </a:r>
          </a:p>
          <a:p>
            <a:r>
              <a:rPr lang="en-US" dirty="0"/>
              <a:t>Don’t use a pencil.</a:t>
            </a:r>
          </a:p>
          <a:p>
            <a:pPr marL="6858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072" y="4077072"/>
            <a:ext cx="2615411" cy="174360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www.cambridgeenglish.org</a:t>
            </a:r>
          </a:p>
          <a:p>
            <a:r>
              <a:rPr lang="en-US" dirty="0"/>
              <a:t>www.grade.ua</a:t>
            </a:r>
          </a:p>
          <a:p>
            <a:r>
              <a:rPr lang="en-US" dirty="0"/>
              <a:t>www.examenglish.com</a:t>
            </a:r>
          </a:p>
          <a:p>
            <a:r>
              <a:rPr lang="en-US" dirty="0"/>
              <a:t>www.ihbristol.com/exam/cambridge-esol-exams</a:t>
            </a:r>
          </a:p>
          <a:p>
            <a:r>
              <a:rPr lang="en-US" dirty="0"/>
              <a:t>en.wikipedia.org/.../</a:t>
            </a:r>
            <a:r>
              <a:rPr lang="en-US" dirty="0" err="1"/>
              <a:t>Cambridge_English</a:t>
            </a:r>
            <a:endParaRPr lang="en-US" dirty="0"/>
          </a:p>
          <a:p>
            <a:r>
              <a:rPr lang="en-US" dirty="0"/>
              <a:t>www.wow.com</a:t>
            </a:r>
          </a:p>
          <a:p>
            <a:r>
              <a:rPr lang="en-US" dirty="0"/>
              <a:t>www.cambridgeassessment.org.uk/</a:t>
            </a:r>
          </a:p>
          <a:p>
            <a:r>
              <a:rPr lang="en-US" dirty="0" smtClean="0"/>
              <a:t>www.ielts.org.ua/http</a:t>
            </a:r>
            <a:r>
              <a:rPr lang="en-US" dirty="0"/>
              <a:t>://</a:t>
            </a:r>
            <a:r>
              <a:rPr lang="en-US" dirty="0" smtClean="0"/>
              <a:t>www.ets.org/</a:t>
            </a:r>
            <a:endParaRPr lang="en-US" dirty="0"/>
          </a:p>
          <a:p>
            <a:r>
              <a:rPr lang="en-US" dirty="0"/>
              <a:t>www.youtube.com/watch?v=IvWfRiSI3Hs</a:t>
            </a:r>
          </a:p>
          <a:p>
            <a:r>
              <a:rPr lang="en-US" dirty="0"/>
              <a:t>www.youtube.com/watch?v=p2RrQtcfwVg</a:t>
            </a:r>
          </a:p>
          <a:p>
            <a:r>
              <a:rPr lang="en-US" dirty="0"/>
              <a:t>www.youtube.com/watch?v=h8kw6d8KTac</a:t>
            </a:r>
          </a:p>
          <a:p>
            <a:r>
              <a:rPr lang="en-US" dirty="0"/>
              <a:t>www.youtube.com/watch?v=QM0CAER0LkY</a:t>
            </a:r>
          </a:p>
          <a:p>
            <a:r>
              <a:rPr lang="en-US" dirty="0"/>
              <a:t>www.youtube.com/watch?v=FVEPOAJAVK4</a:t>
            </a:r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475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CAE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Cambridge English: Advanced (CAE)</a:t>
            </a:r>
            <a:r>
              <a:rPr lang="en-US" dirty="0" smtClean="0"/>
              <a:t>, also known as the Certificate in Advanced English (CAE), is an international English language examination developed by Cambridge English Language Assessment. Can be used for study, work and immigration purposes.</a:t>
            </a:r>
            <a:endParaRPr lang="ru-RU" dirty="0"/>
          </a:p>
        </p:txBody>
      </p:sp>
      <p:pic>
        <p:nvPicPr>
          <p:cNvPr id="1026" name="Picture 2" descr="C:\Users\саня\Downloads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5013176"/>
            <a:ext cx="7191013" cy="1484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620688"/>
            <a:ext cx="7772400" cy="2509536"/>
          </a:xfrm>
        </p:spPr>
        <p:txBody>
          <a:bodyPr/>
          <a:lstStyle/>
          <a:p>
            <a:pPr marL="68580" indent="0">
              <a:buNone/>
            </a:pPr>
            <a:r>
              <a:rPr lang="en-US" dirty="0"/>
              <a:t>Students with a Cambridge English: Advanced (CAE) certificate gain exemption from the English components of school-leaving exams in some countries such as Lithuania, Romania, Slovakia and Ukraine.</a:t>
            </a:r>
          </a:p>
          <a:p>
            <a:pPr marL="6858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3933056"/>
            <a:ext cx="7992888" cy="1744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841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History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Advanced (CAE) was first developed in 1991 in response to feedback received from language </a:t>
            </a:r>
            <a:r>
              <a:rPr lang="en-US" dirty="0" err="1"/>
              <a:t>centres</a:t>
            </a:r>
            <a:r>
              <a:rPr lang="en-US" dirty="0"/>
              <a:t> that there was too great a gap between Cambridge English: First (FCE) and Cambridge English: Proficiency (CPE).</a:t>
            </a:r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7207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684688"/>
          </a:xfrm>
        </p:spPr>
        <p:txBody>
          <a:bodyPr/>
          <a:lstStyle/>
          <a:p>
            <a:pPr algn="ctr"/>
            <a:r>
              <a:rPr lang="en-US" dirty="0" smtClean="0"/>
              <a:t>Format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196752"/>
            <a:ext cx="7772400" cy="3384376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Certificate in Advanced English consist of:</a:t>
            </a:r>
          </a:p>
          <a:p>
            <a:r>
              <a:rPr lang="en-US" b="1" dirty="0" smtClean="0"/>
              <a:t>Reading</a:t>
            </a:r>
            <a:r>
              <a:rPr lang="en-US" dirty="0" smtClean="0"/>
              <a:t> (1 hour 15 minutes)</a:t>
            </a:r>
          </a:p>
          <a:p>
            <a:r>
              <a:rPr lang="en-US" b="1" dirty="0" smtClean="0"/>
              <a:t>Writing</a:t>
            </a:r>
            <a:r>
              <a:rPr lang="en-US" dirty="0" smtClean="0"/>
              <a:t> (1 hour 30 minutes)</a:t>
            </a:r>
          </a:p>
          <a:p>
            <a:r>
              <a:rPr lang="en-US" b="1" dirty="0" smtClean="0"/>
              <a:t>Use of English</a:t>
            </a:r>
            <a:r>
              <a:rPr lang="en-US" dirty="0" smtClean="0"/>
              <a:t> (1 hour)</a:t>
            </a:r>
          </a:p>
          <a:p>
            <a:r>
              <a:rPr lang="en-US" b="1" dirty="0" smtClean="0"/>
              <a:t>Listening</a:t>
            </a:r>
            <a:r>
              <a:rPr lang="en-US" dirty="0" smtClean="0"/>
              <a:t> (approximately 40 minutes)</a:t>
            </a:r>
          </a:p>
          <a:p>
            <a:r>
              <a:rPr lang="en-US" b="1" dirty="0" smtClean="0"/>
              <a:t>Speaking</a:t>
            </a:r>
            <a:r>
              <a:rPr lang="en-US" dirty="0" smtClean="0"/>
              <a:t> (15 minutes)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072" y="4203352"/>
            <a:ext cx="3192839" cy="21249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Scoring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Statement of Results has three elements: a grade (A–C), a score (out of 100) and the CEFR level. The Statement of Results reflects the total combined score from all five papers.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835696" y="3933056"/>
          <a:ext cx="6096000" cy="184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Grade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b="1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Score (out of 100)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b="1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CEFR Level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80-100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75-79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60-74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CEFR Level B2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45-59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B2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How to take the CAE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It’s easy to register for Cambridge English: Advanced (CAE) in just three steps. </a:t>
            </a:r>
            <a:br>
              <a:rPr lang="en-US" dirty="0"/>
            </a:br>
            <a:endParaRPr lang="en-US" dirty="0"/>
          </a:p>
          <a:p>
            <a:r>
              <a:rPr lang="en-US" dirty="0"/>
              <a:t>Find an exam </a:t>
            </a:r>
            <a:r>
              <a:rPr lang="en-US" dirty="0" err="1"/>
              <a:t>centre</a:t>
            </a:r>
            <a:r>
              <a:rPr lang="en-US" dirty="0"/>
              <a:t>. </a:t>
            </a:r>
            <a:br>
              <a:rPr lang="en-US" dirty="0"/>
            </a:br>
            <a:r>
              <a:rPr lang="en-US" dirty="0"/>
              <a:t>Choose from over 1,400 exam </a:t>
            </a:r>
            <a:r>
              <a:rPr lang="en-US" dirty="0" err="1"/>
              <a:t>centres</a:t>
            </a:r>
            <a:r>
              <a:rPr lang="en-US" dirty="0"/>
              <a:t> in 117 countries. </a:t>
            </a:r>
            <a:br>
              <a:rPr lang="en-US" dirty="0"/>
            </a:br>
            <a:r>
              <a:rPr lang="en-US" dirty="0"/>
              <a:t>Use </a:t>
            </a:r>
            <a:r>
              <a:rPr lang="en-US" dirty="0" smtClean="0"/>
              <a:t>the </a:t>
            </a:r>
            <a:r>
              <a:rPr lang="en-US" dirty="0"/>
              <a:t>online search to find an exam </a:t>
            </a:r>
            <a:r>
              <a:rPr lang="en-US" dirty="0" err="1"/>
              <a:t>centre</a:t>
            </a:r>
            <a:r>
              <a:rPr lang="en-US" dirty="0"/>
              <a:t> near you</a:t>
            </a:r>
          </a:p>
          <a:p>
            <a:r>
              <a:rPr lang="en-US" dirty="0"/>
              <a:t>Contact your local exam </a:t>
            </a:r>
            <a:r>
              <a:rPr lang="en-US" dirty="0" err="1"/>
              <a:t>centre</a:t>
            </a:r>
            <a:r>
              <a:rPr lang="en-US" dirty="0"/>
              <a:t>. </a:t>
            </a:r>
            <a:br>
              <a:rPr lang="en-US" dirty="0"/>
            </a:br>
            <a:r>
              <a:rPr lang="en-US" dirty="0"/>
              <a:t>They can give you details about registering for your exam, costs and preparation courses.</a:t>
            </a:r>
          </a:p>
          <a:p>
            <a:r>
              <a:rPr lang="en-US" dirty="0"/>
              <a:t>Choose when and how you take your exam. </a:t>
            </a:r>
            <a:br>
              <a:rPr lang="en-US" dirty="0"/>
            </a:br>
            <a:r>
              <a:rPr lang="en-US" dirty="0"/>
              <a:t>There are monthly test dates, and you can register for your exam as little as one week before taking it.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98382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cost of the exam depends on which country you take it in. </a:t>
            </a:r>
            <a:br>
              <a:rPr lang="en-US" dirty="0"/>
            </a:br>
            <a:endParaRPr lang="en-US" dirty="0"/>
          </a:p>
          <a:p>
            <a:r>
              <a:rPr lang="en-US" dirty="0"/>
              <a:t>In many countries, the exam costs significantly less than other international English language exams. Your local test </a:t>
            </a:r>
            <a:r>
              <a:rPr lang="en-US" dirty="0" err="1"/>
              <a:t>centre</a:t>
            </a:r>
            <a:r>
              <a:rPr lang="en-US" dirty="0"/>
              <a:t> will tell you more. Contact your local </a:t>
            </a:r>
            <a:r>
              <a:rPr lang="en-US" dirty="0" err="1"/>
              <a:t>centre</a:t>
            </a:r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0553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Timing and results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Successful candidates receive two documents: a Statement of Results and a certificate. Universities, employers and other </a:t>
            </a:r>
            <a:r>
              <a:rPr lang="en-US" dirty="0" err="1" smtClean="0"/>
              <a:t>organisations</a:t>
            </a:r>
            <a:r>
              <a:rPr lang="en-US" dirty="0" smtClean="0"/>
              <a:t> may require either of these documents as proof of English language skills.</a:t>
            </a:r>
            <a:endParaRPr lang="ru-RU" dirty="0"/>
          </a:p>
        </p:txBody>
      </p:sp>
      <p:pic>
        <p:nvPicPr>
          <p:cNvPr id="3074" name="Picture 2" descr="C:\Users\саня\Downloads\загруженное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4149080"/>
            <a:ext cx="1800225" cy="2543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174</TotalTime>
  <Words>339</Words>
  <Application>Microsoft Office PowerPoint</Application>
  <PresentationFormat>Экран (4:3)</PresentationFormat>
  <Paragraphs>72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Calibri</vt:lpstr>
      <vt:lpstr>Consolas</vt:lpstr>
      <vt:lpstr>Corbel</vt:lpstr>
      <vt:lpstr>Times New Roman</vt:lpstr>
      <vt:lpstr>Wingdings</vt:lpstr>
      <vt:lpstr>Wingdings 2</vt:lpstr>
      <vt:lpstr>Wingdings 3</vt:lpstr>
      <vt:lpstr>Метро</vt:lpstr>
      <vt:lpstr>Certificate in Advanced English </vt:lpstr>
      <vt:lpstr>CAE</vt:lpstr>
      <vt:lpstr>Презентация PowerPoint</vt:lpstr>
      <vt:lpstr>History</vt:lpstr>
      <vt:lpstr>Format </vt:lpstr>
      <vt:lpstr>Scoring </vt:lpstr>
      <vt:lpstr>How to take the CAE</vt:lpstr>
      <vt:lpstr>Презентация PowerPoint</vt:lpstr>
      <vt:lpstr>Timing and results </vt:lpstr>
      <vt:lpstr>Usage </vt:lpstr>
      <vt:lpstr>DOs</vt:lpstr>
      <vt:lpstr>            DON`Ts</vt:lpstr>
      <vt:lpstr>SOURСЕS 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саня</dc:creator>
  <cp:lastModifiedBy>Пользователь Windows</cp:lastModifiedBy>
  <cp:revision>15</cp:revision>
  <dcterms:created xsi:type="dcterms:W3CDTF">2014-10-13T13:03:14Z</dcterms:created>
  <dcterms:modified xsi:type="dcterms:W3CDTF">2015-02-25T20:53:08Z</dcterms:modified>
</cp:coreProperties>
</file>