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71" r:id="rId11"/>
    <p:sldId id="265" r:id="rId12"/>
    <p:sldId id="266" r:id="rId13"/>
    <p:sldId id="267" r:id="rId14"/>
    <p:sldId id="272" r:id="rId15"/>
    <p:sldId id="268" r:id="rId16"/>
    <p:sldId id="269" r:id="rId17"/>
    <p:sldId id="273" r:id="rId18"/>
    <p:sldId id="274" r:id="rId19"/>
    <p:sldId id="278" r:id="rId20"/>
    <p:sldId id="279" r:id="rId21"/>
    <p:sldId id="281" r:id="rId22"/>
    <p:sldId id="290" r:id="rId23"/>
    <p:sldId id="286" r:id="rId24"/>
    <p:sldId id="282" r:id="rId25"/>
    <p:sldId id="291" r:id="rId26"/>
    <p:sldId id="289" r:id="rId27"/>
    <p:sldId id="284" r:id="rId28"/>
    <p:sldId id="283" r:id="rId29"/>
    <p:sldId id="287" r:id="rId30"/>
    <p:sldId id="288" r:id="rId31"/>
    <p:sldId id="292" r:id="rId32"/>
    <p:sldId id="280" r:id="rId33"/>
    <p:sldId id="27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5" autoAdjust="0"/>
    <p:restoredTop sz="94660"/>
  </p:normalViewPr>
  <p:slideViewPr>
    <p:cSldViewPr>
      <p:cViewPr varScale="1">
        <p:scale>
          <a:sx n="102" d="100"/>
          <a:sy n="102" d="100"/>
        </p:scale>
        <p:origin x="-2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10BFB2-6581-4F57-8596-C4415B58BBCE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13FA82-C2E4-429F-B716-612265CA37DB}">
      <dgm:prSet custT="1"/>
      <dgm:spPr/>
      <dgm:t>
        <a:bodyPr/>
        <a:lstStyle/>
        <a:p>
          <a:pPr rtl="0"/>
          <a:r>
            <a:rPr lang="uk-UA" sz="2800" b="1" i="1" dirty="0" smtClean="0">
              <a:solidFill>
                <a:srgbClr val="66FFCC"/>
              </a:solidFill>
            </a:rPr>
            <a:t>Цікава...  </a:t>
          </a:r>
          <a:endParaRPr lang="uk-UA" sz="2800" b="1" i="1" dirty="0">
            <a:solidFill>
              <a:srgbClr val="66FFCC"/>
            </a:solidFill>
          </a:endParaRPr>
        </a:p>
      </dgm:t>
    </dgm:pt>
    <dgm:pt modelId="{D6F9BF7F-1F22-431E-ADCB-3CC7B7CD80BC}" type="parTrans" cxnId="{CA45F565-33DB-4193-A0FA-A94C1667E5A6}">
      <dgm:prSet/>
      <dgm:spPr/>
      <dgm:t>
        <a:bodyPr/>
        <a:lstStyle/>
        <a:p>
          <a:endParaRPr lang="ru-RU"/>
        </a:p>
      </dgm:t>
    </dgm:pt>
    <dgm:pt modelId="{216A7A61-E528-4F22-8D25-F467E21771F8}" type="sibTrans" cxnId="{CA45F565-33DB-4193-A0FA-A94C1667E5A6}">
      <dgm:prSet/>
      <dgm:spPr/>
      <dgm:t>
        <a:bodyPr/>
        <a:lstStyle/>
        <a:p>
          <a:endParaRPr lang="ru-RU"/>
        </a:p>
      </dgm:t>
    </dgm:pt>
    <dgm:pt modelId="{C32FE194-FCCA-4FCE-9F15-34333D1DDC53}">
      <dgm:prSet custT="1"/>
      <dgm:spPr/>
      <dgm:t>
        <a:bodyPr/>
        <a:lstStyle/>
        <a:p>
          <a:pPr rtl="0"/>
          <a:r>
            <a:rPr lang="uk-UA" sz="2800" b="1" i="1" dirty="0" smtClean="0">
              <a:solidFill>
                <a:srgbClr val="66FFCC"/>
              </a:solidFill>
            </a:rPr>
            <a:t>Повчальна... </a:t>
          </a:r>
          <a:endParaRPr lang="uk-UA" sz="2800" b="1" i="1" dirty="0">
            <a:solidFill>
              <a:srgbClr val="66FFCC"/>
            </a:solidFill>
          </a:endParaRPr>
        </a:p>
      </dgm:t>
    </dgm:pt>
    <dgm:pt modelId="{1304AA0B-957C-45E2-B4A7-42AA40FEC264}" type="parTrans" cxnId="{577977BB-EEF7-49A4-BDB3-A52E68DFBE37}">
      <dgm:prSet/>
      <dgm:spPr/>
      <dgm:t>
        <a:bodyPr/>
        <a:lstStyle/>
        <a:p>
          <a:endParaRPr lang="ru-RU"/>
        </a:p>
      </dgm:t>
    </dgm:pt>
    <dgm:pt modelId="{6385A4ED-C805-4D7A-8DA5-EB7CA1E6693D}" type="sibTrans" cxnId="{577977BB-EEF7-49A4-BDB3-A52E68DFBE37}">
      <dgm:prSet/>
      <dgm:spPr/>
      <dgm:t>
        <a:bodyPr/>
        <a:lstStyle/>
        <a:p>
          <a:endParaRPr lang="ru-RU"/>
        </a:p>
      </dgm:t>
    </dgm:pt>
    <dgm:pt modelId="{6547F843-F1EC-4A9D-8CE8-390F49CC99BE}">
      <dgm:prSet custT="1"/>
      <dgm:spPr/>
      <dgm:t>
        <a:bodyPr/>
        <a:lstStyle/>
        <a:p>
          <a:pPr rtl="0"/>
          <a:r>
            <a:rPr lang="uk-UA" sz="2800" b="1" i="1" dirty="0" smtClean="0">
              <a:solidFill>
                <a:srgbClr val="66FFCC"/>
              </a:solidFill>
            </a:rPr>
            <a:t>Абсолютно неактуальна.... </a:t>
          </a:r>
          <a:endParaRPr lang="ru-RU" sz="2800" b="1" dirty="0">
            <a:solidFill>
              <a:srgbClr val="66FFCC"/>
            </a:solidFill>
          </a:endParaRPr>
        </a:p>
      </dgm:t>
    </dgm:pt>
    <dgm:pt modelId="{9B1FD49F-1E65-4AB0-8CA9-C3E7111BCAA7}" type="parTrans" cxnId="{1416EF8E-83F1-45A8-9906-2563DE2C71E5}">
      <dgm:prSet/>
      <dgm:spPr/>
      <dgm:t>
        <a:bodyPr/>
        <a:lstStyle/>
        <a:p>
          <a:endParaRPr lang="ru-RU"/>
        </a:p>
      </dgm:t>
    </dgm:pt>
    <dgm:pt modelId="{9ABA33D4-B071-46B1-A327-63B4D2B0D501}" type="sibTrans" cxnId="{1416EF8E-83F1-45A8-9906-2563DE2C71E5}">
      <dgm:prSet/>
      <dgm:spPr/>
      <dgm:t>
        <a:bodyPr/>
        <a:lstStyle/>
        <a:p>
          <a:endParaRPr lang="ru-RU"/>
        </a:p>
      </dgm:t>
    </dgm:pt>
    <dgm:pt modelId="{7FF19BB1-0CAA-41EE-8B85-D5891D7C0C33}" type="pres">
      <dgm:prSet presAssocID="{8D10BFB2-6581-4F57-8596-C4415B58BBC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628E65-4D68-420C-8332-A787CB718886}" type="pres">
      <dgm:prSet presAssocID="{5413FA82-C2E4-429F-B716-612265CA37DB}" presName="composite" presStyleCnt="0"/>
      <dgm:spPr/>
    </dgm:pt>
    <dgm:pt modelId="{6EBF7015-EFA2-4A14-8374-AF5A43BE5436}" type="pres">
      <dgm:prSet presAssocID="{5413FA82-C2E4-429F-B716-612265CA37DB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1B8F9C5-7116-4C45-BC93-A12DA1CCA98C}" type="pres">
      <dgm:prSet presAssocID="{5413FA82-C2E4-429F-B716-612265CA37DB}" presName="txShp" presStyleLbl="node1" presStyleIdx="0" presStyleCnt="3" custLinFactNeighborX="-924" custLinFactNeighborY="245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3A7A71-C05B-4755-9C48-421813FD7D62}" type="pres">
      <dgm:prSet presAssocID="{216A7A61-E528-4F22-8D25-F467E21771F8}" presName="spacing" presStyleCnt="0"/>
      <dgm:spPr/>
    </dgm:pt>
    <dgm:pt modelId="{EA0BF6E3-6844-4E06-B1DE-390896B256FA}" type="pres">
      <dgm:prSet presAssocID="{C32FE194-FCCA-4FCE-9F15-34333D1DDC53}" presName="composite" presStyleCnt="0"/>
      <dgm:spPr/>
    </dgm:pt>
    <dgm:pt modelId="{13DF793E-C773-45B6-8372-F4477298D93C}" type="pres">
      <dgm:prSet presAssocID="{C32FE194-FCCA-4FCE-9F15-34333D1DDC53}" presName="imgShp" presStyleLbl="fgImgPlace1" presStyleIdx="1" presStyleCnt="3" custScaleX="97750" custScaleY="97158" custLinFactNeighborX="-3264" custLinFactNeighborY="-346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FF33163-4A12-490C-A278-7F45A0ABF9B9}" type="pres">
      <dgm:prSet presAssocID="{C32FE194-FCCA-4FCE-9F15-34333D1DDC53}" presName="txShp" presStyleLbl="node1" presStyleIdx="1" presStyleCnt="3" custLinFactNeighborX="508" custLinFactNeighborY="-3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9B4DE5-759B-4690-AB89-D761FA73BC9C}" type="pres">
      <dgm:prSet presAssocID="{6385A4ED-C805-4D7A-8DA5-EB7CA1E6693D}" presName="spacing" presStyleCnt="0"/>
      <dgm:spPr/>
    </dgm:pt>
    <dgm:pt modelId="{5F27F0D9-EF4F-4477-91BF-6516CF6ABD5E}" type="pres">
      <dgm:prSet presAssocID="{6547F843-F1EC-4A9D-8CE8-390F49CC99BE}" presName="composite" presStyleCnt="0"/>
      <dgm:spPr/>
    </dgm:pt>
    <dgm:pt modelId="{05B49B52-DF5C-4A4B-B834-573A85EDBBB4}" type="pres">
      <dgm:prSet presAssocID="{6547F843-F1EC-4A9D-8CE8-390F49CC99BE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DEA5EE5-6889-422E-86B7-9CEB4D842D6F}" type="pres">
      <dgm:prSet presAssocID="{6547F843-F1EC-4A9D-8CE8-390F49CC99BE}" presName="txShp" presStyleLbl="node1" presStyleIdx="2" presStyleCnt="3" custLinFactNeighborX="508" custLinFactNeighborY="-375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207CB3-B4D8-4238-94E6-A857A61E6541}" type="presOf" srcId="{C32FE194-FCCA-4FCE-9F15-34333D1DDC53}" destId="{5FF33163-4A12-490C-A278-7F45A0ABF9B9}" srcOrd="0" destOrd="0" presId="urn:microsoft.com/office/officeart/2005/8/layout/vList3"/>
    <dgm:cxn modelId="{50E6EAB1-00C4-4321-8A37-AD7A2C5B773E}" type="presOf" srcId="{8D10BFB2-6581-4F57-8596-C4415B58BBCE}" destId="{7FF19BB1-0CAA-41EE-8B85-D5891D7C0C33}" srcOrd="0" destOrd="0" presId="urn:microsoft.com/office/officeart/2005/8/layout/vList3"/>
    <dgm:cxn modelId="{577977BB-EEF7-49A4-BDB3-A52E68DFBE37}" srcId="{8D10BFB2-6581-4F57-8596-C4415B58BBCE}" destId="{C32FE194-FCCA-4FCE-9F15-34333D1DDC53}" srcOrd="1" destOrd="0" parTransId="{1304AA0B-957C-45E2-B4A7-42AA40FEC264}" sibTransId="{6385A4ED-C805-4D7A-8DA5-EB7CA1E6693D}"/>
    <dgm:cxn modelId="{3D4F9AB3-FA5A-426E-BACE-398D1A27A2C6}" type="presOf" srcId="{5413FA82-C2E4-429F-B716-612265CA37DB}" destId="{B1B8F9C5-7116-4C45-BC93-A12DA1CCA98C}" srcOrd="0" destOrd="0" presId="urn:microsoft.com/office/officeart/2005/8/layout/vList3"/>
    <dgm:cxn modelId="{1416EF8E-83F1-45A8-9906-2563DE2C71E5}" srcId="{8D10BFB2-6581-4F57-8596-C4415B58BBCE}" destId="{6547F843-F1EC-4A9D-8CE8-390F49CC99BE}" srcOrd="2" destOrd="0" parTransId="{9B1FD49F-1E65-4AB0-8CA9-C3E7111BCAA7}" sibTransId="{9ABA33D4-B071-46B1-A327-63B4D2B0D501}"/>
    <dgm:cxn modelId="{CA45F565-33DB-4193-A0FA-A94C1667E5A6}" srcId="{8D10BFB2-6581-4F57-8596-C4415B58BBCE}" destId="{5413FA82-C2E4-429F-B716-612265CA37DB}" srcOrd="0" destOrd="0" parTransId="{D6F9BF7F-1F22-431E-ADCB-3CC7B7CD80BC}" sibTransId="{216A7A61-E528-4F22-8D25-F467E21771F8}"/>
    <dgm:cxn modelId="{835E4670-7320-4042-BB1E-971BD0D633C8}" type="presOf" srcId="{6547F843-F1EC-4A9D-8CE8-390F49CC99BE}" destId="{ADEA5EE5-6889-422E-86B7-9CEB4D842D6F}" srcOrd="0" destOrd="0" presId="urn:microsoft.com/office/officeart/2005/8/layout/vList3"/>
    <dgm:cxn modelId="{7D102D11-EE69-4B67-830D-DFD38F848D4B}" type="presParOf" srcId="{7FF19BB1-0CAA-41EE-8B85-D5891D7C0C33}" destId="{43628E65-4D68-420C-8332-A787CB718886}" srcOrd="0" destOrd="0" presId="urn:microsoft.com/office/officeart/2005/8/layout/vList3"/>
    <dgm:cxn modelId="{9BA52D30-272F-49F5-89BA-F1C03408CA56}" type="presParOf" srcId="{43628E65-4D68-420C-8332-A787CB718886}" destId="{6EBF7015-EFA2-4A14-8374-AF5A43BE5436}" srcOrd="0" destOrd="0" presId="urn:microsoft.com/office/officeart/2005/8/layout/vList3"/>
    <dgm:cxn modelId="{49C04EE3-E978-4A09-868C-42B91D6563B3}" type="presParOf" srcId="{43628E65-4D68-420C-8332-A787CB718886}" destId="{B1B8F9C5-7116-4C45-BC93-A12DA1CCA98C}" srcOrd="1" destOrd="0" presId="urn:microsoft.com/office/officeart/2005/8/layout/vList3"/>
    <dgm:cxn modelId="{84CEAC79-8359-49D4-9896-C26ED20073AE}" type="presParOf" srcId="{7FF19BB1-0CAA-41EE-8B85-D5891D7C0C33}" destId="{A43A7A71-C05B-4755-9C48-421813FD7D62}" srcOrd="1" destOrd="0" presId="urn:microsoft.com/office/officeart/2005/8/layout/vList3"/>
    <dgm:cxn modelId="{6458B92A-EBD1-45DF-8534-178C03A3A683}" type="presParOf" srcId="{7FF19BB1-0CAA-41EE-8B85-D5891D7C0C33}" destId="{EA0BF6E3-6844-4E06-B1DE-390896B256FA}" srcOrd="2" destOrd="0" presId="urn:microsoft.com/office/officeart/2005/8/layout/vList3"/>
    <dgm:cxn modelId="{74103D6B-6BF6-44EE-B433-4FF133C29483}" type="presParOf" srcId="{EA0BF6E3-6844-4E06-B1DE-390896B256FA}" destId="{13DF793E-C773-45B6-8372-F4477298D93C}" srcOrd="0" destOrd="0" presId="urn:microsoft.com/office/officeart/2005/8/layout/vList3"/>
    <dgm:cxn modelId="{0E36F428-4E8A-4F24-A7FE-D14BAFF29166}" type="presParOf" srcId="{EA0BF6E3-6844-4E06-B1DE-390896B256FA}" destId="{5FF33163-4A12-490C-A278-7F45A0ABF9B9}" srcOrd="1" destOrd="0" presId="urn:microsoft.com/office/officeart/2005/8/layout/vList3"/>
    <dgm:cxn modelId="{CE8FC021-7B12-43B4-BF8C-E1B8A03E7EEF}" type="presParOf" srcId="{7FF19BB1-0CAA-41EE-8B85-D5891D7C0C33}" destId="{7F9B4DE5-759B-4690-AB89-D761FA73BC9C}" srcOrd="3" destOrd="0" presId="urn:microsoft.com/office/officeart/2005/8/layout/vList3"/>
    <dgm:cxn modelId="{6A6B33CF-5131-4ABF-9AEF-FF30D1FEFCBC}" type="presParOf" srcId="{7FF19BB1-0CAA-41EE-8B85-D5891D7C0C33}" destId="{5F27F0D9-EF4F-4477-91BF-6516CF6ABD5E}" srcOrd="4" destOrd="0" presId="urn:microsoft.com/office/officeart/2005/8/layout/vList3"/>
    <dgm:cxn modelId="{1103D158-6720-489E-B4C5-4361554C6B97}" type="presParOf" srcId="{5F27F0D9-EF4F-4477-91BF-6516CF6ABD5E}" destId="{05B49B52-DF5C-4A4B-B834-573A85EDBBB4}" srcOrd="0" destOrd="0" presId="urn:microsoft.com/office/officeart/2005/8/layout/vList3"/>
    <dgm:cxn modelId="{769FD3B7-3939-4623-A5E9-158BE015412D}" type="presParOf" srcId="{5F27F0D9-EF4F-4477-91BF-6516CF6ABD5E}" destId="{ADEA5EE5-6889-422E-86B7-9CEB4D842D6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1B8F9C5-7116-4C45-BC93-A12DA1CCA98C}">
      <dsp:nvSpPr>
        <dsp:cNvPr id="0" name=""/>
        <dsp:cNvSpPr/>
      </dsp:nvSpPr>
      <dsp:spPr>
        <a:xfrm rot="10800000">
          <a:off x="1524429" y="311155"/>
          <a:ext cx="4988158" cy="125641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4044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i="1" kern="1200" dirty="0" smtClean="0">
              <a:solidFill>
                <a:srgbClr val="66FFCC"/>
              </a:solidFill>
            </a:rPr>
            <a:t>Цікава...  </a:t>
          </a:r>
          <a:endParaRPr lang="uk-UA" sz="2800" b="1" i="1" kern="1200" dirty="0">
            <a:solidFill>
              <a:srgbClr val="66FFCC"/>
            </a:solidFill>
          </a:endParaRPr>
        </a:p>
      </dsp:txBody>
      <dsp:txXfrm rot="10800000">
        <a:off x="1524429" y="311155"/>
        <a:ext cx="4988158" cy="1256415"/>
      </dsp:txXfrm>
    </dsp:sp>
    <dsp:sp modelId="{6EBF7015-EFA2-4A14-8374-AF5A43BE5436}">
      <dsp:nvSpPr>
        <dsp:cNvPr id="0" name=""/>
        <dsp:cNvSpPr/>
      </dsp:nvSpPr>
      <dsp:spPr>
        <a:xfrm>
          <a:off x="942311" y="3308"/>
          <a:ext cx="1256415" cy="125641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F33163-4A12-490C-A278-7F45A0ABF9B9}">
      <dsp:nvSpPr>
        <dsp:cNvPr id="0" name=""/>
        <dsp:cNvSpPr/>
      </dsp:nvSpPr>
      <dsp:spPr>
        <a:xfrm rot="10800000">
          <a:off x="1588792" y="1591251"/>
          <a:ext cx="4988158" cy="125641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4044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i="1" kern="1200" dirty="0" smtClean="0">
              <a:solidFill>
                <a:srgbClr val="66FFCC"/>
              </a:solidFill>
            </a:rPr>
            <a:t>Повчальна... </a:t>
          </a:r>
          <a:endParaRPr lang="uk-UA" sz="2800" b="1" i="1" kern="1200" dirty="0">
            <a:solidFill>
              <a:srgbClr val="66FFCC"/>
            </a:solidFill>
          </a:endParaRPr>
        </a:p>
      </dsp:txBody>
      <dsp:txXfrm rot="10800000">
        <a:off x="1588792" y="1591251"/>
        <a:ext cx="4988158" cy="1256415"/>
      </dsp:txXfrm>
    </dsp:sp>
    <dsp:sp modelId="{13DF793E-C773-45B6-8372-F4477298D93C}">
      <dsp:nvSpPr>
        <dsp:cNvPr id="0" name=""/>
        <dsp:cNvSpPr/>
      </dsp:nvSpPr>
      <dsp:spPr>
        <a:xfrm>
          <a:off x="908369" y="1609105"/>
          <a:ext cx="1228146" cy="12207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EA5EE5-6889-422E-86B7-9CEB4D842D6F}">
      <dsp:nvSpPr>
        <dsp:cNvPr id="0" name=""/>
        <dsp:cNvSpPr/>
      </dsp:nvSpPr>
      <dsp:spPr>
        <a:xfrm rot="10800000">
          <a:off x="1595859" y="2793939"/>
          <a:ext cx="4988158" cy="125641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4044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i="1" kern="1200" dirty="0" smtClean="0">
              <a:solidFill>
                <a:srgbClr val="66FFCC"/>
              </a:solidFill>
            </a:rPr>
            <a:t>Абсолютно неактуальна.... </a:t>
          </a:r>
          <a:endParaRPr lang="ru-RU" sz="2800" b="1" kern="1200" dirty="0">
            <a:solidFill>
              <a:srgbClr val="66FFCC"/>
            </a:solidFill>
          </a:endParaRPr>
        </a:p>
      </dsp:txBody>
      <dsp:txXfrm rot="10800000">
        <a:off x="1595859" y="2793939"/>
        <a:ext cx="4988158" cy="1256415"/>
      </dsp:txXfrm>
    </dsp:sp>
    <dsp:sp modelId="{05B49B52-DF5C-4A4B-B834-573A85EDBBB4}">
      <dsp:nvSpPr>
        <dsp:cNvPr id="0" name=""/>
        <dsp:cNvSpPr/>
      </dsp:nvSpPr>
      <dsp:spPr>
        <a:xfrm>
          <a:off x="942311" y="3266238"/>
          <a:ext cx="1256415" cy="125641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2C7DE1-96EA-4668-B641-25FC3B7A36AC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04C8D4-B231-494B-9983-AB7A28CEFB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4C8D4-B231-494B-9983-AB7A28CEFBD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diagramLayout" Target="../diagrams/layout1.xml"/><Relationship Id="rId7" Type="http://schemas.openxmlformats.org/officeDocument/2006/relationships/image" Target="../media/image25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00430" y="571480"/>
            <a:ext cx="564357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92D050"/>
                </a:solidFill>
              </a:rPr>
              <a:t>Доброта </a:t>
            </a:r>
            <a:r>
              <a:rPr lang="ru-RU" sz="4400" b="1" dirty="0" err="1" smtClean="0">
                <a:solidFill>
                  <a:srgbClr val="92D050"/>
                </a:solidFill>
              </a:rPr>
              <a:t>і</a:t>
            </a:r>
            <a:r>
              <a:rPr lang="ru-RU" sz="4400" b="1" dirty="0" smtClean="0">
                <a:solidFill>
                  <a:srgbClr val="92D050"/>
                </a:solidFill>
              </a:rPr>
              <a:t> </a:t>
            </a:r>
            <a:r>
              <a:rPr lang="ru-RU" sz="4400" b="1" dirty="0" err="1" smtClean="0">
                <a:solidFill>
                  <a:srgbClr val="92D050"/>
                </a:solidFill>
              </a:rPr>
              <a:t>щирість</a:t>
            </a:r>
            <a:r>
              <a:rPr lang="ru-RU" sz="4400" b="1" dirty="0" smtClean="0">
                <a:solidFill>
                  <a:srgbClr val="92D050"/>
                </a:solidFill>
              </a:rPr>
              <a:t> – секрет перемоги </a:t>
            </a:r>
            <a:r>
              <a:rPr lang="ru-RU" sz="4400" b="1" dirty="0" err="1" smtClean="0">
                <a:solidFill>
                  <a:srgbClr val="92D050"/>
                </a:solidFill>
              </a:rPr>
              <a:t>Чарлі</a:t>
            </a:r>
            <a:r>
              <a:rPr lang="ru-RU" sz="4400" b="1" dirty="0" smtClean="0">
                <a:solidFill>
                  <a:srgbClr val="92D050"/>
                </a:solidFill>
              </a:rPr>
              <a:t> </a:t>
            </a:r>
            <a:r>
              <a:rPr lang="ru-RU" sz="4400" b="1" dirty="0" err="1" smtClean="0">
                <a:solidFill>
                  <a:srgbClr val="92D050"/>
                </a:solidFill>
              </a:rPr>
              <a:t>Бакета</a:t>
            </a:r>
            <a:r>
              <a:rPr lang="ru-RU" sz="4400" b="1" dirty="0" smtClean="0">
                <a:solidFill>
                  <a:srgbClr val="92D050"/>
                </a:solidFill>
              </a:rPr>
              <a:t> 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92D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0" y="4786322"/>
            <a:ext cx="49292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 err="1" smtClean="0">
                <a:solidFill>
                  <a:srgbClr val="00B0F0"/>
                </a:solidFill>
              </a:rPr>
              <a:t>Поночовна</a:t>
            </a:r>
            <a:r>
              <a:rPr lang="uk-UA" sz="1600" b="1" dirty="0" smtClean="0">
                <a:solidFill>
                  <a:srgbClr val="00B0F0"/>
                </a:solidFill>
              </a:rPr>
              <a:t> Оксана Григорівна,</a:t>
            </a:r>
            <a:br>
              <a:rPr lang="uk-UA" sz="1600" b="1" dirty="0" smtClean="0">
                <a:solidFill>
                  <a:srgbClr val="00B0F0"/>
                </a:solidFill>
              </a:rPr>
            </a:br>
            <a:r>
              <a:rPr lang="uk-UA" sz="1600" b="1" dirty="0" smtClean="0">
                <a:solidFill>
                  <a:srgbClr val="00B0F0"/>
                </a:solidFill>
              </a:rPr>
              <a:t>вчитель світової літератури</a:t>
            </a:r>
            <a:br>
              <a:rPr lang="uk-UA" sz="1600" b="1" dirty="0" smtClean="0">
                <a:solidFill>
                  <a:srgbClr val="00B0F0"/>
                </a:solidFill>
              </a:rPr>
            </a:br>
            <a:r>
              <a:rPr lang="uk-UA" sz="1600" b="1" dirty="0" err="1" smtClean="0">
                <a:solidFill>
                  <a:srgbClr val="00B0F0"/>
                </a:solidFill>
              </a:rPr>
              <a:t>Монастирищенської</a:t>
            </a:r>
            <a:r>
              <a:rPr lang="uk-UA" sz="1600" b="1" dirty="0" smtClean="0">
                <a:solidFill>
                  <a:srgbClr val="00B0F0"/>
                </a:solidFill>
              </a:rPr>
              <a:t> спеціалізованої </a:t>
            </a:r>
            <a:br>
              <a:rPr lang="uk-UA" sz="1600" b="1" dirty="0" smtClean="0">
                <a:solidFill>
                  <a:srgbClr val="00B0F0"/>
                </a:solidFill>
              </a:rPr>
            </a:br>
            <a:r>
              <a:rPr lang="uk-UA" sz="1600" b="1" dirty="0" smtClean="0">
                <a:solidFill>
                  <a:srgbClr val="00B0F0"/>
                </a:solidFill>
              </a:rPr>
              <a:t>школи-інтернату </a:t>
            </a:r>
            <a:r>
              <a:rPr lang="en-US" sz="1600" b="1" dirty="0" smtClean="0">
                <a:solidFill>
                  <a:srgbClr val="00B0F0"/>
                </a:solidFill>
              </a:rPr>
              <a:t> </a:t>
            </a:r>
            <a:r>
              <a:rPr lang="uk-UA" sz="1600" b="1" dirty="0" smtClean="0">
                <a:solidFill>
                  <a:srgbClr val="00B0F0"/>
                </a:solidFill>
              </a:rPr>
              <a:t>І-ІІІ ст. </a:t>
            </a:r>
            <a:r>
              <a:rPr lang="uk-UA" sz="1600" b="1" dirty="0" err="1" smtClean="0">
                <a:solidFill>
                  <a:srgbClr val="00B0F0"/>
                </a:solidFill>
              </a:rPr>
              <a:t>“Обдарованість”</a:t>
            </a:r>
            <a:r>
              <a:rPr lang="uk-UA" sz="1600" b="1" dirty="0" smtClean="0">
                <a:solidFill>
                  <a:srgbClr val="00B0F0"/>
                </a:solidFill>
              </a:rPr>
              <a:t/>
            </a:r>
            <a:br>
              <a:rPr lang="uk-UA" sz="1600" b="1" dirty="0" smtClean="0">
                <a:solidFill>
                  <a:srgbClr val="00B0F0"/>
                </a:solidFill>
              </a:rPr>
            </a:br>
            <a:r>
              <a:rPr lang="en-US" sz="1600" b="1" dirty="0" smtClean="0">
                <a:solidFill>
                  <a:srgbClr val="00B0F0"/>
                </a:solidFill>
              </a:rPr>
              <a:t>                                  </a:t>
            </a:r>
            <a:r>
              <a:rPr lang="ru-RU" sz="1600" b="1" dirty="0" smtClean="0">
                <a:solidFill>
                  <a:srgbClr val="00B0F0"/>
                </a:solidFill>
              </a:rPr>
              <a:t>2015 </a:t>
            </a:r>
            <a:r>
              <a:rPr lang="ru-RU" sz="1600" b="1" dirty="0" err="1" smtClean="0">
                <a:solidFill>
                  <a:srgbClr val="00B0F0"/>
                </a:solidFill>
              </a:rPr>
              <a:t>рік</a:t>
            </a:r>
            <a:r>
              <a:rPr lang="uk-UA" sz="1600" b="1" dirty="0" smtClean="0">
                <a:solidFill>
                  <a:srgbClr val="00B0F0"/>
                </a:solidFill>
              </a:rPr>
              <a:t> </a:t>
            </a:r>
            <a:endParaRPr lang="ru-RU" sz="16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171414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8229600" cy="114300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Квітка  “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uk-UA" b="1" dirty="0" smtClean="0">
                <a:solidFill>
                  <a:srgbClr val="FF0000"/>
                </a:solidFill>
              </a:rPr>
              <a:t>щастя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uk-UA" b="1" dirty="0" smtClean="0">
                <a:solidFill>
                  <a:srgbClr val="FF0000"/>
                </a:solidFill>
              </a:rPr>
              <a:t>”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7658" name="Picture 10" descr="&amp;Rcy;&amp;acy;&amp;bcy;&amp;ocy;&amp;tcy;&amp;ycy; &amp;ncy;&amp;acy; &amp;zcy;&amp;acy;&amp;kcy;&amp;acy;&amp;zcy; - &amp;Scy;&amp;tcy;&amp;rcy;&amp;acy;&amp;ncy;&amp;icy;&amp;tscy;&amp;acy; 104 - The sims 3 in Russia - &amp;Rcy;&amp;ucy;&amp;scy;&amp;scy;&amp;kcy;&amp;ocy;&amp;yacy;&amp;zcy;&amp;ycy;&amp;chcy;&amp;ncy;&amp;ycy;&amp;jcy; &amp;fcy;&amp;ocy;&amp;rcy;&amp;ucy;&amp;mcy; &amp;icy;&amp;gcy;&amp;rcy;&amp;ycy; The sims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786190"/>
            <a:ext cx="3714776" cy="2695556"/>
          </a:xfrm>
          <a:prstGeom prst="rect">
            <a:avLst/>
          </a:prstGeom>
          <a:noFill/>
        </p:spPr>
      </p:pic>
      <p:pic>
        <p:nvPicPr>
          <p:cNvPr id="27660" name="Picture 12" descr="&amp;Vcy;&amp;ocy;&amp;lcy;&amp;shcy;&amp;iecy;&amp;bcy;&amp;ncy;&amp;ycy;&amp;jcy; &amp;khcy;&amp;ucy;&amp;dcy;&amp;ocy;&amp;zhcy;&amp;ncy;&amp;icy;&amp;kcy; - &amp;Fcy;&amp;ocy;&amp;rcy;&amp;ucy;&amp;mcy; &amp;Fcy;&amp;acy;&amp;ncy;&amp;tcy;&amp;acy;&amp;zcy;&amp;i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71612"/>
            <a:ext cx="4143404" cy="2857520"/>
          </a:xfrm>
          <a:prstGeom prst="rect">
            <a:avLst/>
          </a:prstGeom>
          <a:noFill/>
        </p:spPr>
      </p:pic>
      <p:pic>
        <p:nvPicPr>
          <p:cNvPr id="5" name="Picture 2" descr="&amp;Acy;&amp;ncy;&amp;icy;&amp;mcy;&amp;acy;&amp;shcy;&amp;kcy;&amp;icy; &amp;vcy; &amp;fcy;&amp;ocy;&amp;rcy;&amp;mcy;&amp;iecy; &amp;bcy;&amp;acy;&amp;bcy;&amp;ocy;&amp;chcy;&amp;iecy;&amp;kcy;, &amp;acy;&amp;ncy;&amp;icy;&amp;mcy;&amp;icy;&amp;rcy;&amp;ocy;&amp;vcy;&amp;acy;&amp;ncy;&amp;ncy;&amp;ycy;&amp;iecy; &amp;bcy;&amp;acy;&amp;bcy;&amp;ocy;&amp;chcy;&amp;kcy;&amp;icy; Smayls.r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56369">
            <a:off x="1090107" y="5229492"/>
            <a:ext cx="3357586" cy="785794"/>
          </a:xfrm>
          <a:prstGeom prst="rect">
            <a:avLst/>
          </a:prstGeom>
          <a:noFill/>
        </p:spPr>
      </p:pic>
      <p:pic>
        <p:nvPicPr>
          <p:cNvPr id="6" name="Picture 2" descr="&amp;Acy;&amp;ncy;&amp;icy;&amp;mcy;&amp;acy;&amp;shcy;&amp;kcy;&amp;icy; &amp;vcy; &amp;fcy;&amp;ocy;&amp;rcy;&amp;mcy;&amp;iecy; &amp;bcy;&amp;acy;&amp;bcy;&amp;ocy;&amp;chcy;&amp;iecy;&amp;kcy;, &amp;acy;&amp;ncy;&amp;icy;&amp;mcy;&amp;icy;&amp;rcy;&amp;ocy;&amp;vcy;&amp;acy;&amp;ncy;&amp;ncy;&amp;ycy;&amp;iecy; &amp;bcy;&amp;acy;&amp;bcy;&amp;ocy;&amp;chcy;&amp;kcy;&amp;icy; Smayls.r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416946">
            <a:off x="1924246" y="342828"/>
            <a:ext cx="7595924" cy="179886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14290"/>
            <a:ext cx="6900882" cy="917596"/>
          </a:xfrm>
        </p:spPr>
        <p:txBody>
          <a:bodyPr>
            <a:normAutofit fontScale="90000"/>
          </a:bodyPr>
          <a:lstStyle/>
          <a:p>
            <a:pPr lvl="0"/>
            <a:r>
              <a:rPr lang="uk-UA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/>
            </a:r>
            <a:br>
              <a:rPr lang="uk-UA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85728"/>
            <a:ext cx="7572428" cy="6429420"/>
          </a:xfrm>
        </p:spPr>
        <p:txBody>
          <a:bodyPr>
            <a:normAutofit fontScale="40000" lnSpcReduction="20000"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51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uk-UA" sz="80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«Чарлі </a:t>
            </a:r>
            <a:r>
              <a:rPr lang="uk-UA" sz="8000" b="1" dirty="0" err="1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Бакет</a:t>
            </a:r>
            <a:r>
              <a:rPr lang="uk-UA" sz="80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був найщасливішим хлопчиком на світі! Просто він цього не</a:t>
            </a:r>
            <a:r>
              <a:rPr lang="en-US" sz="80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uk-UA" sz="8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знав!»  </a:t>
            </a:r>
            <a:r>
              <a:rPr lang="ru-RU" sz="8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       </a:t>
            </a:r>
            <a:r>
              <a:rPr lang="ru-RU" sz="80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          </a:t>
            </a:r>
            <a:r>
              <a:rPr lang="en-US" sz="80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 </a:t>
            </a:r>
            <a:r>
              <a:rPr lang="ru-RU" sz="80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                                                                           </a:t>
            </a:r>
            <a:r>
              <a:rPr lang="en-US" sz="80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                       </a:t>
            </a:r>
            <a:r>
              <a:rPr lang="ru-RU" sz="80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Р.Дал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      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6500" dirty="0" err="1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Викладіть</a:t>
            </a:r>
            <a:r>
              <a:rPr lang="ru-RU" sz="65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свою думку: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6500" b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</a:t>
            </a:r>
            <a:r>
              <a:rPr lang="ru-RU" sz="6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«Я </a:t>
            </a:r>
            <a:r>
              <a:rPr lang="ru-RU" sz="6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вважаю</a:t>
            </a:r>
            <a:r>
              <a:rPr lang="ru-RU" sz="6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6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що</a:t>
            </a:r>
            <a:r>
              <a:rPr lang="ru-RU" sz="6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...»</a:t>
            </a:r>
            <a:br>
              <a:rPr lang="ru-RU" sz="6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65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65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6500" dirty="0" err="1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Поясніть</a:t>
            </a:r>
            <a:r>
              <a:rPr lang="ru-RU" sz="65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причину </a:t>
            </a:r>
            <a:r>
              <a:rPr lang="ru-RU" sz="6500" dirty="0" err="1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появи</a:t>
            </a:r>
            <a:r>
              <a:rPr lang="ru-RU" sz="65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6500" dirty="0" err="1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цієї</a:t>
            </a:r>
            <a:r>
              <a:rPr lang="ru-RU" sz="65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думки: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6500" b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</a:t>
            </a:r>
            <a:r>
              <a:rPr lang="ru-RU" sz="6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6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«Тому </a:t>
            </a:r>
            <a:r>
              <a:rPr lang="ru-RU" sz="6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що</a:t>
            </a:r>
            <a:r>
              <a:rPr lang="ru-RU" sz="6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...»</a:t>
            </a:r>
            <a:r>
              <a:rPr lang="ru-RU" sz="65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65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65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65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6500" dirty="0" err="1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Наведіть</a:t>
            </a:r>
            <a:r>
              <a:rPr lang="ru-RU" sz="65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6500" dirty="0" err="1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аргументи</a:t>
            </a:r>
            <a:r>
              <a:rPr lang="ru-RU" sz="65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lang="ru-RU" sz="6500" dirty="0" err="1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підтримку</a:t>
            </a:r>
            <a:r>
              <a:rPr lang="ru-RU" sz="65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6500" dirty="0" err="1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вашої</a:t>
            </a:r>
            <a:r>
              <a:rPr lang="ru-RU" sz="65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6500" dirty="0" err="1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позиції</a:t>
            </a:r>
            <a:r>
              <a:rPr lang="ru-RU" sz="65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       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6500" dirty="0" smtClean="0">
              <a:solidFill>
                <a:srgbClr val="FFFF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65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</a:t>
            </a:r>
            <a:r>
              <a:rPr lang="ru-RU" sz="6500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6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Наприклад</a:t>
            </a:r>
            <a:r>
              <a:rPr lang="ru-RU" sz="6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»...»</a:t>
            </a:r>
            <a:r>
              <a:rPr lang="ru-RU" sz="6500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6500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65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65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6500" dirty="0" err="1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Зробіть</a:t>
            </a:r>
            <a:r>
              <a:rPr lang="ru-RU" sz="65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6500" dirty="0" err="1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висновок</a:t>
            </a:r>
            <a:r>
              <a:rPr lang="ru-RU" sz="65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6500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</a:t>
            </a:r>
            <a:r>
              <a:rPr lang="ru-RU" sz="6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«Таким чином...»</a:t>
            </a:r>
            <a:endParaRPr lang="ru-RU" sz="6500" b="1" dirty="0" smtClean="0">
              <a:solidFill>
                <a:srgbClr val="92D050"/>
              </a:solidFill>
              <a:latin typeface="Arial" pitchFamily="34" charset="0"/>
            </a:endParaRPr>
          </a:p>
          <a:p>
            <a:endParaRPr lang="ru-RU" dirty="0"/>
          </a:p>
        </p:txBody>
      </p:sp>
      <p:pic>
        <p:nvPicPr>
          <p:cNvPr id="5122" name="Picture 2" descr="&amp;Acy;&amp;ncy;&amp;icy;&amp;mcy;&amp;acy;&amp;shcy;&amp;kcy;&amp;icy; &amp;vcy; &amp;fcy;&amp;ocy;&amp;rcy;&amp;mcy;&amp;iecy; &amp;bcy;&amp;acy;&amp;bcy;&amp;ocy;&amp;chcy;&amp;iecy;&amp;kcy;, &amp;acy;&amp;ncy;&amp;icy;&amp;mcy;&amp;icy;&amp;rcy;&amp;ocy;&amp;vcy;&amp;acy;&amp;ncy;&amp;ncy;&amp;ycy;&amp;iecy; &amp;bcy;&amp;acy;&amp;bcy;&amp;ocy;&amp;chcy;&amp;kcy;&amp;icy; Smayls.r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5786454"/>
            <a:ext cx="6643734" cy="85725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428604"/>
            <a:ext cx="8215338" cy="785818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Чому доля усміхнулась саме Чарлі?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6072206"/>
            <a:ext cx="7115196" cy="5715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400" b="1" dirty="0" smtClean="0">
                <a:solidFill>
                  <a:srgbClr val="92D050"/>
                </a:solidFill>
              </a:rPr>
              <a:t>Кадр із кінофільму </a:t>
            </a:r>
            <a:r>
              <a:rPr lang="uk-UA" sz="2400" b="1" dirty="0" err="1" smtClean="0">
                <a:solidFill>
                  <a:srgbClr val="92D050"/>
                </a:solidFill>
              </a:rPr>
              <a:t>“Чарлі</a:t>
            </a:r>
            <a:r>
              <a:rPr lang="uk-UA" sz="2400" b="1" dirty="0" smtClean="0">
                <a:solidFill>
                  <a:srgbClr val="92D050"/>
                </a:solidFill>
              </a:rPr>
              <a:t> і шоколадна </a:t>
            </a:r>
            <a:r>
              <a:rPr lang="uk-UA" sz="2400" b="1" dirty="0" err="1" smtClean="0">
                <a:solidFill>
                  <a:srgbClr val="92D050"/>
                </a:solidFill>
              </a:rPr>
              <a:t>фабрика”</a:t>
            </a:r>
            <a:endParaRPr lang="ru-RU" sz="2400" b="1" dirty="0">
              <a:solidFill>
                <a:srgbClr val="92D050"/>
              </a:solidFill>
            </a:endParaRPr>
          </a:p>
        </p:txBody>
      </p:sp>
      <p:pic>
        <p:nvPicPr>
          <p:cNvPr id="8194" name="Picture 2" descr="&amp;CHcy;&amp;acy;&amp;rcy;&amp;lcy;&amp;icy; &amp;icy; &amp;shcy;&amp;ocy;&amp;kcy;&amp;ocy;&amp;lcy;&amp;acy;&amp;dcy;&amp;ncy;&amp;acy;&amp;yacy; &amp;fcy;&amp;acy;&amp;bcy;&amp;rcy;&amp;icy;&amp;kcy;&amp;acy; / &amp;Kcy;&amp;icy;&amp;ncy;&amp;ocy; / &amp;Fcy;&amp;Icy;&amp;Lcy;&amp;SOFTcy;&amp;Mcy;&amp;Ycy; / Pinme.ru / Juli B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500174"/>
            <a:ext cx="5715000" cy="427672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74638"/>
            <a:ext cx="6972320" cy="1143000"/>
          </a:xfrm>
        </p:spPr>
        <p:txBody>
          <a:bodyPr>
            <a:normAutofit/>
          </a:bodyPr>
          <a:lstStyle/>
          <a:p>
            <a:r>
              <a:rPr lang="uk-UA" b="1" dirty="0" err="1" smtClean="0">
                <a:solidFill>
                  <a:srgbClr val="FF0000"/>
                </a:solidFill>
              </a:rPr>
              <a:t>“Театральна</a:t>
            </a:r>
            <a:r>
              <a:rPr lang="uk-UA" b="1" dirty="0" smtClean="0">
                <a:solidFill>
                  <a:srgbClr val="FF0000"/>
                </a:solidFill>
              </a:rPr>
              <a:t> </a:t>
            </a:r>
            <a:r>
              <a:rPr lang="uk-UA" b="1" dirty="0" err="1" smtClean="0">
                <a:solidFill>
                  <a:srgbClr val="FF0000"/>
                </a:solidFill>
              </a:rPr>
              <a:t>студія”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&amp;tcy;&amp;iecy;&amp;acy;&amp;tcy;&amp;rcy; &amp;YUcy;&amp;Ncy;&amp;Ecy;&amp;Kcy; - &amp;SHcy;&amp;kcy;&amp;ocy;&amp;lcy;&amp;acy; &amp;dcy;&amp;lcy;&amp;yacy; &amp;vcy;&amp;scy;&amp;iecy;&amp;kh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714488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571480"/>
            <a:ext cx="7329510" cy="846158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92D050"/>
                </a:solidFill>
              </a:rPr>
              <a:t>Кадр із кінофільму “</a:t>
            </a:r>
            <a:r>
              <a:rPr lang="en-US" sz="3200" b="1" dirty="0" smtClean="0">
                <a:solidFill>
                  <a:srgbClr val="92D050"/>
                </a:solidFill>
              </a:rPr>
              <a:t> </a:t>
            </a:r>
            <a:r>
              <a:rPr lang="uk-UA" sz="3200" b="1" dirty="0" smtClean="0">
                <a:solidFill>
                  <a:srgbClr val="92D050"/>
                </a:solidFill>
              </a:rPr>
              <a:t>Чарлі і шоколадна фабрика</a:t>
            </a:r>
            <a:r>
              <a:rPr lang="en-US" sz="3200" b="1" dirty="0" smtClean="0">
                <a:solidFill>
                  <a:srgbClr val="92D050"/>
                </a:solidFill>
              </a:rPr>
              <a:t> </a:t>
            </a:r>
            <a:r>
              <a:rPr lang="uk-UA" sz="3200" b="1" dirty="0" smtClean="0">
                <a:solidFill>
                  <a:srgbClr val="92D050"/>
                </a:solidFill>
              </a:rPr>
              <a:t>”</a:t>
            </a:r>
            <a:r>
              <a:rPr lang="ru-RU" sz="3200" b="1" dirty="0" smtClean="0">
                <a:solidFill>
                  <a:srgbClr val="92D050"/>
                </a:solidFill>
              </a:rPr>
              <a:t/>
            </a:r>
            <a:br>
              <a:rPr lang="ru-RU" sz="3200" b="1" dirty="0" smtClean="0">
                <a:solidFill>
                  <a:srgbClr val="92D050"/>
                </a:solidFill>
              </a:rPr>
            </a:br>
            <a:endParaRPr lang="ru-RU" sz="3200" dirty="0"/>
          </a:p>
        </p:txBody>
      </p:sp>
      <p:pic>
        <p:nvPicPr>
          <p:cNvPr id="28674" name="Picture 2" descr="&amp;CHcy;&amp;acy;&amp;rcy;&amp;lcy;&amp;icy; &amp;icy; &amp;shcy;&amp;ocy;&amp;kcy;&amp;ocy;&amp;lcy;&amp;acy;&amp;dcy;&amp;ncy;&amp;acy;&amp;yacy; &amp;fcy;&amp;acy;&amp;bcy;&amp;rcy;&amp;icy;&amp;kcy;&amp;acy;, Charlie and the Chocolate Factory, &amp;fcy;&amp;icy;&amp;lcy;&amp;softcy;&amp;mcy;, &amp;kcy;&amp;icy;&amp;ncy;&amp;ocy; &amp;ocy;&amp;bcy;&amp;ocy;&amp;icy;, &amp;fcy;&amp;ocy;&amp;tcy;&amp;ocy;, &amp;kcy;&amp;acy;&amp;rcy;&amp;tcy;&amp;icy;&amp;ncy;&amp;k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857364"/>
            <a:ext cx="7429552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&amp;Acy;&amp;ncy;&amp;icy;&amp;mcy;&amp;acy;&amp;shcy;&amp;kcy;&amp;icy; &amp;vcy; &amp;fcy;&amp;ocy;&amp;rcy;&amp;mcy;&amp;iecy; &amp;bcy;&amp;acy;&amp;bcy;&amp;ocy;&amp;chcy;&amp;iecy;&amp;kcy;, &amp;acy;&amp;ncy;&amp;icy;&amp;mcy;&amp;icy;&amp;rcy;&amp;ocy;&amp;vcy;&amp;acy;&amp;ncy;&amp;ncy;&amp;ycy;&amp;iecy; &amp;bcy;&amp;acy;&amp;bcy;&amp;ocy;&amp;chcy;&amp;kcy;&amp;icy; Smayls.r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6369">
            <a:off x="732917" y="5229492"/>
            <a:ext cx="3357586" cy="785794"/>
          </a:xfrm>
          <a:prstGeom prst="rect">
            <a:avLst/>
          </a:prstGeom>
          <a:noFill/>
        </p:spPr>
      </p:pic>
      <p:pic>
        <p:nvPicPr>
          <p:cNvPr id="6" name="Picture 2" descr="&amp;Acy;&amp;ncy;&amp;icy;&amp;mcy;&amp;acy;&amp;shcy;&amp;kcy;&amp;icy; &amp;vcy; &amp;fcy;&amp;ocy;&amp;rcy;&amp;mcy;&amp;iecy; &amp;bcy;&amp;acy;&amp;bcy;&amp;ocy;&amp;chcy;&amp;iecy;&amp;kcy;, &amp;acy;&amp;ncy;&amp;icy;&amp;mcy;&amp;icy;&amp;rcy;&amp;ocy;&amp;vcy;&amp;acy;&amp;ncy;&amp;ncy;&amp;ycy;&amp;iecy; &amp;bcy;&amp;acy;&amp;bcy;&amp;ocy;&amp;chcy;&amp;kcy;&amp;icy; Smayls.r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6369">
            <a:off x="-52179" y="377857"/>
            <a:ext cx="4234211" cy="967617"/>
          </a:xfrm>
          <a:prstGeom prst="rect">
            <a:avLst/>
          </a:prstGeom>
          <a:noFill/>
        </p:spPr>
      </p:pic>
      <p:pic>
        <p:nvPicPr>
          <p:cNvPr id="7" name="Picture 2" descr="&amp;Acy;&amp;ncy;&amp;icy;&amp;mcy;&amp;acy;&amp;shcy;&amp;kcy;&amp;icy; &amp;vcy; &amp;fcy;&amp;ocy;&amp;rcy;&amp;mcy;&amp;iecy; &amp;bcy;&amp;acy;&amp;bcy;&amp;ocy;&amp;chcy;&amp;iecy;&amp;kcy;, &amp;acy;&amp;ncy;&amp;icy;&amp;mcy;&amp;icy;&amp;rcy;&amp;ocy;&amp;vcy;&amp;acy;&amp;ncy;&amp;ncy;&amp;ycy;&amp;iecy; &amp;bcy;&amp;acy;&amp;bcy;&amp;ocy;&amp;chcy;&amp;kcy;&amp;icy; Smayls.r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6369">
            <a:off x="4254407" y="5172040"/>
            <a:ext cx="4585058" cy="785794"/>
          </a:xfrm>
          <a:prstGeom prst="rect">
            <a:avLst/>
          </a:prstGeom>
          <a:noFill/>
        </p:spPr>
      </p:pic>
      <p:pic>
        <p:nvPicPr>
          <p:cNvPr id="8" name="Picture 2" descr="&amp;Acy;&amp;ncy;&amp;icy;&amp;mcy;&amp;acy;&amp;shcy;&amp;kcy;&amp;icy; &amp;vcy; &amp;fcy;&amp;ocy;&amp;rcy;&amp;mcy;&amp;iecy; &amp;bcy;&amp;acy;&amp;bcy;&amp;ocy;&amp;chcy;&amp;iecy;&amp;kcy;, &amp;acy;&amp;ncy;&amp;icy;&amp;mcy;&amp;icy;&amp;rcy;&amp;ocy;&amp;vcy;&amp;acy;&amp;ncy;&amp;ncy;&amp;ycy;&amp;iecy; &amp;bcy;&amp;acy;&amp;bcy;&amp;ocy;&amp;chcy;&amp;kcy;&amp;icy; Smayls.r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6369">
            <a:off x="234857" y="2626668"/>
            <a:ext cx="2811117" cy="969931"/>
          </a:xfrm>
          <a:prstGeom prst="rect">
            <a:avLst/>
          </a:prstGeom>
          <a:noFill/>
        </p:spPr>
      </p:pic>
      <p:pic>
        <p:nvPicPr>
          <p:cNvPr id="9" name="Picture 2" descr="&amp;Acy;&amp;ncy;&amp;icy;&amp;mcy;&amp;acy;&amp;shcy;&amp;kcy;&amp;icy; &amp;vcy; &amp;fcy;&amp;ocy;&amp;rcy;&amp;mcy;&amp;iecy; &amp;bcy;&amp;acy;&amp;bcy;&amp;ocy;&amp;chcy;&amp;iecy;&amp;kcy;, &amp;acy;&amp;ncy;&amp;icy;&amp;mcy;&amp;icy;&amp;rcy;&amp;ocy;&amp;vcy;&amp;acy;&amp;ncy;&amp;ncy;&amp;ycy;&amp;iecy; &amp;bcy;&amp;acy;&amp;bcy;&amp;ocy;&amp;chcy;&amp;kcy;&amp;icy; Smayls.r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6369">
            <a:off x="4617772" y="314654"/>
            <a:ext cx="4142107" cy="1555839"/>
          </a:xfrm>
          <a:prstGeom prst="rect">
            <a:avLst/>
          </a:prstGeom>
          <a:noFill/>
        </p:spPr>
      </p:pic>
      <p:pic>
        <p:nvPicPr>
          <p:cNvPr id="10" name="Picture 2" descr="&amp;Acy;&amp;ncy;&amp;icy;&amp;mcy;&amp;acy;&amp;shcy;&amp;kcy;&amp;icy; &amp;vcy; &amp;fcy;&amp;ocy;&amp;rcy;&amp;mcy;&amp;iecy; &amp;bcy;&amp;acy;&amp;bcy;&amp;ocy;&amp;chcy;&amp;iecy;&amp;kcy;, &amp;acy;&amp;ncy;&amp;icy;&amp;mcy;&amp;icy;&amp;rcy;&amp;ocy;&amp;vcy;&amp;acy;&amp;ncy;&amp;ncy;&amp;ycy;&amp;iecy; &amp;bcy;&amp;acy;&amp;bcy;&amp;ocy;&amp;chcy;&amp;kcy;&amp;icy; Smayls.r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6369">
            <a:off x="5162071" y="2557201"/>
            <a:ext cx="3357586" cy="785794"/>
          </a:xfrm>
          <a:prstGeom prst="rect">
            <a:avLst/>
          </a:prstGeom>
          <a:noFill/>
        </p:spPr>
      </p:pic>
      <p:pic>
        <p:nvPicPr>
          <p:cNvPr id="19458" name="Picture 2" descr="&amp;Pcy;&amp;lcy;&amp;iecy;&amp;jcy;&amp;kcy;&amp;acy;&amp;scy;&amp;tcy; &quot;&amp;Dcy;&amp;ocy; &amp;scy;&amp;vcy;&amp;icy;&amp;dcy;&amp;acy;&amp;ncy;&amp;softcy;&amp;yacy; &amp;Dcy;&amp;iecy;&amp;tcy;&amp;scy;&amp;kcy;&amp;icy;&amp;jcy; &amp;Scy;&amp;acy;&amp;dcy;!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000240"/>
            <a:ext cx="3357586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85728"/>
            <a:ext cx="7329510" cy="584043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uk-UA" b="1" dirty="0" smtClean="0">
                <a:solidFill>
                  <a:srgbClr val="92D050"/>
                </a:solidFill>
              </a:rPr>
              <a:t>Які риси характеру хлопчика розкрилися в цьому епізоді?</a:t>
            </a:r>
            <a:endParaRPr lang="ru-RU" b="1" dirty="0" smtClean="0">
              <a:solidFill>
                <a:srgbClr val="92D05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b="1" dirty="0" smtClean="0">
                <a:solidFill>
                  <a:srgbClr val="92D050"/>
                </a:solidFill>
              </a:rPr>
              <a:t>Як Чарлі відноситься до своїх рідних?</a:t>
            </a:r>
            <a:endParaRPr lang="ru-RU" b="1" dirty="0" smtClean="0">
              <a:solidFill>
                <a:srgbClr val="92D05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b="1" dirty="0" smtClean="0">
                <a:solidFill>
                  <a:srgbClr val="92D050"/>
                </a:solidFill>
              </a:rPr>
              <a:t>Яка обстановка панувала у родині </a:t>
            </a:r>
            <a:r>
              <a:rPr lang="uk-UA" b="1" dirty="0" err="1" smtClean="0">
                <a:solidFill>
                  <a:srgbClr val="92D050"/>
                </a:solidFill>
              </a:rPr>
              <a:t>Баккетів</a:t>
            </a:r>
            <a:r>
              <a:rPr lang="uk-UA" b="1" dirty="0" smtClean="0">
                <a:solidFill>
                  <a:srgbClr val="92D050"/>
                </a:solidFill>
              </a:rPr>
              <a:t>?</a:t>
            </a:r>
            <a:endParaRPr lang="ru-RU" b="1" dirty="0" smtClean="0">
              <a:solidFill>
                <a:srgbClr val="92D05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b="1" dirty="0" smtClean="0">
                <a:solidFill>
                  <a:srgbClr val="92D050"/>
                </a:solidFill>
              </a:rPr>
              <a:t>В чому проявляється щирість героя,порядність і совісність?</a:t>
            </a:r>
            <a:endParaRPr lang="ru-RU" b="1" dirty="0" smtClean="0">
              <a:solidFill>
                <a:srgbClr val="92D05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b="1" dirty="0" smtClean="0">
                <a:solidFill>
                  <a:srgbClr val="92D050"/>
                </a:solidFill>
              </a:rPr>
              <a:t>Які емоції викликав у вас цей уривок? Чому?</a:t>
            </a:r>
            <a:endParaRPr lang="ru-RU" b="1" dirty="0" smtClean="0">
              <a:solidFill>
                <a:srgbClr val="92D050"/>
              </a:solidFill>
            </a:endParaRPr>
          </a:p>
          <a:p>
            <a:endParaRPr lang="ru-RU" dirty="0"/>
          </a:p>
        </p:txBody>
      </p:sp>
      <p:pic>
        <p:nvPicPr>
          <p:cNvPr id="18434" name="Picture 2" descr="&amp;Ocy;&amp;Ncy; &amp;icy; &amp;Ocy;&amp;Ncy;&amp;Acy; (&amp;Vcy;&amp;Acy;&amp;Lcy;&amp;Tcy;) - &amp;Scy;&amp;tcy;&amp;rcy;&amp;acy;&amp;ncy;&amp;icy;&amp;tscy;&amp;acy; 4 - &amp;Fcy;&amp;ocy;&amp;rcy;&amp;ucy;&amp;mcy; - &amp;Scy;&amp;vcy;&amp;iecy;&amp;tcy;&amp;ocy;&amp;fcy;&amp;ocy;&amp;rcy;,&amp;Pcy;&amp;acy;&amp;pcy;&amp;icy;&amp;ncy;&amp;ycy; &amp;dcy;&amp;ocy;&amp;chcy;&amp;kcy;&amp;icy; &amp;Scy;&amp;iecy;&amp;rcy;&amp;icy;&amp;acy;&amp;lcy;&amp;ycy; &amp;ocy;&amp;ncy;&amp;lcy;&amp;acy;&amp;jcy;&amp;ncy;, &amp;Fcy;&amp;icy;&amp;lcy;&amp;softcy;&amp;mcy;&amp;ycy; &amp;ocy;&amp;ncy;&amp;lcy;&amp;acy;&amp;jcy;&amp;ncy;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5286388"/>
            <a:ext cx="1333500" cy="1333501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543824" cy="1939916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“ Дорога до Чарлі ”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&amp;Icy;&amp;dcy;&amp;iocy;&amp;mcy; &amp;vcy; &amp;shcy;&amp;kcy;&amp;ocy;&amp;lcy;&amp;ucy;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2500306"/>
            <a:ext cx="2571768" cy="3429024"/>
          </a:xfrm>
          <a:prstGeom prst="rect">
            <a:avLst/>
          </a:prstGeom>
          <a:noFill/>
        </p:spPr>
      </p:pic>
      <p:pic>
        <p:nvPicPr>
          <p:cNvPr id="3076" name="Picture 4" descr="&quot;&amp;Acy;&amp;ncy;&amp;icy;&amp;mcy;&amp;icy;&amp;rcy;&amp;ocy;&amp;vcy;&amp;acy;&amp;ncy;&amp;ncy;&amp;ycy;&amp;iecy; &amp;bcy;&amp;acy;&amp;bcy;&amp;ocy;&amp;chcy;&amp;kcy;&amp;icy; - &amp;YAcy;. &amp;CHcy;&amp;acy;&amp;jcy;&amp;ncy;&amp;icy;&amp;kcy;! - &amp;yacy;.&amp;rcy;&amp;ucy;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93927">
            <a:off x="785786" y="3286124"/>
            <a:ext cx="595308" cy="590546"/>
          </a:xfrm>
          <a:prstGeom prst="rect">
            <a:avLst/>
          </a:prstGeom>
          <a:noFill/>
        </p:spPr>
      </p:pic>
      <p:pic>
        <p:nvPicPr>
          <p:cNvPr id="3080" name="Picture 8" descr="&quot;&amp;Acy;&amp;ncy;&amp;icy;&amp;mcy;&amp;icy;&amp;rcy;&amp;ocy;&amp;vcy;&amp;acy;&amp;ncy;&amp;ncy;&amp;ycy;&amp;iecy; &amp;bcy;&amp;acy;&amp;bcy;&amp;ocy;&amp;chcy;&amp;kcy;&amp;icy; - &amp;YAcy;. &amp;CHcy;&amp;acy;&amp;jcy;&amp;ncy;&amp;icy;&amp;kcy;! - &amp;yacy;.&amp;rcy;&amp;ucy;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5929330"/>
            <a:ext cx="738184" cy="376232"/>
          </a:xfrm>
          <a:prstGeom prst="rect">
            <a:avLst/>
          </a:prstGeom>
          <a:noFill/>
        </p:spPr>
      </p:pic>
      <p:pic>
        <p:nvPicPr>
          <p:cNvPr id="3082" name="Picture 10" descr="&quot;&amp;Acy;&amp;ncy;&amp;icy;&amp;mcy;&amp;icy;&amp;rcy;&amp;ocy;&amp;vcy;&amp;acy;&amp;ncy;&amp;ncy;&amp;ycy;&amp;iecy; &amp;bcy;&amp;acy;&amp;bcy;&amp;ocy;&amp;chcy;&amp;kcy;&amp;icy; - &amp;YAcy;. &amp;CHcy;&amp;acy;&amp;jcy;&amp;ncy;&amp;icy;&amp;kcy;! - &amp;yacy;.&amp;rcy;&amp;ucy;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6000768"/>
            <a:ext cx="1238250" cy="130492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400948" cy="1143000"/>
          </a:xfrm>
        </p:spPr>
        <p:txBody>
          <a:bodyPr/>
          <a:lstStyle/>
          <a:p>
            <a:r>
              <a:rPr lang="uk-UA" dirty="0" smtClean="0">
                <a:solidFill>
                  <a:srgbClr val="92D050"/>
                </a:solidFill>
              </a:rPr>
              <a:t>Створити асоціативний ряд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600200"/>
            <a:ext cx="3071834" cy="4525963"/>
          </a:xfrm>
        </p:spPr>
        <p:txBody>
          <a:bodyPr>
            <a:normAutofit lnSpcReduction="10000"/>
          </a:bodyPr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uk-UA" sz="6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Ч-</a:t>
            </a:r>
            <a:br>
              <a:rPr lang="uk-UA" sz="6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uk-UA" sz="6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А-</a:t>
            </a:r>
            <a:br>
              <a:rPr lang="uk-UA" sz="6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uk-UA" sz="6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Р-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uk-UA" sz="6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Л -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uk-UA" sz="6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І-</a:t>
            </a:r>
            <a:endParaRPr lang="uk-UA" sz="6000" b="1" dirty="0" smtClean="0">
              <a:solidFill>
                <a:srgbClr val="FF0000"/>
              </a:solidFill>
              <a:latin typeface="Arial" pitchFamily="34" charset="0"/>
            </a:endParaRPr>
          </a:p>
          <a:p>
            <a:endParaRPr lang="ru-RU" dirty="0"/>
          </a:p>
        </p:txBody>
      </p:sp>
      <p:pic>
        <p:nvPicPr>
          <p:cNvPr id="2050" name="Picture 2" descr="&amp;CHcy;&amp;acy;&amp;rcy;&amp;lcy;&amp;icy; &amp;icy; &amp;shcy;&amp;ocy;&amp;kcy;&amp;ocy;&amp;lcy;&amp;acy;&amp;dcy;&amp;ncy;&amp;acy;&amp;yacy; &amp;fcy;&amp;acy;&amp;bcy;&amp;rcy;&amp;icy;&amp;kcy;&amp;acy; (2005) HDDVDRip 720p. &amp;Acy;&amp;kcy;&amp;tcy;&amp;iecy;&amp;rcy;&amp;ycy; &amp;ocy;&amp;bcy;&amp;ocy;&amp;icy; &amp;icy; &amp;fcy;&amp;ocy;&amp;tcy;&amp;ocy; &amp;ncy;&amp;acy; &amp;rcy;&amp;acy;&amp;bcy;&amp;ocy;&amp;chcy;&amp;icy;&amp;jcy; &amp;scy;&amp;tcy;&amp;ocy;&amp;l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143116"/>
            <a:ext cx="4071918" cy="323849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7615262" cy="18573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2D050"/>
                </a:solidFill>
              </a:rPr>
              <a:t>    </a:t>
            </a:r>
            <a:r>
              <a:rPr lang="ru-RU" sz="3600" b="1" dirty="0" err="1" smtClean="0">
                <a:solidFill>
                  <a:srgbClr val="92D050"/>
                </a:solidFill>
              </a:rPr>
              <a:t>Продовжіть</a:t>
            </a:r>
            <a:r>
              <a:rPr lang="ru-RU" sz="3600" b="1" dirty="0" smtClean="0">
                <a:solidFill>
                  <a:srgbClr val="92D050"/>
                </a:solidFill>
              </a:rPr>
              <a:t> </a:t>
            </a:r>
            <a:r>
              <a:rPr lang="ru-RU" sz="3600" b="1" dirty="0" err="1" smtClean="0">
                <a:solidFill>
                  <a:srgbClr val="92D050"/>
                </a:solidFill>
              </a:rPr>
              <a:t>історію</a:t>
            </a:r>
            <a:r>
              <a:rPr lang="ru-RU" sz="3600" b="1" dirty="0" smtClean="0">
                <a:solidFill>
                  <a:srgbClr val="92D050"/>
                </a:solidFill>
              </a:rPr>
              <a:t> про </a:t>
            </a:r>
            <a:r>
              <a:rPr lang="ru-RU" sz="3600" b="1" dirty="0" err="1" smtClean="0">
                <a:solidFill>
                  <a:srgbClr val="92D050"/>
                </a:solidFill>
              </a:rPr>
              <a:t>Чарлі</a:t>
            </a:r>
            <a:r>
              <a:rPr lang="ru-RU" sz="3600" b="1" dirty="0" smtClean="0">
                <a:solidFill>
                  <a:srgbClr val="92D050"/>
                </a:solidFill>
              </a:rPr>
              <a:t>. </a:t>
            </a:r>
            <a:r>
              <a:rPr lang="ru-RU" sz="3600" b="1" dirty="0" err="1" smtClean="0">
                <a:solidFill>
                  <a:srgbClr val="92D050"/>
                </a:solidFill>
              </a:rPr>
              <a:t>Яким</a:t>
            </a:r>
            <a:r>
              <a:rPr lang="ru-RU" sz="3600" b="1" dirty="0" smtClean="0">
                <a:solidFill>
                  <a:srgbClr val="92D050"/>
                </a:solidFill>
              </a:rPr>
              <a:t>, на вашу думку, </a:t>
            </a:r>
            <a:r>
              <a:rPr lang="ru-RU" sz="3600" b="1" dirty="0" err="1" smtClean="0">
                <a:solidFill>
                  <a:srgbClr val="92D050"/>
                </a:solidFill>
              </a:rPr>
              <a:t>Чарлі</a:t>
            </a:r>
            <a:r>
              <a:rPr lang="ru-RU" sz="3600" b="1" dirty="0" smtClean="0">
                <a:solidFill>
                  <a:srgbClr val="92D050"/>
                </a:solidFill>
              </a:rPr>
              <a:t> став </a:t>
            </a:r>
            <a:r>
              <a:rPr lang="ru-RU" sz="3600" b="1" dirty="0" err="1" smtClean="0">
                <a:solidFill>
                  <a:srgbClr val="92D050"/>
                </a:solidFill>
              </a:rPr>
              <a:t>би</a:t>
            </a:r>
            <a:r>
              <a:rPr lang="ru-RU" sz="3600" b="1" dirty="0" smtClean="0">
                <a:solidFill>
                  <a:srgbClr val="92D050"/>
                </a:solidFill>
              </a:rPr>
              <a:t> господарем фабрики?  </a:t>
            </a:r>
            <a:r>
              <a:rPr lang="ru-RU" sz="3600" b="1" dirty="0" err="1" smtClean="0">
                <a:solidFill>
                  <a:srgbClr val="92D050"/>
                </a:solidFill>
              </a:rPr>
              <a:t>Що</a:t>
            </a:r>
            <a:r>
              <a:rPr lang="ru-RU" sz="3600" b="1" dirty="0" smtClean="0">
                <a:solidFill>
                  <a:srgbClr val="92D050"/>
                </a:solidFill>
              </a:rPr>
              <a:t> </a:t>
            </a:r>
            <a:r>
              <a:rPr lang="ru-RU" sz="3600" b="1" dirty="0" err="1" smtClean="0">
                <a:solidFill>
                  <a:srgbClr val="92D050"/>
                </a:solidFill>
              </a:rPr>
              <a:t>зробив</a:t>
            </a:r>
            <a:r>
              <a:rPr lang="ru-RU" sz="3600" b="1" dirty="0" smtClean="0">
                <a:solidFill>
                  <a:srgbClr val="92D050"/>
                </a:solidFill>
              </a:rPr>
              <a:t> </a:t>
            </a:r>
            <a:r>
              <a:rPr lang="ru-RU" sz="3600" b="1" dirty="0" err="1" smtClean="0">
                <a:solidFill>
                  <a:srgbClr val="92D050"/>
                </a:solidFill>
              </a:rPr>
              <a:t>би</a:t>
            </a:r>
            <a:r>
              <a:rPr lang="ru-RU" sz="3600" b="1" dirty="0" smtClean="0">
                <a:solidFill>
                  <a:srgbClr val="92D050"/>
                </a:solidFill>
              </a:rPr>
              <a:t> для </a:t>
            </a:r>
            <a:r>
              <a:rPr lang="ru-RU" sz="3600" b="1" dirty="0" err="1" smtClean="0">
                <a:solidFill>
                  <a:srgbClr val="92D050"/>
                </a:solidFill>
              </a:rPr>
              <a:t>інших</a:t>
            </a:r>
            <a:r>
              <a:rPr lang="ru-RU" sz="3600" b="1" dirty="0" smtClean="0">
                <a:solidFill>
                  <a:srgbClr val="92D050"/>
                </a:solidFill>
              </a:rPr>
              <a:t>?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6286520"/>
            <a:ext cx="6972320" cy="57148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b="1" dirty="0" smtClean="0">
                <a:solidFill>
                  <a:srgbClr val="92D050"/>
                </a:solidFill>
              </a:rPr>
              <a:t>      Кадр із кінофільму </a:t>
            </a:r>
            <a:r>
              <a:rPr lang="uk-UA" b="1" dirty="0" err="1" smtClean="0">
                <a:solidFill>
                  <a:srgbClr val="92D050"/>
                </a:solidFill>
              </a:rPr>
              <a:t>“Чарлі</a:t>
            </a:r>
            <a:r>
              <a:rPr lang="uk-UA" b="1" dirty="0" smtClean="0">
                <a:solidFill>
                  <a:srgbClr val="92D050"/>
                </a:solidFill>
              </a:rPr>
              <a:t> і шоколадна </a:t>
            </a:r>
            <a:r>
              <a:rPr lang="uk-UA" b="1" dirty="0" err="1" smtClean="0">
                <a:solidFill>
                  <a:srgbClr val="92D050"/>
                </a:solidFill>
              </a:rPr>
              <a:t>фабрика”</a:t>
            </a:r>
            <a:endParaRPr lang="ru-RU" dirty="0"/>
          </a:p>
        </p:txBody>
      </p:sp>
      <p:pic>
        <p:nvPicPr>
          <p:cNvPr id="4" name="Picture 2" descr="&amp;Ocy;&amp;bcy;&amp;ocy;&amp;icy;, &amp;kcy;&amp;acy;&amp;rcy;&amp;tcy;&amp;icy;&amp;ncy;&amp;kcy;&amp;icy; &amp;pcy;&amp;ocy;&amp;icy;&amp;scy;&amp;kcy;: &amp;shcy;&amp;ocy;&amp;kcy;&amp;ocy;&amp;lcy;&amp;acy;&amp;dcy;&amp;ncy;&amp;acy;&amp;yacy; - www.GdeFon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000240"/>
            <a:ext cx="6834214" cy="421484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404664"/>
            <a:ext cx="5451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2" descr="http://www.240-240.ru/store/companies/2157/galer/241326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285860"/>
            <a:ext cx="7215238" cy="500066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5984" y="357166"/>
            <a:ext cx="62151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solidFill>
                  <a:srgbClr val="92D050"/>
                </a:solidFill>
              </a:rPr>
              <a:t>Англія</a:t>
            </a:r>
            <a:r>
              <a:rPr lang="en-US" sz="3200" b="1" dirty="0" smtClean="0">
                <a:solidFill>
                  <a:srgbClr val="92D050"/>
                </a:solidFill>
              </a:rPr>
              <a:t> </a:t>
            </a:r>
            <a:r>
              <a:rPr lang="ru-RU" sz="3200" b="1" dirty="0" smtClean="0">
                <a:solidFill>
                  <a:srgbClr val="92D050"/>
                </a:solidFill>
              </a:rPr>
              <a:t> ІІ пол.</a:t>
            </a:r>
            <a:r>
              <a:rPr lang="en-US" sz="3200" b="1" dirty="0" smtClean="0">
                <a:solidFill>
                  <a:srgbClr val="92D050"/>
                </a:solidFill>
              </a:rPr>
              <a:t> </a:t>
            </a:r>
            <a:r>
              <a:rPr lang="ru-RU" sz="3200" b="1" dirty="0" smtClean="0">
                <a:solidFill>
                  <a:srgbClr val="92D050"/>
                </a:solidFill>
              </a:rPr>
              <a:t>ХХ </a:t>
            </a:r>
            <a:r>
              <a:rPr lang="ru-RU" sz="3200" b="1" dirty="0" err="1" smtClean="0">
                <a:solidFill>
                  <a:srgbClr val="92D050"/>
                </a:solidFill>
              </a:rPr>
              <a:t>століття</a:t>
            </a:r>
            <a:endParaRPr lang="ru-RU" sz="32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695918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8286776" cy="1643074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Міні-дискусія «Займи позицію»</a:t>
            </a:r>
            <a:br>
              <a:rPr lang="uk-UA" sz="3200" b="1" dirty="0" smtClean="0">
                <a:solidFill>
                  <a:srgbClr val="FF0000"/>
                </a:solidFill>
              </a:rPr>
            </a:br>
            <a:r>
              <a:rPr lang="uk-UA" sz="3200" b="1" dirty="0" smtClean="0">
                <a:solidFill>
                  <a:srgbClr val="92D050"/>
                </a:solidFill>
              </a:rPr>
              <a:t>Повість – казка </a:t>
            </a:r>
            <a:r>
              <a:rPr lang="uk-UA" sz="3200" b="1" dirty="0" err="1" smtClean="0">
                <a:solidFill>
                  <a:srgbClr val="92D050"/>
                </a:solidFill>
              </a:rPr>
              <a:t>“Чарлі</a:t>
            </a:r>
            <a:r>
              <a:rPr lang="uk-UA" sz="3200" b="1" dirty="0" smtClean="0">
                <a:solidFill>
                  <a:srgbClr val="92D050"/>
                </a:solidFill>
              </a:rPr>
              <a:t> і шоколадна </a:t>
            </a:r>
            <a:r>
              <a:rPr lang="uk-UA" sz="3200" b="1" dirty="0" err="1" smtClean="0">
                <a:solidFill>
                  <a:srgbClr val="92D050"/>
                </a:solidFill>
              </a:rPr>
              <a:t>фабрика”</a:t>
            </a:r>
            <a:r>
              <a:rPr lang="uk-UA" sz="3200" b="1" dirty="0" smtClean="0">
                <a:solidFill>
                  <a:srgbClr val="92D050"/>
                </a:solidFill>
              </a:rPr>
              <a:t>:</a:t>
            </a:r>
            <a:endParaRPr lang="ru-RU" sz="3200" b="1" dirty="0">
              <a:solidFill>
                <a:srgbClr val="92D05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928802"/>
          <a:ext cx="750099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4818" name="Picture 2" descr="&amp;Gcy;&amp;icy;&amp;fcy; &amp;acy;&amp;ncy;&amp;icy;&amp;mcy;&amp;acy;&amp;tscy;&amp;icy;&amp;yacy; &amp;dcy;&amp;lcy;&amp;yacy; &amp;pcy;&amp;rcy;&amp;iecy;&amp;zcy;&amp;iecy;&amp;ncy;&amp;tcy;&amp;acy;&amp;tscy;&amp;icy;&amp;yacy; - &amp;bcy;&amp;lcy;&amp;acy;&amp;ncy;&amp;kcy; &amp;acy;&amp;kcy;&amp;tcy; &amp;ocy;&amp;bcy;&amp;rcy;&amp;acy;&amp;zcy;&amp;iecy;&amp;tscy; &amp;zcy;&amp;acy;&amp;pcy;&amp;ocy;&amp;lcy;&amp;ncy;&amp;iecy;&amp;ncy;&amp;icy;&amp;yacy;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672456">
            <a:off x="-15111" y="3127503"/>
            <a:ext cx="2116123" cy="3249162"/>
          </a:xfrm>
          <a:prstGeom prst="rect">
            <a:avLst/>
          </a:prstGeom>
          <a:noFill/>
        </p:spPr>
      </p:pic>
      <p:pic>
        <p:nvPicPr>
          <p:cNvPr id="34820" name="Picture 4" descr="&quot;&amp;Acy;&amp;ncy;&amp;icy;&amp;mcy;&amp;icy;&amp;rcy;&amp;ocy;&amp;vcy;&amp;acy;&amp;ncy;&amp;ncy;&amp;ycy;&amp;iecy; &amp;bcy;&amp;acy;&amp;bcy;&amp;ocy;&amp;chcy;&amp;kcy;&amp;icy; - &amp;YAcy;. &amp;CHcy;&amp;acy;&amp;jcy;&amp;ncy;&amp;icy;&amp;kcy;! - &amp;yacy;.&amp;rcy;&amp;ucy;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5417956">
            <a:off x="7905750" y="5553074"/>
            <a:ext cx="1238250" cy="1304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14290"/>
            <a:ext cx="7615262" cy="857256"/>
          </a:xfrm>
        </p:spPr>
        <p:txBody>
          <a:bodyPr>
            <a:normAutofit fontScale="90000"/>
          </a:bodyPr>
          <a:lstStyle/>
          <a:p>
            <a:r>
              <a:rPr lang="uk-UA" sz="2700" b="1" dirty="0" smtClean="0">
                <a:solidFill>
                  <a:srgbClr val="92D050"/>
                </a:solidFill>
              </a:rPr>
              <a:t/>
            </a:r>
            <a:br>
              <a:rPr lang="uk-UA" sz="2700" b="1" dirty="0" smtClean="0">
                <a:solidFill>
                  <a:srgbClr val="92D050"/>
                </a:solidFill>
              </a:rPr>
            </a:br>
            <a:r>
              <a:rPr lang="uk-UA" sz="3600" b="1" dirty="0" smtClean="0">
                <a:solidFill>
                  <a:srgbClr val="92D050"/>
                </a:solidFill>
              </a:rPr>
              <a:t>Кадри із кінофільму </a:t>
            </a:r>
            <a:br>
              <a:rPr lang="uk-UA" sz="3600" b="1" dirty="0" smtClean="0">
                <a:solidFill>
                  <a:srgbClr val="92D050"/>
                </a:solidFill>
              </a:rPr>
            </a:br>
            <a:r>
              <a:rPr lang="uk-UA" sz="3600" b="1" dirty="0" smtClean="0">
                <a:solidFill>
                  <a:srgbClr val="92D050"/>
                </a:solidFill>
              </a:rPr>
              <a:t>“</a:t>
            </a:r>
            <a:r>
              <a:rPr lang="en-US" sz="3600" b="1" dirty="0" smtClean="0">
                <a:solidFill>
                  <a:srgbClr val="92D050"/>
                </a:solidFill>
              </a:rPr>
              <a:t> </a:t>
            </a:r>
            <a:r>
              <a:rPr lang="uk-UA" sz="3600" b="1" dirty="0" smtClean="0">
                <a:solidFill>
                  <a:srgbClr val="92D050"/>
                </a:solidFill>
              </a:rPr>
              <a:t>Чарлі і шоколадна фабрика</a:t>
            </a:r>
            <a:r>
              <a:rPr lang="en-US" sz="3600" b="1" dirty="0" smtClean="0">
                <a:solidFill>
                  <a:srgbClr val="92D050"/>
                </a:solidFill>
              </a:rPr>
              <a:t> </a:t>
            </a:r>
            <a:r>
              <a:rPr lang="uk-UA" sz="3600" b="1" dirty="0" smtClean="0">
                <a:solidFill>
                  <a:srgbClr val="92D050"/>
                </a:solidFill>
              </a:rPr>
              <a:t>”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37892" name="Picture 4" descr="&amp;CHcy;&amp;acy;&amp;rcy;&amp;lcy;&amp;icy; &amp;icy; &amp;shcy;&amp;ocy;&amp;kcy;&amp;ocy;&amp;lcy;&amp;acy;&amp;dcy;&amp;ncy;&amp;acy;&amp;yacy; &amp;fcy;&amp;acy;&amp;bcy;&amp;rcy;&amp;icy;&amp;kcy;&amp;acy; / Charlie and the Chocolate Factory &amp;scy;&amp;mcy;&amp;ocy;&amp;tcy;&amp;rcy;&amp;iecy;&amp;tcy;&amp;softcy; &amp;ocy;&amp;ncy;&amp;lcy;&amp;acy;&amp;jcy;&amp;ncy; &amp;scy;&amp;kcy;&amp;acy;&amp;chcy;&amp;acy;&amp;tcy;&amp;soft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1285860"/>
            <a:ext cx="2571768" cy="2286016"/>
          </a:xfrm>
          <a:prstGeom prst="rect">
            <a:avLst/>
          </a:prstGeom>
          <a:noFill/>
        </p:spPr>
      </p:pic>
      <p:pic>
        <p:nvPicPr>
          <p:cNvPr id="37898" name="Picture 10" descr="&amp;CHcy;&amp;acy;&amp;rcy;&amp;lcy;&amp;icy; &amp;icy; &amp;shcy;&amp;ocy;&amp;kcy;&amp;ocy;&amp;lcy;&amp;acy;&amp;dcy;&amp;ncy;&amp;acy;&amp;yacy; &amp;fcy;&amp;acy;&amp;bcy;&amp;rcy;&amp;icy;&amp;kcy;&amp;acy; / Charlie and the Chocolate Factory &amp;scy;&amp;mcy;&amp;ocy;&amp;tcy;&amp;rcy;&amp;iecy;&amp;tcy;&amp;softcy; &amp;ocy;&amp;ncy;&amp;lcy;&amp;acy;&amp;jcy;&amp;ncy; &amp;scy;&amp;kcy;&amp;acy;&amp;chcy;&amp;acy;&amp;tcy;&amp;soft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3786190"/>
            <a:ext cx="2285984" cy="2428892"/>
          </a:xfrm>
          <a:prstGeom prst="rect">
            <a:avLst/>
          </a:prstGeom>
          <a:noFill/>
        </p:spPr>
      </p:pic>
      <p:pic>
        <p:nvPicPr>
          <p:cNvPr id="37902" name="Picture 14" descr="http://www.petrovka.ua/thumbs/81218_9----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11829" y="1285860"/>
            <a:ext cx="2617228" cy="2357454"/>
          </a:xfrm>
          <a:prstGeom prst="rect">
            <a:avLst/>
          </a:prstGeom>
          <a:noFill/>
        </p:spPr>
      </p:pic>
      <p:pic>
        <p:nvPicPr>
          <p:cNvPr id="37904" name="Picture 16" descr="&amp;acy;&amp;kcy;&amp;scy;&amp;iecy;&amp;scy;&amp;scy;&amp;ucy;&amp;acy;&amp;rcy; &amp;CHcy;&amp;acy;&amp;rcy;&amp;lcy;&amp;icy; &amp;icy; &amp;SHcy;&amp;ocy;&amp;kcy;&amp;ocy;&amp;lcy;&amp;acy;&amp;dcy;&amp;ncy;&amp;acy;&amp;yacy; &amp;Fcy;&amp;acy;&amp;bcy;&amp;rcy;&amp;icy;&amp;kcy;&amp;a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3786190"/>
            <a:ext cx="2571768" cy="2439882"/>
          </a:xfrm>
          <a:prstGeom prst="rect">
            <a:avLst/>
          </a:prstGeom>
          <a:noFill/>
        </p:spPr>
      </p:pic>
      <p:pic>
        <p:nvPicPr>
          <p:cNvPr id="37906" name="Picture 18" descr="&amp;CHcy;&amp;acy;&amp;rcy;&amp;lcy;&amp;icy; &amp;icy; &amp;shcy;&amp;ocy;&amp;kcy;&amp;ocy;&amp;lcy;&amp;acy;&amp;dcy;&amp;ncy;&amp;acy;&amp;yacy; &amp;fcy;&amp;acy;&amp;bcy;&amp;rcy;&amp;icy;&amp;kcy;&amp;acy; / &amp;Kcy;&amp;icy;&amp;ncy;&amp;ocy; / &amp;Fcy;&amp;Icy;&amp;Lcy;&amp;SOFTcy;&amp;Mcy;&amp;Ycy; / Pinme.ru / Juli B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2428868"/>
            <a:ext cx="3429024" cy="228601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&amp;CHcy;&amp;acy;&amp;rcy;&amp;lcy;&amp;icy; &amp;icy; &amp;shcy;&amp;ocy;&amp;kcy;&amp;ocy;&amp;lcy;&amp;acy;&amp;dcy;&amp;ncy;&amp;acy;&amp;yacy; &amp;fcy;&amp;acy;&amp;bcy;&amp;rcy;&amp;icy;&amp;kcy;&amp;acy; / Charlie and the Chocolate Factory &amp;scy;&amp;mcy;&amp;ocy;&amp;tcy;&amp;rcy;&amp;iecy;&amp;tcy;&amp;softcy; &amp;ocy;&amp;ncy;&amp;lcy;&amp;acy;&amp;jcy;&amp;ncy; &amp;scy;&amp;kcy;&amp;acy;&amp;chcy;&amp;acy;&amp;tcy;&amp;soft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3143248"/>
            <a:ext cx="3147986" cy="3119428"/>
          </a:xfrm>
          <a:prstGeom prst="rect">
            <a:avLst/>
          </a:prstGeom>
          <a:noFill/>
        </p:spPr>
      </p:pic>
      <p:pic>
        <p:nvPicPr>
          <p:cNvPr id="5" name="Picture 4" descr="Charlie and the Chocolate Factory / &amp;CHcy;&amp;acy;&amp;rcy;&amp;lcy;&amp;icy; &amp;icy; &amp;shcy;&amp;ocy;&amp;kcy;&amp;ocy;&amp;lcy;&amp;acy;&amp;dcy;&amp;ncy;&amp;acy;&amp;yacy; &amp;fcy;&amp;acy;&amp;bcy;&amp;rcy;&amp;icy;&amp;kcy;&amp;acy;. (&amp;Dcy;&amp;ocy;&amp;mcy; &amp;Kcy;&amp;Icy;&amp;Ncy;&amp;Ocy;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000108"/>
            <a:ext cx="3222504" cy="314327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&amp;Pcy;&amp;ocy;&amp;lcy;&amp;ncy;&amp;ocy;&amp;rcy;&amp;acy;&amp;zcy;&amp;mcy;&amp;iecy;&amp;rcy;&amp;ncy;&amp;ycy;&amp;jcy; &amp;kcy;&amp;acy;&amp;dcy;&amp;rcy; #28711 &amp;kcy; &amp;fcy;&amp;icy;&amp;lcy;&amp;softcy;&amp;mcy;&amp;ucy; &quot;&amp;CHcy;&amp;acy;&amp;rcy;&amp;lcy;&amp;icy; &amp;icy; &amp;shcy;&amp;ocy;&amp;kcy;&amp;ocy;&amp;lcy;&amp;acy;&amp;dcy;&amp;ncy;&amp;acy;&amp;yacy; &amp;fcy;&amp;acy;&amp;bcy;&amp;rcy;&amp;icy;&amp;kcy;&amp;acy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357166"/>
            <a:ext cx="4000560" cy="2857520"/>
          </a:xfrm>
          <a:prstGeom prst="rect">
            <a:avLst/>
          </a:prstGeom>
          <a:noFill/>
        </p:spPr>
      </p:pic>
      <p:pic>
        <p:nvPicPr>
          <p:cNvPr id="41988" name="Picture 4" descr="&amp;Fcy;&amp;icy;&amp;lcy;&amp;softcy;&amp;mcy; &quot;&amp;CHcy;&amp;acy;&amp;rcy;&amp;lcy;&amp;icy; &amp;icy; &amp;shcy;&amp;ocy;&amp;kcy;&amp;ocy;&amp;lcy;&amp;acy;&amp;dcy;&amp;ncy;&amp;acy;&amp;yacy; &amp;fcy;&amp;acy;&amp;bcy;&amp;rcy;&amp;icy;&amp;kcy;&amp;acy;&quot; - &amp;tcy;&amp;rcy;&amp;iecy;&amp;jcy;&amp;lcy;&amp;iecy;&amp;rcy; &amp;ocy;&amp;ncy;&amp;lcy;&amp;acy;&amp;jcy;&amp;ncy;, &amp;scy;&amp;yucy;&amp;zhcy;&amp;iecy;&amp;tcy; &amp;kcy;&amp;icy;&amp;ncy;&amp;ocy;, &amp;rcy;&amp;iecy;&amp;tscy;&amp;iecy;&amp;ncy;&amp;zcy;&amp;icy;&amp;icy;, &amp;kcy;&amp;acy;&amp;dcy;&amp;rcy;&amp;ycy; &amp;icy; &amp;pcy;&amp;ocy;&amp;scy;&amp;tcy;&amp;iecy;&amp;rcy;&amp;y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429000"/>
            <a:ext cx="4000528" cy="292895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&amp;CHcy;&amp;acy;&amp;rcy;&amp;lcy;&amp;icy; &amp;icy; &amp;shcy;&amp;ocy;&amp;kcy;&amp;ocy;&amp;lcy;&amp;acy;&amp;dcy;&amp;ncy;&amp;acy;&amp;yacy; &amp;fcy;&amp;acy;&amp;bcy;&amp;rcy;&amp;icy;&amp;kcy;&amp;acy; /Charlie and the Chocolate Factory/: &amp;Kcy;&amp;acy;&amp;dcy;&amp;rcy;&amp;ycy; (25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3571876"/>
            <a:ext cx="3571900" cy="2857520"/>
          </a:xfrm>
          <a:prstGeom prst="rect">
            <a:avLst/>
          </a:prstGeom>
          <a:noFill/>
        </p:spPr>
      </p:pic>
      <p:pic>
        <p:nvPicPr>
          <p:cNvPr id="39942" name="Picture 6" descr="&amp;Pcy;&amp;rcy;&amp;icy;&amp;vcy;&amp;iecy;&amp;tcy;.&amp;rcy;&amp;ucy; - &amp;Dcy;&amp;zhcy;&amp;ocy;&amp;ncy;&amp;ncy;&amp;icy; &amp;Dcy;&amp;iecy;&amp;pcy;&amp;pcy; - &amp;Fcy;&amp;ocy;&amp;tcy;&amp;o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285728"/>
            <a:ext cx="3214710" cy="285752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&quot;&amp;CHcy;&amp;acy;&amp;rcy;&amp;lcy;&amp;icy; &amp;icy; &amp;shcy;&amp;ocy;&amp;kcy;&amp;ocy;&amp;lcy;&amp;acy;&amp;dcy;&amp;ncy;&amp;acy;&amp;yacy; &amp;fcy;&amp;acy;&amp;bcy;&amp;rcy;&amp;icy;&amp;kcy;&amp;acy;&quot; - &amp;Tcy;&amp;icy;&amp;mcy; &amp;Bcy;&amp;iocy;&amp;rcy;&amp;tcy;&amp;ocy;&amp;ncy;: &amp;Icy;&amp;ncy;&amp;tcy;&amp;iecy;&amp;rcy;&amp;vcy;&amp;softcy;&amp;yucy;: &amp;Bcy;&amp;iecy;&amp;scy;&amp;iecy;&amp;dcy;&amp;ycy; &amp;scy; &amp;Mcy;&amp;acy;&amp;rcy;&amp;kcy;&amp;ocy;&amp;mcy; &amp;Scy;&amp;ocy;&amp;lcy;&amp;scy;&amp;bcy;&amp;iecy;&amp;rcy;&amp;icy;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3071810"/>
            <a:ext cx="3429024" cy="3071834"/>
          </a:xfrm>
          <a:prstGeom prst="rect">
            <a:avLst/>
          </a:prstGeom>
          <a:noFill/>
        </p:spPr>
      </p:pic>
      <p:pic>
        <p:nvPicPr>
          <p:cNvPr id="5" name="Picture 2" descr="&amp;CHcy;&amp;acy;&amp;rcy;&amp;lcy;&amp;icy; &amp;icy; &amp;shcy;&amp;ocy;&amp;kcy;&amp;ocy;&amp;lcy;&amp;acy;&amp;dcy;&amp;ncy;&amp;acy;&amp;yacy; &amp;fcy;&amp;acy;&amp;bcy;&amp;rcy;&amp;icy;&amp;kcy;&amp;acy;, Charlie and the Chocolate Factory, &amp;fcy;&amp;icy;&amp;lcy;&amp;softcy;&amp;mcy;, &amp;kcy;&amp;icy;&amp;ncy;&amp;ocy; &amp;ocy;&amp;bcy;&amp;ocy;&amp;icy;, &amp;fcy;&amp;ocy;&amp;tcy;&amp;ocy;, &amp;kcy;&amp;acy;&amp;rcy;&amp;tcy;&amp;icy;&amp;ncy;&amp;k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428604"/>
            <a:ext cx="3286148" cy="335758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&amp;CHcy;&amp;acy;&amp;rcy;&amp;lcy;&amp;icy; &amp;icy; &amp;shcy;&amp;ocy;&amp;kcy;&amp;ocy;&amp;lcy;&amp;acy;&amp;dcy;&amp;ncy;&amp;acy;&amp;yacy; &amp;fcy;&amp;acy;&amp;bcy;&amp;rcy;&amp;icy;&amp;kcy;&amp;acy; / Charlie and the Chocolate Factory &amp;scy;&amp;mcy;&amp;ocy;&amp;tcy;&amp;rcy;&amp;iecy;&amp;tcy;&amp;softcy; &amp;ocy;&amp;ncy;&amp;lcy;&amp;acy;&amp;jcy;&amp;ncy; &amp;scy;&amp;kcy;&amp;acy;&amp;chcy;&amp;acy;&amp;tcy;&amp;soft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857232"/>
            <a:ext cx="3214710" cy="3286148"/>
          </a:xfrm>
          <a:prstGeom prst="rect">
            <a:avLst/>
          </a:prstGeom>
          <a:noFill/>
        </p:spPr>
      </p:pic>
      <p:pic>
        <p:nvPicPr>
          <p:cNvPr id="46084" name="Picture 4" descr="&amp;CHcy;&amp;acy;&amp;rcy;&amp;lcy;&amp;icy; &amp;icy; &amp;shcy;&amp;ocy;&amp;kcy;&amp;ocy;&amp;lcy;&amp;acy;&amp;dcy;&amp;ncy;&amp;acy;&amp;yacy; &amp;fcy;&amp;acy;&amp;bcy;&amp;rcy;&amp;icy;&amp;kcy;&amp;acy; (Charlie and the Chocolate Factory) (2005) &amp;ocy;&amp;bcy;&amp;ocy;&amp;icy; - FreeMovieWallpapers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143248"/>
            <a:ext cx="3286148" cy="3338501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&amp;CHcy;&amp;acy;&amp;rcy;&amp;lcy;&amp;icy; &amp;icy; &amp;shcy;&amp;ocy;&amp;kcy;&amp;ocy;&amp;lcy;&amp;acy;&amp;dcy;&amp;ncy;&amp;acy;&amp;yacy; &amp;fcy;&amp;acy;&amp;bcy;&amp;rcy;&amp;icy;&amp;kcy;&amp;acy; - &amp;Kcy;&amp;acy;&amp;dcy;&amp;rcy;&amp;ycy; &amp;icy;&amp;zcy; &amp;fcy;&amp;icy;&amp;lcy;&amp;softcy;&amp;mcy;&amp;acy;, &amp;fcy;&amp;ocy;&amp;tcy;&amp;ocy;&amp;gcy;&amp;rcy;&amp;acy;&amp;f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928670"/>
            <a:ext cx="3214710" cy="3143272"/>
          </a:xfrm>
          <a:prstGeom prst="rect">
            <a:avLst/>
          </a:prstGeom>
          <a:noFill/>
        </p:spPr>
      </p:pic>
      <p:pic>
        <p:nvPicPr>
          <p:cNvPr id="4" name="Picture 4" descr="&amp;Pcy;&amp;ocy;&amp;lcy;&amp;ncy;&amp;ocy;&amp;rcy;&amp;acy;&amp;zcy;&amp;mcy;&amp;iecy;&amp;rcy;&amp;ncy;&amp;ycy;&amp;jcy; &amp;kcy;&amp;acy;&amp;dcy;&amp;rcy; #28710 &amp;kcy; &amp;fcy;&amp;icy;&amp;lcy;&amp;softcy;&amp;mcy;&amp;ucy; &quot;&amp;CHcy;&amp;acy;&amp;rcy;&amp;lcy;&amp;icy; &amp;icy; &amp;shcy;&amp;ocy;&amp;kcy;&amp;ocy;&amp;lcy;&amp;acy;&amp;dcy;&amp;ncy;&amp;acy;&amp;yacy; &amp;fcy;&amp;acy;&amp;bcy;&amp;rcy;&amp;icy;&amp;kcy;&amp;acy;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143248"/>
            <a:ext cx="3357586" cy="321468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Charlie and the Chocolate Factory Blu-ray - Johnny Depp Tim Burt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3000372"/>
            <a:ext cx="3357586" cy="3214710"/>
          </a:xfrm>
          <a:prstGeom prst="rect">
            <a:avLst/>
          </a:prstGeom>
          <a:noFill/>
        </p:spPr>
      </p:pic>
      <p:pic>
        <p:nvPicPr>
          <p:cNvPr id="6146" name="Picture 2" descr="&amp;Vcy;&amp;acy;&amp;lcy;&amp;iecy;&amp;rcy;&amp;icy;&amp;yacy; &amp;Bcy;&amp;iecy;&amp;lcy;&amp;icy;&amp;kcy;&amp;ocy;&amp;vcy;&amp;acy; &amp;Vcy;&amp;Kcy;&amp;ocy;&amp;ncy;&amp;tcy;&amp;acy;&amp;kcy;&amp;tcy;&amp;ie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571480"/>
            <a:ext cx="3286148" cy="321471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&amp;Vcy;&amp;icy;&amp;jcy; 3D &amp;ncy;&amp;acy; Filmz.ru &amp;Scy;&amp;pcy;&amp;iecy;&amp;tscy;&amp;pcy;&amp;rcy;&amp;ocy;&amp;iecy;&amp;kcy;&amp;tcy;: &amp;Vcy;&amp;icy;&amp;jcy; 3D &amp;CHcy;&amp;acy;&amp;rcy;&amp;lcy;&amp;icy; &amp;icy; &amp;shcy;&amp;ocy;&amp;kcy;&amp;ocy;&amp;lcy;&amp;acy;&amp;dcy;&amp;ncy;&amp;acy;&amp;yacy; &amp;fcy;&amp;acy;&amp;bcy;&amp;rcy;&amp;icy;&amp;kcy;&amp;acy; &amp;Fcy;&amp;ocy;&amp;tcy;&amp;ocy;&amp;gcy;&amp;acy;&amp;lcy;&amp;iecy;&amp;rcy;&amp;iecy;&amp;yacy; &amp;kcy;&amp;acy;&amp;dcy;&amp;rcy;&amp;ycy; &amp;icy;&amp;zcy; &amp;fcy;&amp;icy;&amp;lcy;&amp;softcy;&amp;mcy;&amp;acy; &amp;Fcy;&amp;rcy;&amp;iecy;&amp;dcy;&amp;dcy;&amp;icy; &amp;KHcy;&amp;acy;&amp;jcy;&amp;mcy;&amp;ocy;&amp;rcy;, &amp;Dcy;&amp;zhcy;&amp;ocy;&amp;ncy;&amp;ncy;&amp;icy; &amp;Dcy;&amp;iecy;&amp;pcy;&amp;pcy;, (id 8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3429000"/>
            <a:ext cx="3000396" cy="2571768"/>
          </a:xfrm>
          <a:prstGeom prst="rect">
            <a:avLst/>
          </a:prstGeom>
          <a:noFill/>
        </p:spPr>
      </p:pic>
      <p:pic>
        <p:nvPicPr>
          <p:cNvPr id="44036" name="Picture 4" descr="&amp;Vcy;&amp;icy;&amp;jcy; 3D &amp;ncy;&amp;acy; Filmz.ru &amp;Scy;&amp;pcy;&amp;iecy;&amp;tscy;&amp;pcy;&amp;rcy;&amp;ocy;&amp;iecy;&amp;kcy;&amp;tcy;: &amp;CHcy;&amp;acy;&amp;rcy;&amp;lcy;&amp;icy; &amp;icy; &amp;shcy;&amp;ocy;&amp;kcy;&amp;ocy;&amp;lcy;&amp;acy;&amp;dcy;&amp;ncy;&amp;acy;&amp;yacy; &amp;fcy;&amp;acy;&amp;bcy;&amp;rcy;&amp;icy;&amp;kcy;&amp;acy; &amp;Fcy;&amp;ocy;&amp;tcy;&amp;ocy;&amp;gcy;&amp;acy;&amp;lcy;&amp;iecy;&amp;rcy;&amp;iecy;&amp;yacy; &amp;kcy;&amp;acy;&amp;dcy;&amp;rcy;&amp;ycy; &amp;icy;&amp;zcy; &amp;fcy;&amp;icy;&amp;lcy;&amp;softcy;&amp;mcy;&amp;acy; &amp;Fcy;&amp;rcy;&amp;iecy;&amp;dcy;&amp;dcy;&amp;icy; &amp;KHcy;&amp;acy;&amp;jcy;&amp;mcy;&amp;ocy;&amp;rcy;, &amp;Dcy;&amp;zhcy;&amp;ocy;&amp;ncy;&amp;ncy;&amp;icy; &amp;Dcy;&amp;iecy;&amp;pcy;&amp;pcy;, (id 790 &amp;scy;&amp;rcy;&amp;iecy;&amp;dcy;&amp;n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857232"/>
            <a:ext cx="3143272" cy="250033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543824" cy="1143000"/>
          </a:xfrm>
        </p:spPr>
        <p:txBody>
          <a:bodyPr>
            <a:normAutofit/>
          </a:bodyPr>
          <a:lstStyle/>
          <a:p>
            <a:r>
              <a:rPr lang="uk-UA" sz="3200" dirty="0" err="1" smtClean="0">
                <a:solidFill>
                  <a:srgbClr val="92D050"/>
                </a:solidFill>
              </a:rPr>
              <a:t>Роальд</a:t>
            </a:r>
            <a:r>
              <a:rPr lang="uk-UA" sz="3200" dirty="0" smtClean="0">
                <a:solidFill>
                  <a:srgbClr val="92D050"/>
                </a:solidFill>
              </a:rPr>
              <a:t>  </a:t>
            </a:r>
            <a:r>
              <a:rPr lang="uk-UA" sz="3200" dirty="0" err="1" smtClean="0">
                <a:solidFill>
                  <a:srgbClr val="92D050"/>
                </a:solidFill>
              </a:rPr>
              <a:t>Дал</a:t>
            </a:r>
            <a:endParaRPr lang="ru-RU" sz="3200" dirty="0">
              <a:solidFill>
                <a:srgbClr val="92D050"/>
              </a:solidFill>
            </a:endParaRPr>
          </a:p>
        </p:txBody>
      </p:sp>
      <p:pic>
        <p:nvPicPr>
          <p:cNvPr id="4" name="Рисунок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500174"/>
            <a:ext cx="2928958" cy="43577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" descr="http://caneandable.com.au/wp-content/uploads/2012/09/roald-dahl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500174"/>
            <a:ext cx="2928958" cy="4357694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kinomax.by/uploads/posts/2005/38905/38905_po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214422"/>
            <a:ext cx="5072098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85728"/>
            <a:ext cx="8001024" cy="1143000"/>
          </a:xfrm>
        </p:spPr>
        <p:txBody>
          <a:bodyPr>
            <a:normAutofit/>
          </a:bodyPr>
          <a:lstStyle/>
          <a:p>
            <a:pPr lvl="0"/>
            <a:r>
              <a:rPr lang="uk-UA" sz="32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Домашнє завдання</a:t>
            </a:r>
            <a:r>
              <a:rPr lang="ru-RU" sz="3200" dirty="0" smtClean="0">
                <a:solidFill>
                  <a:srgbClr val="7030A0"/>
                </a:solidFill>
                <a:latin typeface="Arial" pitchFamily="34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Arial" pitchFamily="34" charset="0"/>
              </a:rPr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600201"/>
            <a:ext cx="7258072" cy="3257560"/>
          </a:xfrm>
        </p:spPr>
        <p:txBody>
          <a:bodyPr/>
          <a:lstStyle/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Підготуватись до контрольної роботи (Сучасна література. У колі  добрих героїв. Р. </a:t>
            </a:r>
            <a:r>
              <a:rPr lang="uk-UA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Дал</a:t>
            </a:r>
            <a:r>
              <a:rPr lang="uk-UA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«Чарлі і шоколадна фабрика»).</a:t>
            </a:r>
            <a:endParaRPr lang="uk-UA" b="1" dirty="0" smtClean="0">
              <a:solidFill>
                <a:srgbClr val="92D050"/>
              </a:solidFill>
              <a:latin typeface="Arial" pitchFamily="34" charset="0"/>
            </a:endParaRPr>
          </a:p>
          <a:p>
            <a:endParaRPr lang="ru-RU" dirty="0"/>
          </a:p>
        </p:txBody>
      </p:sp>
      <p:pic>
        <p:nvPicPr>
          <p:cNvPr id="47106" name="Picture 2" descr="&amp;Scy;&amp;kcy;&amp;acy;&amp;chcy;&amp;acy;&amp;tcy;&amp;softcy; &amp;scy;&amp;kcy;&amp;rcy;&amp;icy;&amp;pcy;&amp;tcy;&amp;ycy; JavaScript :: &amp;Acy;&amp;ncy;&amp;icy;&amp;mcy;&amp;icy;&amp;rcy;&amp;ocy;&amp;vcy;&amp;acy;&amp;ncy;&amp;ncy;&amp;ycy;&amp;iecy; GIF-&amp;ycy; :: &amp;Mcy;&amp;acy;&amp;tcy;&amp;iecy;&amp;mcy;&amp;acy;&amp;tcy;&amp;icy;&amp;kcy;&amp;acy;, &amp;mcy;&amp;acy;&amp;tcy;&amp;fcy;&amp;icy;&amp;zcy;&amp;icy;&amp;kcy;&amp;acy;, &amp;vcy;&amp;iecy;&amp;bcy;-&amp;dcy;&amp;icy;&amp;zcy;&amp;acy;&amp;jcy;&amp;ncy; &amp;icy; &amp;pcy;&amp;rcy;&amp;ocy;&amp;gcy;&amp;rcy;&amp;acy;&amp;mcy;&amp;mcy;&amp;icy;&amp;rcy;&amp;ocy;&amp;vcy;&amp;acy;&amp;ncy;&amp;icy;&amp;iecy; :: &amp;Vcy;&amp;iecy;&amp;bcy;-&amp;scy;&amp;acy;&amp;jcy;&amp;tcy; &amp;YUcy;&amp;lcy;&amp;icy;&amp;icy; &amp;Vcy;&amp;icy;&amp;kcy;&amp;tcy;&amp;ocy;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3143248"/>
            <a:ext cx="3810000" cy="3486151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&amp;Kcy;&amp;acy;&amp;tcy;&amp;iecy;&amp;gcy;&amp;ocy;&amp;rcy;&amp;icy;&amp;yacy;:&amp;Acy;&amp;ncy;&amp;icy;&amp;mcy;&amp;acy;&amp;tscy;&amp;icy;&amp;yacy; - SurWik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571480"/>
            <a:ext cx="2714644" cy="2428892"/>
          </a:xfrm>
          <a:prstGeom prst="rect">
            <a:avLst/>
          </a:prstGeom>
          <a:noFill/>
        </p:spPr>
      </p:pic>
      <p:pic>
        <p:nvPicPr>
          <p:cNvPr id="3076" name="Picture 4" descr="&amp;Pcy;&amp;rcy;&amp;acy;&amp;zcy;&amp;dcy;&amp;ncy;&amp;icy;&amp;kcy; &amp;scy;&amp;ocy;&amp;lcy;&amp;ncy;&amp;tscy;&amp;acy; &amp;Kcy;&amp;ocy;&amp;scy;&amp;mcy;&amp;iecy;&amp;tcy;&amp;icy;&amp;kcy;&amp;acy; &amp;Gcy;&amp;rcy;&amp;icy;&amp;ncy; &amp;Mcy;&amp;acy;&amp;mcy;&amp;acy;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357562"/>
            <a:ext cx="2643206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85728"/>
            <a:ext cx="7115196" cy="1000132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</a:rPr>
              <a:t/>
            </a:r>
            <a:br>
              <a:rPr lang="en-US" sz="3200" b="1" dirty="0" smtClean="0">
                <a:solidFill>
                  <a:srgbClr val="00B050"/>
                </a:solidFill>
              </a:rPr>
            </a:br>
            <a:r>
              <a:rPr lang="en-US" sz="3200" b="1" dirty="0" smtClean="0">
                <a:solidFill>
                  <a:srgbClr val="00B050"/>
                </a:solidFill>
              </a:rPr>
              <a:t>            </a:t>
            </a:r>
            <a:r>
              <a:rPr lang="en-US" sz="3200" b="1" dirty="0" smtClean="0">
                <a:solidFill>
                  <a:srgbClr val="00B050"/>
                </a:solidFill>
              </a:rPr>
              <a:t/>
            </a:r>
            <a:br>
              <a:rPr lang="en-US" sz="3200" b="1" dirty="0" smtClean="0">
                <a:solidFill>
                  <a:srgbClr val="00B050"/>
                </a:solidFill>
              </a:rPr>
            </a:br>
            <a:r>
              <a:rPr lang="en-US" sz="3200" b="1" dirty="0" smtClean="0">
                <a:solidFill>
                  <a:srgbClr val="00B050"/>
                </a:solidFill>
              </a:rPr>
              <a:t/>
            </a:r>
            <a:br>
              <a:rPr lang="en-US" sz="3200" b="1" dirty="0" smtClean="0">
                <a:solidFill>
                  <a:srgbClr val="00B050"/>
                </a:solidFill>
              </a:rPr>
            </a:br>
            <a:r>
              <a:rPr lang="en-US" sz="3200" b="1" dirty="0" smtClean="0">
                <a:solidFill>
                  <a:srgbClr val="00B050"/>
                </a:solidFill>
              </a:rPr>
              <a:t/>
            </a:r>
            <a:br>
              <a:rPr lang="en-US" sz="3200" b="1" dirty="0" smtClean="0">
                <a:solidFill>
                  <a:srgbClr val="00B050"/>
                </a:solidFill>
              </a:rPr>
            </a:br>
            <a:r>
              <a:rPr lang="en-US" sz="3200" b="1" dirty="0" smtClean="0">
                <a:solidFill>
                  <a:srgbClr val="00B050"/>
                </a:solidFill>
              </a:rPr>
              <a:t/>
            </a:r>
            <a:br>
              <a:rPr lang="en-US" sz="3200" b="1" dirty="0" smtClean="0">
                <a:solidFill>
                  <a:srgbClr val="00B050"/>
                </a:solidFill>
              </a:rPr>
            </a:br>
            <a:r>
              <a:rPr lang="en-US" sz="3200" b="1" dirty="0" smtClean="0">
                <a:solidFill>
                  <a:srgbClr val="00B050"/>
                </a:solidFill>
              </a:rPr>
              <a:t/>
            </a:r>
            <a:br>
              <a:rPr lang="en-US" sz="3200" b="1" dirty="0" smtClean="0">
                <a:solidFill>
                  <a:srgbClr val="00B050"/>
                </a:solidFill>
              </a:rPr>
            </a:br>
            <a:r>
              <a:rPr lang="en-US" sz="3200" b="1" dirty="0" smtClean="0">
                <a:solidFill>
                  <a:srgbClr val="00B050"/>
                </a:solidFill>
              </a:rPr>
              <a:t>          </a:t>
            </a:r>
            <a:r>
              <a:rPr lang="uk-UA" sz="2400" b="1" dirty="0" smtClean="0">
                <a:solidFill>
                  <a:srgbClr val="FF0000"/>
                </a:solidFill>
              </a:rPr>
              <a:t>СПИСОК </a:t>
            </a:r>
            <a:r>
              <a:rPr lang="uk-UA" sz="2400" b="1" dirty="0" smtClean="0">
                <a:solidFill>
                  <a:srgbClr val="FF0000"/>
                </a:solidFill>
              </a:rPr>
              <a:t>ВИКОРИСТАНИХ ДЖЕРЕЛ: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en-US" sz="2400" dirty="0" smtClean="0">
                <a:solidFill>
                  <a:srgbClr val="FF0000"/>
                </a:solidFill>
              </a:rPr>
              <a:t>                                   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uk-UA" sz="2400" b="1" dirty="0" smtClean="0">
                <a:solidFill>
                  <a:srgbClr val="FF0000"/>
                </a:solidFill>
              </a:rPr>
              <a:t>Література</a:t>
            </a:r>
            <a:r>
              <a:rPr lang="en-US" sz="1600" b="1" dirty="0" smtClean="0">
                <a:solidFill>
                  <a:srgbClr val="00B050"/>
                </a:solidFill>
              </a:rPr>
              <a:t/>
            </a:r>
            <a:br>
              <a:rPr lang="en-US" sz="1600" b="1" dirty="0" smtClean="0">
                <a:solidFill>
                  <a:srgbClr val="00B050"/>
                </a:solidFill>
              </a:rPr>
            </a:br>
            <a:r>
              <a:rPr lang="en-US" sz="1600" b="1" dirty="0" smtClean="0">
                <a:solidFill>
                  <a:srgbClr val="00B050"/>
                </a:solidFill>
              </a:rPr>
              <a:t/>
            </a:r>
            <a:br>
              <a:rPr lang="en-US" sz="1600" b="1" dirty="0" smtClean="0">
                <a:solidFill>
                  <a:srgbClr val="00B050"/>
                </a:solidFill>
              </a:rPr>
            </a:br>
            <a:r>
              <a:rPr lang="ru-RU" sz="1600" dirty="0" smtClean="0">
                <a:solidFill>
                  <a:srgbClr val="00B050"/>
                </a:solidFill>
              </a:rPr>
              <a:t>1</a:t>
            </a:r>
            <a:r>
              <a:rPr lang="ru-RU" sz="1600" dirty="0" smtClean="0">
                <a:solidFill>
                  <a:srgbClr val="00B050"/>
                </a:solidFill>
              </a:rPr>
              <a:t>.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ru-RU" sz="1600" dirty="0" err="1" smtClean="0">
                <a:solidFill>
                  <a:srgbClr val="00B050"/>
                </a:solidFill>
              </a:rPr>
              <a:t>Всесвітня</a:t>
            </a:r>
            <a:r>
              <a:rPr lang="ru-RU" sz="1600" dirty="0" smtClean="0">
                <a:solidFill>
                  <a:srgbClr val="00B050"/>
                </a:solidFill>
              </a:rPr>
              <a:t> </a:t>
            </a:r>
            <a:r>
              <a:rPr lang="ru-RU" sz="1600" dirty="0" err="1" smtClean="0">
                <a:solidFill>
                  <a:srgbClr val="00B050"/>
                </a:solidFill>
              </a:rPr>
              <a:t>література</a:t>
            </a:r>
            <a:r>
              <a:rPr lang="ru-RU" sz="1600" dirty="0" smtClean="0">
                <a:solidFill>
                  <a:srgbClr val="00B050"/>
                </a:solidFill>
              </a:rPr>
              <a:t> в </a:t>
            </a:r>
            <a:r>
              <a:rPr lang="ru-RU" sz="1600" dirty="0" err="1" smtClean="0">
                <a:solidFill>
                  <a:srgbClr val="00B050"/>
                </a:solidFill>
              </a:rPr>
              <a:t>сучасній</a:t>
            </a:r>
            <a:r>
              <a:rPr lang="ru-RU" sz="1600" dirty="0" smtClean="0">
                <a:solidFill>
                  <a:srgbClr val="00B050"/>
                </a:solidFill>
              </a:rPr>
              <a:t> школі№7-8,2012. </a:t>
            </a:r>
            <a:r>
              <a:rPr lang="en-US" sz="1600" dirty="0" smtClean="0">
                <a:solidFill>
                  <a:srgbClr val="00B050"/>
                </a:solidFill>
              </a:rPr>
              <a:t/>
            </a:r>
            <a:br>
              <a:rPr lang="en-US" sz="1600" dirty="0" smtClean="0">
                <a:solidFill>
                  <a:srgbClr val="00B050"/>
                </a:solidFill>
              </a:rPr>
            </a:br>
            <a:r>
              <a:rPr lang="en-US" sz="1600" dirty="0" smtClean="0">
                <a:solidFill>
                  <a:srgbClr val="00B050"/>
                </a:solidFill>
              </a:rPr>
              <a:t>2. </a:t>
            </a:r>
            <a:r>
              <a:rPr lang="ru-RU" sz="1600" dirty="0" smtClean="0">
                <a:solidFill>
                  <a:srgbClr val="00B050"/>
                </a:solidFill>
              </a:rPr>
              <a:t>Дал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ru-RU" sz="1600" dirty="0" smtClean="0">
                <a:solidFill>
                  <a:srgbClr val="00B050"/>
                </a:solidFill>
              </a:rPr>
              <a:t>Р.Золотой билет , или Чарли и шоколадная фабрика: пересказ из английского. </a:t>
            </a:r>
            <a:r>
              <a:rPr lang="ru-RU" sz="1600" dirty="0" err="1" smtClean="0">
                <a:solidFill>
                  <a:srgbClr val="00B050"/>
                </a:solidFill>
              </a:rPr>
              <a:t>С.Кибирский</a:t>
            </a:r>
            <a:r>
              <a:rPr lang="ru-RU" sz="1600" dirty="0" smtClean="0">
                <a:solidFill>
                  <a:srgbClr val="00B050"/>
                </a:solidFill>
              </a:rPr>
              <a:t>, </a:t>
            </a:r>
            <a:r>
              <a:rPr lang="ru-RU" sz="1600" dirty="0" err="1" smtClean="0">
                <a:solidFill>
                  <a:srgbClr val="00B050"/>
                </a:solidFill>
              </a:rPr>
              <a:t>Н.Матреницкая</a:t>
            </a:r>
            <a:r>
              <a:rPr lang="ru-RU" sz="1600" dirty="0" smtClean="0">
                <a:solidFill>
                  <a:srgbClr val="00B050"/>
                </a:solidFill>
              </a:rPr>
              <a:t>. Иллюстрации В.Мочалов. Стихи А.Усачев </a:t>
            </a:r>
            <a:r>
              <a:rPr lang="en-US" sz="1600" dirty="0" smtClean="0">
                <a:solidFill>
                  <a:srgbClr val="00B050"/>
                </a:solidFill>
              </a:rPr>
              <a:t/>
            </a:r>
            <a:br>
              <a:rPr lang="en-US" sz="1600" dirty="0" smtClean="0">
                <a:solidFill>
                  <a:srgbClr val="00B050"/>
                </a:solidFill>
              </a:rPr>
            </a:br>
            <a:r>
              <a:rPr lang="en-US" sz="1400" dirty="0" smtClean="0">
                <a:solidFill>
                  <a:srgbClr val="00B050"/>
                </a:solidFill>
              </a:rPr>
              <a:t>3</a:t>
            </a:r>
            <a:r>
              <a:rPr lang="ru-RU" sz="1600" b="1" dirty="0" smtClean="0">
                <a:solidFill>
                  <a:srgbClr val="00B050"/>
                </a:solidFill>
              </a:rPr>
              <a:t>.</a:t>
            </a:r>
            <a:r>
              <a:rPr lang="en-US" sz="1600" b="1" dirty="0" smtClean="0">
                <a:solidFill>
                  <a:srgbClr val="00B050"/>
                </a:solidFill>
              </a:rPr>
              <a:t> </a:t>
            </a:r>
            <a:r>
              <a:rPr lang="ru-RU" sz="1600" dirty="0" smtClean="0">
                <a:solidFill>
                  <a:srgbClr val="00B050"/>
                </a:solidFill>
              </a:rPr>
              <a:t>Даль, В.И. Словарь русского языка: в 4-х т. / В.И. Даль. - М.: Русский язык, Т.4, Р Я, 1978. - 688 с.</a:t>
            </a:r>
            <a:br>
              <a:rPr lang="ru-RU" sz="1600" dirty="0" smtClean="0">
                <a:solidFill>
                  <a:srgbClr val="00B050"/>
                </a:solidFill>
              </a:rPr>
            </a:br>
            <a:r>
              <a:rPr lang="en-US" sz="1600" dirty="0" smtClean="0">
                <a:solidFill>
                  <a:srgbClr val="00B050"/>
                </a:solidFill>
              </a:rPr>
              <a:t>4</a:t>
            </a:r>
            <a:r>
              <a:rPr lang="ru-RU" sz="1600" dirty="0" smtClean="0">
                <a:solidFill>
                  <a:srgbClr val="00B050"/>
                </a:solidFill>
              </a:rPr>
              <a:t>.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ru-RU" sz="1600" dirty="0" smtClean="0">
                <a:solidFill>
                  <a:srgbClr val="00B050"/>
                </a:solidFill>
              </a:rPr>
              <a:t>Караваева Н.А. Наименования сладостей и особенности их передачи на русский язык в сказке Р. Даля «Чарли и Шоколадная фабрика» / Н.А. Караваева // Ученые записки Института социальных и гуманитарных знаний. </a:t>
            </a:r>
            <a:r>
              <a:rPr lang="ru-RU" sz="1600" dirty="0" err="1" smtClean="0">
                <a:solidFill>
                  <a:srgbClr val="00B050"/>
                </a:solidFill>
              </a:rPr>
              <a:t>Вып</a:t>
            </a:r>
            <a:r>
              <a:rPr lang="ru-RU" sz="1600" dirty="0" smtClean="0">
                <a:solidFill>
                  <a:srgbClr val="00B050"/>
                </a:solidFill>
              </a:rPr>
              <a:t> . 7. – Казань: Изд-во « </a:t>
            </a:r>
            <a:r>
              <a:rPr lang="ru-RU" sz="1600" dirty="0" err="1" smtClean="0">
                <a:solidFill>
                  <a:srgbClr val="00B050"/>
                </a:solidFill>
              </a:rPr>
              <a:t>Юниверсум</a:t>
            </a:r>
            <a:r>
              <a:rPr lang="ru-RU" sz="1600" dirty="0" smtClean="0">
                <a:solidFill>
                  <a:srgbClr val="00B050"/>
                </a:solidFill>
              </a:rPr>
              <a:t> », 2009. 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3643314"/>
            <a:ext cx="7000924" cy="2597137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</a:rPr>
              <a:t>                        </a:t>
            </a:r>
            <a:endParaRPr lang="en-US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                    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uk-UA" sz="2400" b="1" dirty="0" smtClean="0">
                <a:solidFill>
                  <a:srgbClr val="C00000"/>
                </a:solidFill>
              </a:rPr>
              <a:t>Інтернет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uk-UA" sz="2400" b="1" dirty="0" smtClean="0">
                <a:solidFill>
                  <a:srgbClr val="C00000"/>
                </a:solidFill>
              </a:rPr>
              <a:t>-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uk-UA" sz="2400" b="1" dirty="0" smtClean="0">
                <a:solidFill>
                  <a:srgbClr val="C00000"/>
                </a:solidFill>
              </a:rPr>
              <a:t>ресурси :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1600" dirty="0" smtClean="0">
                <a:solidFill>
                  <a:srgbClr val="00B050"/>
                </a:solidFill>
              </a:rPr>
              <a:t> 1.tululu.org&gt;</a:t>
            </a:r>
            <a:r>
              <a:rPr lang="ru-RU" sz="1600" b="1" dirty="0" smtClean="0">
                <a:solidFill>
                  <a:srgbClr val="00B050"/>
                </a:solidFill>
              </a:rPr>
              <a:t>Даль</a:t>
            </a:r>
            <a:r>
              <a:rPr lang="en-US" sz="1600" b="1" dirty="0" smtClean="0">
                <a:solidFill>
                  <a:srgbClr val="00B050"/>
                </a:solidFill>
              </a:rPr>
              <a:t> </a:t>
            </a:r>
            <a:r>
              <a:rPr lang="ru-RU" sz="1600" b="1" dirty="0" err="1" smtClean="0">
                <a:solidFill>
                  <a:srgbClr val="00B050"/>
                </a:solidFill>
              </a:rPr>
              <a:t>Роальд</a:t>
            </a:r>
            <a:endParaRPr lang="ru-RU" sz="1600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sz="1600" dirty="0" smtClean="0">
                <a:solidFill>
                  <a:srgbClr val="00B050"/>
                </a:solidFill>
              </a:rPr>
              <a:t> 2.mysitlit.at.ua</a:t>
            </a:r>
            <a:r>
              <a:rPr lang="en-US" sz="1600" dirty="0" smtClean="0">
                <a:solidFill>
                  <a:srgbClr val="00B050"/>
                </a:solidFill>
              </a:rPr>
              <a:t>&gt;…</a:t>
            </a:r>
            <a:r>
              <a:rPr lang="en-US" sz="1600" b="1" dirty="0" err="1" smtClean="0">
                <a:solidFill>
                  <a:srgbClr val="00B050"/>
                </a:solidFill>
              </a:rPr>
              <a:t>svitovoii</a:t>
            </a:r>
            <a:r>
              <a:rPr lang="en-US" sz="1600" b="1" dirty="0" smtClean="0">
                <a:solidFill>
                  <a:srgbClr val="00B050"/>
                </a:solidFill>
              </a:rPr>
              <a:t> </a:t>
            </a:r>
            <a:r>
              <a:rPr lang="en-US" sz="1600" b="1" dirty="0" err="1" smtClean="0">
                <a:solidFill>
                  <a:srgbClr val="00B050"/>
                </a:solidFill>
              </a:rPr>
              <a:t>literaturi</a:t>
            </a:r>
            <a:r>
              <a:rPr lang="en-US" sz="1600" b="1" dirty="0" smtClean="0">
                <a:solidFill>
                  <a:srgbClr val="00B050"/>
                </a:solidFill>
              </a:rPr>
              <a:t>…</a:t>
            </a:r>
            <a:r>
              <a:rPr lang="en-US" sz="1600" b="1" dirty="0" err="1" smtClean="0">
                <a:solidFill>
                  <a:srgbClr val="00B050"/>
                </a:solidFill>
              </a:rPr>
              <a:t>i</a:t>
            </a:r>
            <a:r>
              <a:rPr lang="en-US" sz="1600" b="1" dirty="0" smtClean="0">
                <a:solidFill>
                  <a:srgbClr val="00B050"/>
                </a:solidFill>
              </a:rPr>
              <a:t>…</a:t>
            </a:r>
            <a:r>
              <a:rPr lang="en-US" sz="1600" b="1" dirty="0" err="1" smtClean="0">
                <a:solidFill>
                  <a:srgbClr val="00B050"/>
                </a:solidFill>
              </a:rPr>
              <a:t>roaid</a:t>
            </a:r>
            <a:r>
              <a:rPr lang="en-US" sz="1600" b="1" dirty="0" smtClean="0">
                <a:solidFill>
                  <a:srgbClr val="00B050"/>
                </a:solidFill>
              </a:rPr>
              <a:t> </a:t>
            </a:r>
            <a:r>
              <a:rPr lang="en-US" sz="1600" b="1" dirty="0" err="1" smtClean="0">
                <a:solidFill>
                  <a:srgbClr val="00B050"/>
                </a:solidFill>
              </a:rPr>
              <a:t>dal</a:t>
            </a:r>
            <a:r>
              <a:rPr lang="en-US" sz="1600" b="1" dirty="0" smtClean="0">
                <a:solidFill>
                  <a:srgbClr val="00B050"/>
                </a:solidFill>
              </a:rPr>
              <a:t>…</a:t>
            </a:r>
          </a:p>
          <a:p>
            <a:pPr>
              <a:buNone/>
            </a:pPr>
            <a:r>
              <a:rPr lang="en-US" sz="1600" dirty="0" smtClean="0">
                <a:solidFill>
                  <a:srgbClr val="00B050"/>
                </a:solidFill>
              </a:rPr>
              <a:t> 3.Livelib.ru&gt;</a:t>
            </a:r>
            <a:r>
              <a:rPr lang="ru-RU" sz="1600" b="1" dirty="0" smtClean="0">
                <a:solidFill>
                  <a:srgbClr val="00B050"/>
                </a:solidFill>
              </a:rPr>
              <a:t>Теги </a:t>
            </a:r>
            <a:r>
              <a:rPr lang="en-US" sz="1600" b="1" dirty="0" smtClean="0">
                <a:solidFill>
                  <a:srgbClr val="00B050"/>
                </a:solidFill>
              </a:rPr>
              <a:t>&gt;</a:t>
            </a:r>
            <a:r>
              <a:rPr lang="ru-RU" sz="1600" b="1" dirty="0" smtClean="0">
                <a:solidFill>
                  <a:srgbClr val="00B050"/>
                </a:solidFill>
              </a:rPr>
              <a:t>даль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357290" y="285728"/>
            <a:ext cx="1113539" cy="1071570"/>
          </a:xfrm>
          <a:prstGeom prst="ellipse">
            <a:avLst/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5" name="Picture 7" descr="http://klub-drug.ru/wp-content/uploads/2011/04/6520036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232885">
            <a:off x="5981661" y="3392382"/>
            <a:ext cx="3370263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285992"/>
            <a:ext cx="7472386" cy="3840171"/>
          </a:xfrm>
        </p:spPr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rgbClr val="92D050"/>
                </a:solidFill>
              </a:rPr>
              <a:t>Я знаю,  що </a:t>
            </a:r>
            <a:r>
              <a:rPr lang="uk-UA" b="1" dirty="0" err="1" smtClean="0">
                <a:solidFill>
                  <a:srgbClr val="92D050"/>
                </a:solidFill>
              </a:rPr>
              <a:t>Роальд</a:t>
            </a:r>
            <a:r>
              <a:rPr lang="uk-UA" b="1" dirty="0" smtClean="0">
                <a:solidFill>
                  <a:srgbClr val="92D050"/>
                </a:solidFill>
              </a:rPr>
              <a:t>  </a:t>
            </a:r>
            <a:r>
              <a:rPr lang="uk-UA" b="1" dirty="0" err="1" smtClean="0">
                <a:solidFill>
                  <a:srgbClr val="92D050"/>
                </a:solidFill>
              </a:rPr>
              <a:t>Дал</a:t>
            </a:r>
            <a:r>
              <a:rPr lang="uk-UA" b="1" dirty="0" smtClean="0">
                <a:solidFill>
                  <a:srgbClr val="92D050"/>
                </a:solidFill>
              </a:rPr>
              <a:t> …</a:t>
            </a:r>
            <a:endParaRPr lang="ru-RU" b="1" dirty="0" smtClean="0">
              <a:solidFill>
                <a:srgbClr val="92D05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http://im1-tub-ua.yandex.net/i?id=399325018-16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3857628"/>
            <a:ext cx="192882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Літературна гра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142984"/>
            <a:ext cx="8072462" cy="4983179"/>
          </a:xfrm>
        </p:spPr>
        <p:txBody>
          <a:bodyPr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uk-UA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1.Найбільша мрія Чарлі? </a:t>
            </a:r>
            <a:endParaRPr lang="ru-RU" b="1" dirty="0" smtClean="0">
              <a:solidFill>
                <a:srgbClr val="92D05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2.Хто першим знайшов зо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лотий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квиток? </a:t>
            </a:r>
            <a:endParaRPr lang="ru-RU" b="1" dirty="0" smtClean="0">
              <a:solidFill>
                <a:srgbClr val="92D05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3.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Який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рекорд 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встановила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Віолетта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Б</a:t>
            </a:r>
            <a:r>
              <a:rPr lang="uk-UA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р</a:t>
            </a:r>
            <a:r>
              <a:rPr lang="uk-UA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е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гард? </a:t>
            </a:r>
            <a:endParaRPr lang="ru-RU" b="1" dirty="0" smtClean="0">
              <a:solidFill>
                <a:srgbClr val="92D05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4.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Скільки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дітей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дорослих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відвідало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фабрику 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Віллі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Вонки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? </a:t>
            </a:r>
            <a:endParaRPr lang="ru-RU" b="1" dirty="0" smtClean="0">
              <a:solidFill>
                <a:srgbClr val="92D05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5.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Хто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працював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цій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загадковій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фабриці</a:t>
            </a:r>
            <a:r>
              <a:rPr lang="ru-RU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? </a:t>
            </a:r>
            <a:endParaRPr lang="uk-UA" b="1" dirty="0" smtClean="0">
              <a:solidFill>
                <a:srgbClr val="92D050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b="1" dirty="0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6.</a:t>
            </a:r>
            <a:r>
              <a:rPr lang="ru-RU" b="1" dirty="0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Чим </a:t>
            </a:r>
            <a:r>
              <a:rPr lang="ru-RU" b="1" dirty="0" err="1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закінчилася</a:t>
            </a:r>
            <a:r>
              <a:rPr lang="ru-RU" b="1" dirty="0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екскурсія</a:t>
            </a:r>
            <a:r>
              <a:rPr lang="ru-RU" b="1" dirty="0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фабрикою для </a:t>
            </a:r>
            <a:r>
              <a:rPr lang="ru-RU" b="1" dirty="0" err="1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Веруки</a:t>
            </a:r>
            <a:r>
              <a:rPr lang="ru-RU" b="1" dirty="0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Солт</a:t>
            </a:r>
            <a:r>
              <a:rPr lang="ru-RU" b="1" dirty="0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?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29698" name="Picture 2" descr="&amp;Ncy;&amp;acy;&amp;bcy;&amp;ocy;&amp;rcy; Medicine &amp;icy;&amp;zcy; &amp;kcy;&amp;acy;&amp;tcy;&amp;iecy;&amp;gcy;&amp;ocy;&amp;rcy;&amp;icy;&amp;icy; &amp;bcy;&amp;ocy;&amp;lcy;&amp;softcy;&amp;shcy;&amp;icy;&amp;iecy; &amp;scy;&amp;mcy;&amp;acy;&amp;jcy;&amp;lcy;&amp;icy;&amp;kcy;&amp;icy; &amp;Scy;&amp;Mcy;&amp;Acy;&amp;Jcy;&amp;Lcy;&amp;Ycy; - Smayly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5643578"/>
            <a:ext cx="1857356" cy="1214422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74638"/>
            <a:ext cx="6829444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Літературна гра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600200"/>
            <a:ext cx="7643866" cy="4525963"/>
          </a:xfrm>
        </p:spPr>
        <p:txBody>
          <a:bodyPr>
            <a:normAutofit fontScale="92500" lnSpcReduction="10000"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7. З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чого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була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зроблена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улюблена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яхта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Віллі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Вонки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? </a:t>
            </a:r>
            <a:endParaRPr lang="ru-RU" sz="3500" b="1" dirty="0" smtClean="0">
              <a:solidFill>
                <a:srgbClr val="92D05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8.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Які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незвичайні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властивості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мала нова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жуйка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Вонки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? </a:t>
            </a:r>
            <a:endParaRPr lang="ru-RU" sz="3500" b="1" dirty="0" smtClean="0">
              <a:solidFill>
                <a:srgbClr val="92D05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9.Чим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був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незвичайний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ліфт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що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пересувався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шоколадною фабрикою? </a:t>
            </a:r>
            <a:endParaRPr lang="ru-RU" sz="3500" b="1" dirty="0" smtClean="0">
              <a:solidFill>
                <a:srgbClr val="92D05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1</a:t>
            </a:r>
            <a:r>
              <a:rPr lang="en-US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0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Що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отримав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Чарлі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у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подарунок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від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містера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err="1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Вонки</a:t>
            </a:r>
            <a:r>
              <a:rPr lang="ru-RU" sz="3500" b="1" dirty="0" smtClean="0">
                <a:solidFill>
                  <a:srgbClr val="92D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? </a:t>
            </a:r>
            <a:endParaRPr lang="uk-UA" sz="3500" b="1" dirty="0" smtClean="0">
              <a:solidFill>
                <a:srgbClr val="92D050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sz="3500" b="1" dirty="0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3500" b="1" dirty="0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ru-RU" sz="3500" b="1" dirty="0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.  Про </a:t>
            </a:r>
            <a:r>
              <a:rPr lang="ru-RU" sz="3500" b="1" dirty="0" err="1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що</a:t>
            </a:r>
            <a:r>
              <a:rPr lang="ru-RU" sz="3500" b="1" dirty="0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кожного разу </a:t>
            </a:r>
            <a:r>
              <a:rPr lang="ru-RU" sz="3500" b="1" dirty="0" err="1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співали</a:t>
            </a:r>
            <a:r>
              <a:rPr lang="ru-RU" sz="3500" b="1" dirty="0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3500" b="1" dirty="0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ru-RU" sz="3500" b="1" dirty="0" err="1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умпа-лумпи</a:t>
            </a:r>
            <a:r>
              <a:rPr lang="ru-RU" sz="3500" b="1" dirty="0" smtClean="0">
                <a:solidFill>
                  <a:srgbClr val="92D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? </a:t>
            </a:r>
            <a:endParaRPr lang="ru-RU" sz="3500" b="1" dirty="0" smtClean="0">
              <a:solidFill>
                <a:srgbClr val="92D050"/>
              </a:solidFill>
              <a:latin typeface="Arial" pitchFamily="34" charset="0"/>
            </a:endParaRPr>
          </a:p>
          <a:p>
            <a:endParaRPr lang="ru-RU" dirty="0"/>
          </a:p>
        </p:txBody>
      </p:sp>
      <p:pic>
        <p:nvPicPr>
          <p:cNvPr id="28674" name="Picture 2" descr="&amp;Ncy;&amp;acy;&amp;bcy;&amp;ocy;&amp;rcy; Medicine &amp;icy;&amp;zcy; &amp;kcy;&amp;acy;&amp;tcy;&amp;iecy;&amp;gcy;&amp;ocy;&amp;rcy;&amp;icy;&amp;icy; &amp;bcy;&amp;ocy;&amp;lcy;&amp;softcy;&amp;shcy;&amp;icy;&amp;iecy; &amp;scy;&amp;mcy;&amp;acy;&amp;jcy;&amp;lcy;&amp;icy;&amp;kcy;&amp;icy; &amp;Scy;&amp;Mcy;&amp;Acy;&amp;Jcy;&amp;Lcy;&amp;Ycy; - Smayly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5286388"/>
            <a:ext cx="2357422" cy="1571612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71480"/>
            <a:ext cx="7472386" cy="1285884"/>
          </a:xfrm>
        </p:spPr>
        <p:txBody>
          <a:bodyPr>
            <a:noAutofit/>
          </a:bodyPr>
          <a:lstStyle/>
          <a:p>
            <a:pPr lvl="0"/>
            <a:r>
              <a:rPr lang="uk-UA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Доброта і щирість – секрет  перемоги  Чарлі </a:t>
            </a:r>
            <a:r>
              <a:rPr lang="uk-UA" b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Бакета</a:t>
            </a:r>
            <a:r>
              <a:rPr lang="uk-UA" dirty="0" smtClean="0">
                <a:solidFill>
                  <a:srgbClr val="FF0000"/>
                </a:solidFill>
                <a:latin typeface="Arial" pitchFamily="34" charset="0"/>
              </a:rPr>
              <a:t/>
            </a:r>
            <a:br>
              <a:rPr lang="uk-UA" dirty="0" smtClean="0">
                <a:solidFill>
                  <a:srgbClr val="FF0000"/>
                </a:solidFill>
                <a:latin typeface="Arial" pitchFamily="34" charset="0"/>
              </a:rPr>
            </a:b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714488"/>
            <a:ext cx="7286676" cy="435771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642918"/>
            <a:ext cx="7643866" cy="5483245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uk-UA" b="1" dirty="0" smtClean="0">
                <a:solidFill>
                  <a:srgbClr val="92D050"/>
                </a:solidFill>
              </a:rPr>
              <a:t>Розкрити доброту і щирість Чарлі </a:t>
            </a:r>
            <a:r>
              <a:rPr lang="uk-UA" b="1" dirty="0" err="1" smtClean="0">
                <a:solidFill>
                  <a:srgbClr val="92D050"/>
                </a:solidFill>
              </a:rPr>
              <a:t>Бакета</a:t>
            </a:r>
            <a:r>
              <a:rPr lang="uk-UA" b="1" dirty="0" smtClean="0">
                <a:solidFill>
                  <a:srgbClr val="92D050"/>
                </a:solidFill>
              </a:rPr>
              <a:t> шляхом аналізу твору;</a:t>
            </a:r>
          </a:p>
          <a:p>
            <a:pPr>
              <a:buFont typeface="Wingdings" pitchFamily="2" charset="2"/>
              <a:buChar char="Ø"/>
            </a:pPr>
            <a:r>
              <a:rPr lang="uk-UA" b="1" dirty="0" smtClean="0">
                <a:solidFill>
                  <a:srgbClr val="92D050"/>
                </a:solidFill>
              </a:rPr>
              <a:t>вдосконалювати вміння сприймати великий за обсягом твір цілісно;</a:t>
            </a:r>
          </a:p>
          <a:p>
            <a:pPr>
              <a:buFont typeface="Wingdings" pitchFamily="2" charset="2"/>
              <a:buChar char="Ø"/>
            </a:pPr>
            <a:r>
              <a:rPr lang="uk-UA" b="1" dirty="0" smtClean="0">
                <a:solidFill>
                  <a:srgbClr val="92D050"/>
                </a:solidFill>
              </a:rPr>
              <a:t>давати характеристику  герою твору (аналізувати вчинки і ставлення до інших, висловлювати своє ставлення ); </a:t>
            </a:r>
          </a:p>
          <a:p>
            <a:pPr>
              <a:buFont typeface="Wingdings" pitchFamily="2" charset="2"/>
              <a:buChar char="Ø"/>
            </a:pPr>
            <a:r>
              <a:rPr lang="uk-UA" b="1" dirty="0" smtClean="0">
                <a:solidFill>
                  <a:srgbClr val="92D050"/>
                </a:solidFill>
              </a:rPr>
              <a:t>розвивати творчу уяву і логічне мислення; </a:t>
            </a:r>
          </a:p>
          <a:p>
            <a:pPr>
              <a:buFont typeface="Wingdings" pitchFamily="2" charset="2"/>
              <a:buChar char="Ø"/>
            </a:pPr>
            <a:r>
              <a:rPr lang="uk-UA" b="1" dirty="0" smtClean="0">
                <a:solidFill>
                  <a:srgbClr val="92D050"/>
                </a:solidFill>
              </a:rPr>
              <a:t>вдосконалювати навички переказу літературного тексту.</a:t>
            </a:r>
            <a:endParaRPr lang="ru-RU" b="1" dirty="0" smtClean="0">
              <a:solidFill>
                <a:srgbClr val="92D05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428736"/>
            <a:ext cx="7858180" cy="4697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Як ви вважаєте,що таке щастя?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&amp;Ucy;&amp;tcy;&amp;rcy;&amp;ocy; &amp;vcy; &amp;lcy;&amp;iecy;&amp;scy;&amp;ucy; &amp;Kcy;&amp;acy;&amp;rcy;&amp;tcy;&amp;icy;&amp;ncy;&amp;kcy;&amp;icy; &amp;pcy;&amp;rcy;&amp;ocy; &amp;ucy;&amp;tcy;&amp;rcy;&amp;ocy; &amp;dcy;&amp;lcy;&amp;yacy; &amp;vcy;&amp;kcy;&amp;ocy;&amp;ncy;&amp;tcy;&amp;acy;&amp;kcy;&amp;tcy;&amp;iecy;, &amp;ocy;&amp;dcy;&amp;ncy;&amp;ocy;&amp;kcy;&amp;lcy;&amp;acy;&amp;scy;&amp;scy;&amp;ncy;&amp;icy;&amp;kcy;&amp;ocy;&amp;vcy;, &amp;scy; &amp;kcy;&amp;ocy;&amp;dcy;&amp;acy;&amp;mcy;&amp;icy; &amp;dcy;&amp;lcy;&amp;yacy; &amp;vcy;&amp;scy;&amp;tcy;&amp;acy;&amp;vcy;&amp;kcy;&amp;icy; &amp;vcy; &amp;gcy;&amp;ocy;&amp;scy;&amp;tcy;&amp;iecy;&amp;vcy;&amp;ucy;&amp;yucy;, &amp;scy;&amp;kcy;&amp;acy;&amp;chcy;&amp;acy;&amp;tcy;&amp;softcy; &amp;bcy;&amp;iecy;&amp;scy;&amp;pcy;&amp;lcy;&amp;acy;&amp;tcy;&amp;ncy;&amp;ocy; &amp;ncy;&amp;acy; &amp;rcy;&amp;acy;&amp;bcy;&amp;ocy;&amp;chcy;&amp;icy;&amp;jcy; &amp;scy;&amp;tcy;&amp;ocy;&amp;lcy;,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18" y="4071942"/>
            <a:ext cx="2786082" cy="250033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392</Words>
  <Application>Microsoft Office PowerPoint</Application>
  <PresentationFormat>Экран (4:3)</PresentationFormat>
  <Paragraphs>65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Роальд  Дал</vt:lpstr>
      <vt:lpstr>Слайд 4</vt:lpstr>
      <vt:lpstr>Літературна гра</vt:lpstr>
      <vt:lpstr>Літературна гра</vt:lpstr>
      <vt:lpstr>Доброта і щирість – секрет  перемоги  Чарлі Бакета </vt:lpstr>
      <vt:lpstr>Слайд 8</vt:lpstr>
      <vt:lpstr>Слайд 9</vt:lpstr>
      <vt:lpstr>Квітка  “ щастя ”</vt:lpstr>
      <vt:lpstr> </vt:lpstr>
      <vt:lpstr>Чому доля усміхнулась саме Чарлі?</vt:lpstr>
      <vt:lpstr>“Театральна студія”</vt:lpstr>
      <vt:lpstr>Кадр із кінофільму “ Чарлі і шоколадна фабрика ” </vt:lpstr>
      <vt:lpstr>Слайд 15</vt:lpstr>
      <vt:lpstr>Слайд 16</vt:lpstr>
      <vt:lpstr>“ Дорога до Чарлі ”</vt:lpstr>
      <vt:lpstr>Створити асоціативний ряд</vt:lpstr>
      <vt:lpstr>    Продовжіть історію про Чарлі. Яким, на вашу думку, Чарлі став би господарем фабрики?  Що зробив би для інших?</vt:lpstr>
      <vt:lpstr>Міні-дискусія «Займи позицію» Повість – казка “Чарлі і шоколадна фабрика”:</vt:lpstr>
      <vt:lpstr> Кадри із кінофільму  “ Чарлі і шоколадна фабрика ” 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Домашнє завдання </vt:lpstr>
      <vt:lpstr>Слайд 32</vt:lpstr>
      <vt:lpstr>                            СПИСОК ВИКОРИСТАНИХ ДЖЕРЕЛ:                                     Література  1. Всесвітня література в сучасній школі№7-8,2012.  2. Дал Р.Золотой билет , или Чарли и шоколадная фабрика: пересказ из английского. С.Кибирский, Н.Матреницкая. Иллюстрации В.Мочалов. Стихи А.Усачев  3. Даль, В.И. Словарь русского языка: в 4-х т. / В.И. Даль. - М.: Русский язык, Т.4, Р Я, 1978. - 688 с. 4. Караваева Н.А. Наименования сладостей и особенности их передачи на русский язык в сказке Р. Даля «Чарли и Шоколадная фабрика» / Н.А. Караваева // Ученые записки Института социальных и гуманитарных знаний. Вып . 7. – Казань: Изд-во « Юниверсум », 2009.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Admin</cp:lastModifiedBy>
  <cp:revision>45</cp:revision>
  <dcterms:created xsi:type="dcterms:W3CDTF">2012-08-03T12:49:07Z</dcterms:created>
  <dcterms:modified xsi:type="dcterms:W3CDTF">2015-02-02T07:12:42Z</dcterms:modified>
</cp:coreProperties>
</file>