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65" r:id="rId3"/>
    <p:sldId id="266" r:id="rId4"/>
    <p:sldId id="268" r:id="rId5"/>
    <p:sldId id="259" r:id="rId6"/>
    <p:sldId id="267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1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42" d="100"/>
          <a:sy n="42" d="100"/>
        </p:scale>
        <p:origin x="-2196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18" Type="http://schemas.openxmlformats.org/officeDocument/2006/relationships/image" Target="../media/image25.pn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17" Type="http://schemas.openxmlformats.org/officeDocument/2006/relationships/image" Target="../media/image24.png"/><Relationship Id="rId2" Type="http://schemas.openxmlformats.org/officeDocument/2006/relationships/image" Target="../media/image9.png"/><Relationship Id="rId16" Type="http://schemas.openxmlformats.org/officeDocument/2006/relationships/image" Target="../media/image23.pn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24" Type="http://schemas.openxmlformats.org/officeDocument/2006/relationships/image" Target="../media/image31.png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png"/><Relationship Id="rId10" Type="http://schemas.openxmlformats.org/officeDocument/2006/relationships/image" Target="../media/image17.png"/><Relationship Id="rId19" Type="http://schemas.openxmlformats.org/officeDocument/2006/relationships/image" Target="../media/image26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Relationship Id="rId22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2996952"/>
            <a:ext cx="8640960" cy="676656"/>
          </a:xfrm>
        </p:spPr>
        <p:txBody>
          <a:bodyPr>
            <a:noAutofit/>
          </a:bodyPr>
          <a:lstStyle/>
          <a:p>
            <a:pPr algn="ctr"/>
            <a:r>
              <a:rPr lang="uk-UA" sz="5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Означення та властивості </a:t>
            </a:r>
            <a:r>
              <a:rPr lang="uk-UA" sz="4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степеня з раціональним показником</a:t>
            </a:r>
            <a:endParaRPr lang="ru-RU" sz="4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23528" y="949896"/>
                <a:ext cx="8568952" cy="5431431"/>
              </a:xfrm>
            </p:spPr>
            <p:txBody>
              <a:bodyPr>
                <a:noAutofit/>
              </a:bodyPr>
              <a:lstStyle/>
              <a:p>
                <a:pPr algn="ctr">
                  <a:lnSpc>
                    <a:spcPct val="140000"/>
                  </a:lnSpc>
                </a:pPr>
                <a:r>
                  <a:rPr lang="uk-UA" sz="3300" b="1" dirty="0" smtClean="0">
                    <a:solidFill>
                      <a:srgbClr val="003192"/>
                    </a:solidFill>
                  </a:rPr>
                  <a:t>Означення.</a:t>
                </a:r>
                <a:r>
                  <a:rPr lang="uk-UA" sz="3600" b="1" dirty="0" smtClean="0">
                    <a:solidFill>
                      <a:srgbClr val="002060"/>
                    </a:solidFill>
                  </a:rPr>
                  <a:t> </a:t>
                </a:r>
              </a:p>
              <a:p>
                <a:pPr>
                  <a:lnSpc>
                    <a:spcPct val="180000"/>
                  </a:lnSpc>
                </a:pPr>
                <a:r>
                  <a:rPr lang="en-US" sz="25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  </a:t>
                </a:r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Степенем  додатного числа </a:t>
                </a:r>
                <a:r>
                  <a:rPr lang="en-US" sz="2800" dirty="0" smtClean="0">
                    <a:solidFill>
                      <a:srgbClr val="00206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solidFill>
                          <a:srgbClr val="002060"/>
                        </a:solidFill>
                        <a:latin typeface="Cambria Math"/>
                      </a:rPr>
                      <m:t>𝑎</m:t>
                    </m:r>
                  </m:oMath>
                </a14:m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 з </a:t>
                </a:r>
                <a:r>
                  <a:rPr lang="uk-UA" sz="2800" dirty="0" err="1" smtClean="0">
                    <a:solidFill>
                      <a:schemeClr val="accent5">
                        <a:lumMod val="50000"/>
                      </a:schemeClr>
                    </a:solidFill>
                  </a:rPr>
                  <a:t>раціональ</a:t>
                </a:r>
                <a:r>
                  <a:rPr 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-</a:t>
                </a:r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ним показником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solidFill>
                          <a:srgbClr val="FF0000"/>
                        </a:solidFill>
                        <a:latin typeface="Cambria Math"/>
                      </a:rPr>
                      <m:t>𝑟</m:t>
                    </m:r>
                  </m:oMath>
                </a14:m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, поданим у вигляді </a:t>
                </a:r>
                <a:endParaRPr lang="en-US" sz="2800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en-US" sz="3600" dirty="0" smtClean="0">
                    <a:solidFill>
                      <a:srgbClr val="FF00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6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en-US" sz="3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𝑚</m:t>
                        </m:r>
                      </m:num>
                      <m:den>
                        <m:r>
                          <a:rPr lang="en-US" sz="36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r>
                  <a:rPr lang="ru-RU" sz="25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, </a:t>
                </a:r>
                <a:r>
                  <a:rPr lang="ru-RU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де </a:t>
                </a:r>
                <a14:m>
                  <m:oMath xmlns:m="http://schemas.openxmlformats.org/officeDocument/2006/math"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</a:rPr>
                      <m:t>𝑚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𝑍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, 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𝑛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∈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𝑁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, 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𝑛</m:t>
                    </m:r>
                    <m:r>
                      <a:rPr lang="en-US" sz="28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&gt;1</m:t>
                    </m:r>
                  </m:oMath>
                </a14:m>
                <a:r>
                  <a:rPr lang="uk-UA" sz="2800" i="1" dirty="0" smtClean="0">
                    <a:solidFill>
                      <a:srgbClr val="002060"/>
                    </a:solidFill>
                  </a:rPr>
                  <a:t> </a:t>
                </a:r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називають число</a:t>
                </a:r>
                <a:endParaRPr lang="en-US" sz="2800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, </a:t>
                </a:r>
                <a:r>
                  <a:rPr lang="uk-UA" sz="2800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тобто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𝑧</m:t>
                        </m:r>
                      </m:sup>
                    </m:sSup>
                    <m:r>
                      <a:rPr lang="uk-UA" sz="2800" b="0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uk-UA" sz="28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sSupPr>
                      <m:e>
                        <m: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𝑎</m:t>
                        </m:r>
                      </m:e>
                      <m:sup>
                        <m:f>
                          <m:fPr>
                            <m:ctrlPr>
                              <a:rPr lang="uk-UA" sz="280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𝑚</m:t>
                            </m:r>
                          </m:num>
                          <m:den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sup>
                    </m:sSup>
                    <m:r>
                      <a:rPr lang="uk-UA" sz="2800" b="0" i="1" smtClean="0">
                        <a:solidFill>
                          <a:srgbClr val="002060"/>
                        </a:solidFill>
                        <a:latin typeface="Cambria Math"/>
                      </a:rPr>
                      <m:t>=</m:t>
                    </m:r>
                    <m:rad>
                      <m:radPr>
                        <m:ctrlPr>
                          <a:rPr lang="uk-UA" sz="28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uk-UA" sz="280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</a:rPr>
                              <m:t>𝑚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i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.</a:t>
                </a:r>
                <a:endParaRPr lang="uk-UA" sz="2800" i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>
                  <a:lnSpc>
                    <a:spcPct val="170000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uk-UA" sz="280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rgbClr val="002060"/>
                              </a:solidFill>
                              <a:latin typeface="Cambria Math"/>
                            </a:rPr>
                            <m:t>0</m:t>
                          </m:r>
                        </m:e>
                        <m:sup>
                          <m:f>
                            <m:fPr>
                              <m:ctrlPr>
                                <a:rPr lang="uk-UA" sz="280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en-US" sz="2800" b="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𝑚</m:t>
                              </m:r>
                            </m:num>
                            <m:den>
                              <m:r>
                                <a:rPr lang="en-US" sz="2800" b="0" i="1" smtClean="0">
                                  <a:solidFill>
                                    <a:srgbClr val="002060"/>
                                  </a:solidFill>
                                  <a:latin typeface="Cambria Math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uk-UA" sz="2800" b="0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=0, де 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</a:rPr>
                        <m:t>𝑚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𝑁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, 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𝑛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∈</m:t>
                      </m:r>
                      <m:r>
                        <a:rPr lang="en-US" sz="2800" b="0" i="1" smtClean="0">
                          <a:solidFill>
                            <a:srgbClr val="002060"/>
                          </a:solidFill>
                          <a:latin typeface="Cambria Math"/>
                          <a:ea typeface="Cambria Math"/>
                        </a:rPr>
                        <m:t>𝑁</m:t>
                      </m:r>
                      <m:r>
                        <a:rPr lang="en-US" sz="2800" b="0" i="1" smtClean="0">
                          <a:solidFill>
                            <a:schemeClr val="accent5">
                              <a:lumMod val="50000"/>
                            </a:schemeClr>
                          </a:solidFill>
                          <a:latin typeface="Cambria Math"/>
                          <a:ea typeface="Cambria Math"/>
                        </a:rPr>
                        <m:t>.</m:t>
                      </m:r>
                    </m:oMath>
                  </m:oMathPara>
                </a14:m>
                <a:endParaRPr lang="uk-UA" sz="2800" i="1" dirty="0">
                  <a:solidFill>
                    <a:srgbClr val="002060"/>
                  </a:solidFill>
                </a:endParaRPr>
              </a:p>
              <a:p>
                <a:pPr>
                  <a:lnSpc>
                    <a:spcPct val="170000"/>
                  </a:lnSpc>
                </a:pPr>
                <a:endParaRPr lang="ru-RU" sz="2400" dirty="0"/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23528" y="949896"/>
                <a:ext cx="8568952" cy="5431431"/>
              </a:xfrm>
              <a:blipFill rotWithShape="1">
                <a:blip r:embed="rId2"/>
                <a:stretch>
                  <a:fillRect l="-113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978833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92888" cy="747464"/>
          </a:xfrm>
        </p:spPr>
        <p:txBody>
          <a:bodyPr>
            <a:normAutofit fontScale="90000"/>
          </a:bodyPr>
          <a:lstStyle/>
          <a:p>
            <a:pPr algn="ctr">
              <a:lnSpc>
                <a:spcPct val="140000"/>
              </a:lnSpc>
            </a:pPr>
            <a:r>
              <a:rPr lang="uk-UA" b="1" dirty="0" smtClean="0">
                <a:solidFill>
                  <a:srgbClr val="003192"/>
                </a:solidFill>
              </a:rPr>
              <a:t>Властивості.</a:t>
            </a:r>
            <a:r>
              <a:rPr lang="uk-UA" sz="4000" b="1" dirty="0" smtClean="0">
                <a:solidFill>
                  <a:srgbClr val="002060"/>
                </a:solidFill>
              </a:rPr>
              <a:t> </a:t>
            </a:r>
            <a:endParaRPr lang="uk-UA" sz="4000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1520" y="1140960"/>
                <a:ext cx="8712968" cy="5431431"/>
              </a:xfrm>
            </p:spPr>
            <p:txBody>
              <a:bodyPr>
                <a:no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uk-UA" sz="2100" b="1" dirty="0" smtClean="0"/>
                  <a:t>Для будь-якого </a:t>
                </a:r>
                <a14:m>
                  <m:oMath xmlns:m="http://schemas.openxmlformats.org/officeDocument/2006/math">
                    <m:r>
                      <a:rPr lang="en-US" sz="21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𝒂</m:t>
                    </m:r>
                    <m:r>
                      <a:rPr lang="en-US" sz="21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1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2100" b="1" dirty="0" smtClean="0">
                    <a:solidFill>
                      <a:schemeClr val="accent5">
                        <a:lumMod val="50000"/>
                      </a:schemeClr>
                    </a:solidFill>
                  </a:rPr>
                  <a:t> </a:t>
                </a:r>
                <a:r>
                  <a:rPr lang="uk-UA" sz="21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і будь-яких раціональних чисел </a:t>
                </a:r>
                <a14:m>
                  <m:oMath xmlns:m="http://schemas.openxmlformats.org/officeDocument/2006/math">
                    <m:r>
                      <a:rPr lang="en-US" sz="21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𝒑</m:t>
                    </m:r>
                  </m:oMath>
                </a14:m>
                <a:r>
                  <a:rPr lang="uk-UA" sz="2100" b="1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100" b="1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</a:rPr>
                      <m:t>𝒒</m:t>
                    </m:r>
                  </m:oMath>
                </a14:m>
                <a:endParaRPr lang="uk-UA" sz="2100" b="1" dirty="0" smtClean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342900" indent="-342900">
                  <a:buFont typeface="+mj-lt"/>
                  <a:buAutoNum type="arabicPeriod"/>
                </a:pPr>
                <a:endParaRPr lang="uk-UA" sz="2100" b="1" dirty="0">
                  <a:solidFill>
                    <a:schemeClr val="accent5">
                      <a:lumMod val="50000"/>
                    </a:schemeClr>
                  </a:solidFill>
                </a:endParaRPr>
              </a:p>
              <a:p>
                <a:pPr marL="457200" indent="-457200">
                  <a:buFont typeface="+mj-lt"/>
                  <a:buAutoNum type="arabicPeriod"/>
                </a:pPr>
                <a:endParaRPr lang="uk-UA" sz="2100" b="1" dirty="0"/>
              </a:p>
              <a:p>
                <a:r>
                  <a:rPr lang="en-US" sz="2100" i="1" dirty="0" smtClean="0"/>
                  <a:t> </a:t>
                </a:r>
                <a:endParaRPr lang="en-US" sz="2100" i="1" dirty="0" smtClean="0">
                  <a:solidFill>
                    <a:schemeClr val="accent1">
                      <a:lumMod val="75000"/>
                    </a:schemeClr>
                  </a:solidFill>
                </a:endParaRPr>
              </a:p>
              <a:p>
                <a:r>
                  <a:rPr lang="uk-UA" sz="2100" i="1" dirty="0">
                    <a:solidFill>
                      <a:schemeClr val="accent1">
                        <a:lumMod val="75000"/>
                      </a:schemeClr>
                    </a:solidFill>
                  </a:rPr>
                  <a:t> </a:t>
                </a:r>
                <a:endParaRPr lang="uk-UA" sz="2100" b="1" dirty="0"/>
              </a:p>
              <a:p>
                <a:pPr marL="457200" lvl="0" indent="-457200">
                  <a:buClr>
                    <a:srgbClr val="F0AD00"/>
                  </a:buClr>
                  <a:buFont typeface="+mj-lt"/>
                  <a:buAutoNum type="arabicPeriod" startAt="2"/>
                </a:pPr>
                <a:r>
                  <a:rPr lang="uk-UA" sz="2100" b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</a:rPr>
                  <a:t>Для </a:t>
                </a:r>
                <a:r>
                  <a:rPr lang="uk-UA" sz="2100" b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</a:rPr>
                  <a:t>будь-якого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𝒂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2100" b="1" dirty="0">
                    <a:solidFill>
                      <a:srgbClr val="E88651">
                        <a:lumMod val="50000"/>
                      </a:srgbClr>
                    </a:solidFill>
                  </a:rPr>
                  <a:t> </a:t>
                </a:r>
                <a:r>
                  <a:rPr lang="uk-UA" sz="2100" b="1" dirty="0">
                    <a:solidFill>
                      <a:srgbClr val="F0AD00">
                        <a:lumMod val="75000"/>
                      </a:srgbClr>
                    </a:solidFill>
                  </a:rPr>
                  <a:t>і будь-яких раціональних чисел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𝒑</m:t>
                    </m:r>
                  </m:oMath>
                </a14:m>
                <a:r>
                  <a:rPr lang="uk-UA" sz="2100" b="1" dirty="0">
                    <a:solidFill>
                      <a:srgbClr val="F0AD00">
                        <a:lumMod val="75000"/>
                      </a:srgbClr>
                    </a:solidFill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𝒒</m:t>
                    </m:r>
                  </m:oMath>
                </a14:m>
                <a:endParaRPr lang="uk-UA" sz="2100" b="1" dirty="0" smtClean="0">
                  <a:solidFill>
                    <a:srgbClr val="E88651">
                      <a:lumMod val="50000"/>
                    </a:srgbClr>
                  </a:solidFill>
                </a:endParaRPr>
              </a:p>
              <a:p>
                <a:pPr marL="457200" lvl="0" indent="-457200">
                  <a:buClr>
                    <a:srgbClr val="F0AD00"/>
                  </a:buClr>
                  <a:buFont typeface="+mj-lt"/>
                  <a:buAutoNum type="arabicPeriod" startAt="2"/>
                </a:pPr>
                <a:endParaRPr lang="uk-UA" sz="2100" b="1" dirty="0" smtClean="0"/>
              </a:p>
              <a:p>
                <a:pPr marL="457200" lvl="0" indent="-457200">
                  <a:buClr>
                    <a:srgbClr val="F0AD00"/>
                  </a:buClr>
                  <a:buFont typeface="+mj-lt"/>
                  <a:buAutoNum type="arabicPeriod" startAt="2"/>
                </a:pPr>
                <a:r>
                  <a:rPr lang="uk-UA" sz="2100" b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</a:rPr>
                  <a:t>Для будь-якого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𝒂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2100" b="1" dirty="0">
                    <a:solidFill>
                      <a:srgbClr val="E88651">
                        <a:lumMod val="50000"/>
                      </a:srgbClr>
                    </a:solidFill>
                  </a:rPr>
                  <a:t> </a:t>
                </a:r>
                <a:r>
                  <a:rPr lang="uk-UA" sz="2100" b="1" dirty="0">
                    <a:solidFill>
                      <a:srgbClr val="F0AD00">
                        <a:lumMod val="75000"/>
                      </a:srgbClr>
                    </a:solidFill>
                  </a:rPr>
                  <a:t>і будь-яких раціональних чисел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𝒑</m:t>
                    </m:r>
                  </m:oMath>
                </a14:m>
                <a:r>
                  <a:rPr lang="uk-UA" sz="2100" b="1" dirty="0">
                    <a:solidFill>
                      <a:srgbClr val="F0AD00">
                        <a:lumMod val="75000"/>
                      </a:srgbClr>
                    </a:solidFill>
                  </a:rPr>
                  <a:t> і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𝒒</m:t>
                    </m:r>
                  </m:oMath>
                </a14:m>
                <a:endParaRPr lang="uk-UA" sz="2100" b="1" dirty="0">
                  <a:solidFill>
                    <a:srgbClr val="E88651">
                      <a:lumMod val="50000"/>
                    </a:srgbClr>
                  </a:solidFill>
                </a:endParaRPr>
              </a:p>
              <a:p>
                <a:pPr marL="457200" indent="-457200">
                  <a:buFont typeface="+mj-lt"/>
                  <a:buAutoNum type="arabicPeriod" startAt="2"/>
                </a:pPr>
                <a:endParaRPr lang="en-US" sz="2500" b="1" dirty="0"/>
              </a:p>
              <a:p>
                <a:pPr marL="457200" lvl="0" indent="-457200">
                  <a:buClr>
                    <a:srgbClr val="F0AD00"/>
                  </a:buClr>
                  <a:buFont typeface="+mj-lt"/>
                  <a:buAutoNum type="arabicPeriod" startAt="2"/>
                </a:pPr>
                <a:r>
                  <a:rPr lang="uk-UA" sz="2100" b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</a:rPr>
                  <a:t>Для </a:t>
                </a:r>
                <a:r>
                  <a:rPr lang="uk-UA" sz="2100" b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</a:rPr>
                  <a:t>будь-яких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𝒂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2100" b="1" dirty="0">
                    <a:solidFill>
                      <a:srgbClr val="E88651">
                        <a:lumMod val="50000"/>
                      </a:srgbClr>
                    </a:solidFill>
                  </a:rPr>
                  <a:t> </a:t>
                </a:r>
                <a:r>
                  <a:rPr lang="uk-UA" sz="2100" b="1" dirty="0" smtClean="0">
                    <a:solidFill>
                      <a:srgbClr val="F0AD00">
                        <a:lumMod val="75000"/>
                      </a:srgbClr>
                    </a:solidFill>
                  </a:rPr>
                  <a:t>і </a:t>
                </a:r>
                <a14:m>
                  <m:oMath xmlns:m="http://schemas.openxmlformats.org/officeDocument/2006/math">
                    <m:r>
                      <a:rPr lang="en-US" sz="2100" b="1" i="1" smtClean="0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𝒃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&gt;</m:t>
                    </m:r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2100" b="1" dirty="0">
                    <a:solidFill>
                      <a:srgbClr val="E88651">
                        <a:lumMod val="50000"/>
                      </a:srgbClr>
                    </a:solidFill>
                  </a:rPr>
                  <a:t> </a:t>
                </a:r>
                <a:r>
                  <a:rPr lang="uk-UA" sz="2100" b="1" dirty="0" smtClean="0">
                    <a:solidFill>
                      <a:srgbClr val="F0AD00">
                        <a:lumMod val="75000"/>
                      </a:srgbClr>
                    </a:solidFill>
                  </a:rPr>
                  <a:t>та будь-якого раціонального числа </a:t>
                </a:r>
                <a14:m>
                  <m:oMath xmlns:m="http://schemas.openxmlformats.org/officeDocument/2006/math">
                    <m:r>
                      <a:rPr lang="en-US" sz="2100" b="1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𝒑</m:t>
                    </m:r>
                  </m:oMath>
                </a14:m>
                <a:r>
                  <a:rPr lang="uk-UA" sz="2100" b="1" dirty="0">
                    <a:solidFill>
                      <a:srgbClr val="F0AD00">
                        <a:lumMod val="75000"/>
                      </a:srgbClr>
                    </a:solidFill>
                  </a:rPr>
                  <a:t> </a:t>
                </a:r>
                <a:endParaRPr lang="uk-UA" sz="2100" b="1" dirty="0">
                  <a:solidFill>
                    <a:srgbClr val="E88651">
                      <a:lumMod val="50000"/>
                    </a:srgbClr>
                  </a:solidFill>
                </a:endParaRPr>
              </a:p>
              <a:p>
                <a:pPr marL="457200" indent="-457200">
                  <a:lnSpc>
                    <a:spcPct val="140000"/>
                  </a:lnSpc>
                  <a:buFont typeface="+mj-lt"/>
                  <a:buAutoNum type="arabicPeriod" startAt="2"/>
                </a:pPr>
                <a:endParaRPr lang="uk-UA" sz="2500" b="1" dirty="0" smtClean="0"/>
              </a:p>
              <a:p>
                <a:pPr marL="342900" indent="-342900">
                  <a:buFont typeface="+mj-lt"/>
                  <a:buAutoNum type="arabicPeriod" startAt="2"/>
                </a:pPr>
                <a:endParaRPr lang="ru-RU" sz="2400" dirty="0"/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1520" y="1140960"/>
                <a:ext cx="8712968" cy="5431431"/>
              </a:xfrm>
              <a:blipFill rotWithShape="1">
                <a:blip r:embed="rId2"/>
                <a:stretch>
                  <a:fillRect l="-140" t="-15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203848" y="1484784"/>
                <a:ext cx="290997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  <m:r>
                      <a:rPr lang="ru-RU" sz="32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𝑝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sup>
                    </m:sSup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848" y="1484784"/>
                <a:ext cx="2909979" cy="584775"/>
              </a:xfrm>
              <a:prstGeom prst="rect">
                <a:avLst/>
              </a:prstGeom>
              <a:blipFill rotWithShape="1">
                <a:blip r:embed="rId3"/>
                <a:stretch>
                  <a:fillRect t="-14737" r="-2516" b="-3368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07504" y="1777171"/>
                <a:ext cx="8856984" cy="113095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3200" dirty="0" smtClean="0">
                    <a:solidFill>
                      <a:srgbClr val="002060"/>
                    </a:solidFill>
                    <a:cs typeface="Times New Roman" pitchFamily="18" charset="0"/>
                  </a:rPr>
                  <a:t> </a:t>
                </a:r>
                <a:r>
                  <a:rPr lang="uk-UA" sz="22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</a:rPr>
                  <a:t>Для будь-якого </a:t>
                </a:r>
                <a14:m>
                  <m:oMath xmlns:m="http://schemas.openxmlformats.org/officeDocument/2006/math">
                    <m:r>
                      <a:rPr lang="en-US" sz="2200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𝑎</m:t>
                    </m:r>
                    <m:r>
                      <a:rPr lang="en-US" sz="2200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ea typeface="Cambria Math"/>
                      </a:rPr>
                      <m:t>&gt;0</m:t>
                    </m:r>
                  </m:oMath>
                </a14:m>
                <a:r>
                  <a:rPr lang="en-US" sz="2200" i="1" dirty="0">
                    <a:solidFill>
                      <a:srgbClr val="E88651">
                        <a:lumMod val="50000"/>
                      </a:srgbClr>
                    </a:solidFill>
                  </a:rPr>
                  <a:t> </a:t>
                </a:r>
                <a:r>
                  <a:rPr lang="uk-UA" sz="2200" i="1" dirty="0">
                    <a:solidFill>
                      <a:srgbClr val="F0AD00">
                        <a:lumMod val="75000"/>
                      </a:srgbClr>
                    </a:solidFill>
                  </a:rPr>
                  <a:t>і будь-якого раціонального числа</a:t>
                </a:r>
                <a:r>
                  <a:rPr lang="en-US" sz="2200" i="1" dirty="0" smtClean="0">
                    <a:solidFill>
                      <a:srgbClr val="F0AD00">
                        <a:lumMod val="75000"/>
                      </a:srgbClr>
                    </a:solidFill>
                  </a:rPr>
                  <a:t> </a:t>
                </a:r>
                <a:r>
                  <a:rPr lang="en-US" sz="2200" i="1" dirty="0" smtClean="0">
                    <a:solidFill>
                      <a:schemeClr val="accent5">
                        <a:lumMod val="50000"/>
                      </a:schemeClr>
                    </a:solidFill>
                    <a:latin typeface="Cambria Math" pitchFamily="18" charset="0"/>
                    <a:ea typeface="Cambria Math" pitchFamily="18" charset="0"/>
                  </a:rPr>
                  <a:t>p</a:t>
                </a:r>
                <a:r>
                  <a:rPr lang="en-US" sz="2200" i="1" dirty="0" smtClean="0">
                    <a:solidFill>
                      <a:srgbClr val="F0AD00">
                        <a:lumMod val="75000"/>
                      </a:srgb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200" b="0" i="0" smtClean="0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</a:rPr>
                      <m:t>                                                       </m:t>
                    </m:r>
                    <m:sSup>
                      <m:sSup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uk-UA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uk-UA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𝑝</m:t>
                            </m:r>
                          </m:sup>
                        </m:sSup>
                      </m:den>
                    </m:f>
                    <m:r>
                      <a:rPr lang="en-US" sz="3200" b="0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777171"/>
                <a:ext cx="8856984" cy="1130951"/>
              </a:xfrm>
              <a:prstGeom prst="rect">
                <a:avLst/>
              </a:prstGeom>
              <a:blipFill rotWithShape="1">
                <a:blip r:embed="rId4"/>
                <a:stretch>
                  <a:fillRect b="-118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699792" y="3429000"/>
                <a:ext cx="410445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:</m:t>
                    </m:r>
                    <m:sSup>
                      <m:sSup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sup>
                    </m:sSup>
                    <m:r>
                      <a:rPr lang="en-US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𝑝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𝑞</m:t>
                        </m:r>
                      </m:sup>
                    </m:sSup>
                  </m:oMath>
                </a14:m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32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3429000"/>
                <a:ext cx="4104456" cy="584775"/>
              </a:xfrm>
              <a:prstGeom prst="rect">
                <a:avLst/>
              </a:prstGeom>
              <a:blipFill rotWithShape="1">
                <a:blip r:embed="rId5"/>
                <a:stretch>
                  <a:fillRect t="-14737" b="-326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3491339" y="4437112"/>
                <a:ext cx="25922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uk-UA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𝑝</m:t>
                            </m:r>
                          </m:sup>
                        </m:s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𝑞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𝑝𝑞</m:t>
                        </m:r>
                      </m:sup>
                    </m:sSup>
                  </m:oMath>
                </a14:m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339" y="4437112"/>
                <a:ext cx="2592288" cy="584775"/>
              </a:xfrm>
              <a:prstGeom prst="rect">
                <a:avLst/>
              </a:prstGeom>
              <a:blipFill rotWithShape="1">
                <a:blip r:embed="rId6"/>
                <a:stretch>
                  <a:fillRect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655676" y="5589240"/>
                <a:ext cx="6192688" cy="8381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uk-UA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𝑎𝑏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  <m:r>
                      <a:rPr lang="en-US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𝑏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</m:oMath>
                </a14:m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20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num>
                          <m:den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den>
                        </m:f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sup>
                    </m:sSup>
                    <m:r>
                      <a:rPr lang="en-US" sz="3200" b="0" i="1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𝑝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𝑝</m:t>
                            </m:r>
                          </m:sup>
                        </m:sSup>
                      </m:den>
                    </m:f>
                  </m:oMath>
                </a14:m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676" y="5589240"/>
                <a:ext cx="6192688" cy="838115"/>
              </a:xfrm>
              <a:prstGeom prst="rect">
                <a:avLst/>
              </a:prstGeom>
              <a:blipFill rotWithShape="1">
                <a:blip r:embed="rId7"/>
                <a:stretch>
                  <a:fillRect b="-94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8437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560840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розв'язування типових вправ</a:t>
            </a:r>
            <a:endParaRPr lang="ru-RU" sz="4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170" y="1340768"/>
                <a:ext cx="9011325" cy="5400600"/>
              </a:xfrm>
            </p:spPr>
            <p:txBody>
              <a:bodyPr>
                <a:noAutofit/>
              </a:bodyPr>
              <a:lstStyle/>
              <a:p>
                <a:pPr marL="457200" indent="-457200">
                  <a:buFont typeface="+mj-lt"/>
                  <a:buAutoNum type="arabicPeriod"/>
                </a:pPr>
                <a:r>
                  <a:rPr lang="uk-UA" sz="2200" dirty="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Подати степінь з дробовим показником у вигляді кореня</a:t>
                </a:r>
                <a:endParaRPr lang="en-US" sz="2200" dirty="0" smtClean="0">
                  <a:solidFill>
                    <a:srgbClr val="FFC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  3</m:t>
                        </m:r>
                      </m:e>
                      <m:sup>
                        <m:f>
                          <m:fPr>
                            <m:ctrlPr>
                              <a:rPr lang="uk-UA" sz="22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uk-UA" sz="2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e>
                      <m:sup>
                        <m: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uk-UA" sz="22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uk-UA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  <m:sup>
                        <m:f>
                          <m:fPr>
                            <m:ctrlPr>
                              <a:rPr lang="uk-UA" sz="22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uk-UA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</a:t>
                </a:r>
                <a:r>
                  <a:rPr lang="en-US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𝑚𝑛</m:t>
                        </m:r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uk-UA" sz="22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endParaRPr lang="en-US" sz="2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50000"/>
                  </a:lnSpc>
                  <a:buFont typeface="+mj-lt"/>
                  <a:buAutoNum type="arabicPeriod" startAt="2"/>
                </a:pPr>
                <a:r>
                  <a:rPr lang="uk-UA" sz="2200" dirty="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Замінити арифметичний </a:t>
                </a:r>
                <a:r>
                  <a:rPr lang="uk-UA" sz="220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корінь степенем </a:t>
                </a:r>
                <a:r>
                  <a:rPr lang="uk-UA" sz="2200" dirty="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з </a:t>
                </a:r>
                <a:r>
                  <a:rPr lang="uk-UA" sz="220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дробовим показником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sSup>
                          <m:sSupPr>
                            <m:ctrlPr>
                              <a:rPr lang="en-US" sz="22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36</m:t>
                        </m:r>
                      </m:e>
                    </m:rad>
                  </m:oMath>
                </a14:m>
                <a:r>
                  <a:rPr lang="en-US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pPr marL="457200" indent="-457200">
                  <a:lnSpc>
                    <a:spcPct val="120000"/>
                  </a:lnSpc>
                  <a:buSzPct val="70000"/>
                  <a:buFont typeface="+mj-lt"/>
                  <a:buAutoNum type="arabicPeriod" startAt="2"/>
                </a:pPr>
                <a:r>
                  <a:rPr lang="uk-UA" sz="2200" dirty="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Обчислити</a:t>
                </a:r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16</m:t>
                        </m:r>
                      </m:e>
                      <m:sup>
                        <m:f>
                          <m:fPr>
                            <m:ctrlPr>
                              <a:rPr lang="uk-UA" sz="22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uk-UA" sz="2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  <m:sup>
                        <m: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uk-UA" sz="22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uk-UA" sz="22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0,0016</m:t>
                        </m:r>
                      </m:e>
                      <m:sup>
                        <m:r>
                          <a:rPr lang="en-US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2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0,5</m:t>
                        </m:r>
                      </m:sup>
                    </m:sSup>
                  </m:oMath>
                </a14:m>
                <a:endParaRPr lang="uk-UA" sz="2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30000"/>
                  </a:lnSpc>
                  <a:buSzPct val="70000"/>
                  <a:buFont typeface="+mj-lt"/>
                  <a:buAutoNum type="arabicPeriod" startAt="2"/>
                </a:pPr>
                <a:r>
                  <a:rPr lang="uk-UA" sz="2200" dirty="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Подати у вигляді степеня                               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−0,8</m:t>
                        </m:r>
                      </m:sup>
                    </m:sSup>
                    <m:r>
                      <a:rPr lang="uk-UA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1,3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−0,4</m:t>
                            </m:r>
                          </m:sup>
                        </m:sSup>
                        <m:r>
                          <a:rPr lang="en-US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9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den>
                        </m:f>
                      </m:sup>
                    </m:sSup>
                  </m:oMath>
                </a14:m>
                <a:endParaRPr lang="en-US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30000"/>
                  </a:lnSpc>
                  <a:buSzPct val="75000"/>
                  <a:buFont typeface="+mj-lt"/>
                  <a:buAutoNum type="arabicPeriod" startAt="2"/>
                </a:pPr>
                <a:r>
                  <a:rPr lang="uk-UA" sz="2200" dirty="0" smtClean="0">
                    <a:solidFill>
                      <a:srgbClr val="FFC000"/>
                    </a:solidFill>
                    <a:latin typeface="Times New Roman" pitchFamily="18" charset="0"/>
                    <a:cs typeface="Times New Roman" pitchFamily="18" charset="0"/>
                  </a:rPr>
                  <a:t>Знайти значення виразу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2,</m:t>
                        </m:r>
                        <m:r>
                          <a:rPr lang="en-US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2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−0,3</m:t>
                        </m:r>
                      </m:sup>
                    </m:sSup>
                    <m:r>
                      <a:rPr lang="uk-UA" sz="22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uk-UA" sz="22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3,9</m:t>
                        </m:r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e>
                          <m:sup>
                            <m: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−0,6</m:t>
                            </m:r>
                          </m:sup>
                        </m:sSup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40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4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0,4</m:t>
                        </m:r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uk-UA" sz="2400" b="0" i="1" dirty="0" smtClean="0">
                                    <a:solidFill>
                                      <a:schemeClr val="accent5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uk-UA" sz="2400" b="0" i="1" dirty="0" smtClean="0">
                                    <a:solidFill>
                                      <a:schemeClr val="accent5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uk-UA" sz="2400" b="0" i="1" dirty="0" smtClean="0">
                                    <a:solidFill>
                                      <a:schemeClr val="accent5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</m:den>
                            </m:f>
                          </m:sup>
                        </m:sSup>
                        <m:r>
                          <a:rPr lang="uk-UA" sz="24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uk-UA" sz="24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uk-UA" sz="24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16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uk-UA" sz="24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4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8</m:t>
                            </m:r>
                          </m:den>
                        </m:f>
                      </m:sup>
                    </m:sSup>
                  </m:oMath>
                </a14:m>
                <a:endParaRPr lang="en-US" sz="2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2"/>
                </a:pPr>
                <a:endParaRPr lang="en-US" sz="2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2"/>
                </a:pPr>
                <a:endParaRPr lang="en-US" sz="2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en-US" sz="2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en-US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2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170" y="1340768"/>
                <a:ext cx="9011325" cy="5400600"/>
              </a:xfrm>
              <a:blipFill rotWithShape="1">
                <a:blip r:embed="rId2"/>
                <a:stretch>
                  <a:fillRect l="-68" t="-1580" r="-14547" b="-191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844399" y="1726925"/>
                <a:ext cx="876424" cy="8658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399" y="1726925"/>
                <a:ext cx="876424" cy="865814"/>
              </a:xfrm>
              <a:prstGeom prst="rect">
                <a:avLst/>
              </a:prstGeom>
              <a:blipFill rotWithShape="1">
                <a:blip r:embed="rId3"/>
                <a:stretch>
                  <a:fillRect l="-11189" t="-1408" b="-1549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699792" y="1713844"/>
                <a:ext cx="1335266" cy="5095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sSup>
                          <m:sSupPr>
                            <m:ctrlPr>
                              <a:rPr lang="ru-RU" sz="2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e>
                          <m:sup>
                            <m:r>
                              <a:rPr lang="ru-RU" sz="2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99792" y="1713844"/>
                <a:ext cx="1335266" cy="509563"/>
              </a:xfrm>
              <a:prstGeom prst="rect">
                <a:avLst/>
              </a:prstGeom>
              <a:blipFill rotWithShape="1">
                <a:blip r:embed="rId4"/>
                <a:stretch>
                  <a:fillRect l="-7306" b="-261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427984" y="1723988"/>
                <a:ext cx="1524945" cy="5091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sSup>
                          <m:sSupPr>
                            <m:ctrlPr>
                              <a:rPr lang="ru-RU" sz="2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10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7984" y="1723988"/>
                <a:ext cx="1524945" cy="509178"/>
              </a:xfrm>
              <a:prstGeom prst="rect">
                <a:avLst/>
              </a:prstGeom>
              <a:blipFill rotWithShape="1">
                <a:blip r:embed="rId5"/>
                <a:stretch>
                  <a:fillRect l="-5976" b="-277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6660232" y="1705380"/>
                <a:ext cx="1656184" cy="539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ru-RU" sz="2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𝑚𝑛</m:t>
                            </m:r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1705380"/>
                <a:ext cx="1656184" cy="539571"/>
              </a:xfrm>
              <a:prstGeom prst="rect">
                <a:avLst/>
              </a:prstGeom>
              <a:blipFill rotWithShape="1">
                <a:blip r:embed="rId6"/>
                <a:stretch>
                  <a:fillRect l="-5904" b="-227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1031675" y="2619926"/>
                <a:ext cx="1048757" cy="596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1675" y="2619926"/>
                <a:ext cx="1048757" cy="596830"/>
              </a:xfrm>
              <a:prstGeom prst="rect">
                <a:avLst/>
              </a:prstGeom>
              <a:blipFill rotWithShape="1">
                <a:blip r:embed="rId7"/>
                <a:stretch>
                  <a:fillRect l="-8721" b="-224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2843808" y="2589719"/>
                <a:ext cx="1280463" cy="59888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(2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2589719"/>
                <a:ext cx="1280463" cy="598882"/>
              </a:xfrm>
              <a:prstGeom prst="rect">
                <a:avLst/>
              </a:prstGeom>
              <a:blipFill rotWithShape="1">
                <a:blip r:embed="rId8"/>
                <a:stretch>
                  <a:fillRect l="-7619" r="-1905" b="-234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4788024" y="2592739"/>
                <a:ext cx="1048757" cy="597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 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2592739"/>
                <a:ext cx="1048757" cy="597664"/>
              </a:xfrm>
              <a:prstGeom prst="rect">
                <a:avLst/>
              </a:prstGeom>
              <a:blipFill rotWithShape="1">
                <a:blip r:embed="rId9"/>
                <a:stretch>
                  <a:fillRect l="-8721" r="-4651" b="-224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/>
              <p:cNvSpPr txBox="1"/>
              <p:nvPr/>
            </p:nvSpPr>
            <p:spPr>
              <a:xfrm>
                <a:off x="6660232" y="2619926"/>
                <a:ext cx="1048757" cy="5968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e>
                      <m:sup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6" name="TextBox 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2619926"/>
                <a:ext cx="1048757" cy="596830"/>
              </a:xfrm>
              <a:prstGeom prst="rect">
                <a:avLst/>
              </a:prstGeom>
              <a:blipFill rotWithShape="1">
                <a:blip r:embed="rId10"/>
                <a:stretch>
                  <a:fillRect l="-9302" b="-2244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/>
              <p:cNvSpPr txBox="1"/>
              <p:nvPr/>
            </p:nvSpPr>
            <p:spPr>
              <a:xfrm>
                <a:off x="1172230" y="3573016"/>
                <a:ext cx="1743586" cy="462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2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2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uk-UA" sz="22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16 </m:t>
                        </m:r>
                      </m:e>
                    </m:rad>
                    <m:r>
                      <m:rPr>
                        <m:nor/>
                      </m:rPr>
                      <a:rPr lang="ru-RU" sz="22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=</m:t>
                    </m:r>
                  </m:oMath>
                </a14:m>
                <a:r>
                  <a:rPr lang="ru-RU" sz="22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4</a:t>
                </a:r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7" name="TextBox 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72230" y="3573016"/>
                <a:ext cx="1743586" cy="462884"/>
              </a:xfrm>
              <a:prstGeom prst="rect">
                <a:avLst/>
              </a:prstGeom>
              <a:blipFill rotWithShape="1">
                <a:blip r:embed="rId11"/>
                <a:stretch>
                  <a:fillRect l="-4196" b="-263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3502563" y="3567021"/>
                <a:ext cx="1335266" cy="4748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2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2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ru-RU" sz="22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uk-UA" sz="22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8</m:t>
                            </m:r>
                          </m:e>
                          <m:sup>
                            <m:r>
                              <a:rPr lang="ru-RU" sz="22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22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2563" y="3567021"/>
                <a:ext cx="1335266" cy="474874"/>
              </a:xfrm>
              <a:prstGeom prst="rect">
                <a:avLst/>
              </a:prstGeom>
              <a:blipFill rotWithShape="1">
                <a:blip r:embed="rId12"/>
                <a:stretch>
                  <a:fillRect l="-7306" t="-6410" b="-2948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572000" y="3538121"/>
                <a:ext cx="1675745" cy="50231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2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2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2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ru-RU" sz="22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sSup>
                              <m:sSupPr>
                                <m:ctrlPr>
                                  <a:rPr lang="ru-RU" sz="2200" i="1" smtClean="0">
                                    <a:solidFill>
                                      <a:schemeClr val="accent4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uk-UA" sz="2200" b="0" i="1" smtClean="0">
                                    <a:solidFill>
                                      <a:schemeClr val="accent4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(2</m:t>
                                </m:r>
                              </m:e>
                              <m:sup>
                                <m:r>
                                  <a:rPr lang="uk-UA" sz="2200" b="0" i="1" smtClean="0">
                                    <a:solidFill>
                                      <a:schemeClr val="accent4">
                                        <a:lumMod val="50000"/>
                                      </a:schemeClr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</m:sup>
                            </m:sSup>
                            <m:r>
                              <a:rPr lang="uk-UA" sz="22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ru-RU" sz="22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uk-UA" sz="22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538121"/>
                <a:ext cx="1675745" cy="502317"/>
              </a:xfrm>
              <a:prstGeom prst="rect">
                <a:avLst/>
              </a:prstGeom>
              <a:blipFill rotWithShape="1">
                <a:blip r:embed="rId13"/>
                <a:stretch>
                  <a:fillRect l="-4364" b="-204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6028328" y="3517231"/>
                <a:ext cx="3434172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m:rPr>
                        <m:nor/>
                      </m:rPr>
                      <a: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=</m:t>
                    </m:r>
                    <m:f>
                      <m:fPr>
                        <m:ctrlP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8328" y="3517231"/>
                <a:ext cx="3434172" cy="613886"/>
              </a:xfrm>
              <a:prstGeom prst="rect">
                <a:avLst/>
              </a:prstGeom>
              <a:blipFill rotWithShape="1">
                <a:blip r:embed="rId14"/>
                <a:stretch>
                  <a:fillRect l="-2842" b="-89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1867400" y="4035900"/>
                <a:ext cx="1952815" cy="5395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sSup>
                          <m:sSupPr>
                            <m:ctrlPr>
                              <a:rPr lang="ru-RU" sz="2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uk-UA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0,0016</m:t>
                            </m:r>
                          </m:e>
                          <m:sup>
                            <m:r>
                              <a:rPr lang="uk-UA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−1</m:t>
                            </m:r>
                          </m:sup>
                        </m:sSup>
                      </m:e>
                    </m:rad>
                  </m:oMath>
                </a14:m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67400" y="4035900"/>
                <a:ext cx="1952815" cy="539571"/>
              </a:xfrm>
              <a:prstGeom prst="rect">
                <a:avLst/>
              </a:prstGeom>
              <a:blipFill rotWithShape="1">
                <a:blip r:embed="rId15"/>
                <a:stretch>
                  <a:fillRect l="-4673" b="-2359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692786" y="3998742"/>
                <a:ext cx="3434172" cy="613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100</m:t>
                        </m:r>
                      </m:num>
                      <m:den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25</a:t>
                </a:r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92786" y="3998742"/>
                <a:ext cx="3434172" cy="613886"/>
              </a:xfrm>
              <a:prstGeom prst="rect">
                <a:avLst/>
              </a:prstGeom>
              <a:blipFill rotWithShape="1">
                <a:blip r:embed="rId16"/>
                <a:stretch>
                  <a:fillRect l="-2842" b="-891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939943" y="5157192"/>
                <a:ext cx="1038305" cy="4658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0,5</m:t>
                        </m:r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39943" y="5157192"/>
                <a:ext cx="1038305" cy="465833"/>
              </a:xfrm>
              <a:prstGeom prst="rect">
                <a:avLst/>
              </a:prstGeom>
              <a:blipFill rotWithShape="1">
                <a:blip r:embed="rId17"/>
                <a:stretch>
                  <a:fillRect l="-8772" t="-9211" r="-4678" b="-3026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7278111" y="5052502"/>
                <a:ext cx="1326337" cy="5992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18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78111" y="5052502"/>
                <a:ext cx="1326337" cy="599267"/>
              </a:xfrm>
              <a:prstGeom prst="rect">
                <a:avLst/>
              </a:prstGeom>
              <a:blipFill rotWithShape="1">
                <a:blip r:embed="rId18"/>
                <a:stretch>
                  <a:fillRect l="-7373" b="-234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4236075" y="5157192"/>
                <a:ext cx="12035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−3,2</m:t>
                        </m:r>
                      </m:sup>
                    </m:sSup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6075" y="5157192"/>
                <a:ext cx="1203508" cy="461665"/>
              </a:xfrm>
              <a:prstGeom prst="rect">
                <a:avLst/>
              </a:prstGeom>
              <a:blipFill rotWithShape="1">
                <a:blip r:embed="rId19"/>
                <a:stretch>
                  <a:fillRect l="-8122" t="-10526" r="-3553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6420215" y="5031434"/>
                <a:ext cx="1098481" cy="6037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f>
                          <m:fPr>
                            <m:ctrlPr>
                              <a:rPr lang="ru-RU" sz="2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9</m:t>
                            </m:r>
                          </m:den>
                        </m:f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den>
                        </m:f>
                      </m:sup>
                    </m:sSup>
                  </m:oMath>
                </a14:m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0215" y="5031434"/>
                <a:ext cx="1098481" cy="603755"/>
              </a:xfrm>
              <a:prstGeom prst="rect">
                <a:avLst/>
              </a:prstGeom>
              <a:blipFill rotWithShape="1">
                <a:blip r:embed="rId20"/>
                <a:stretch>
                  <a:fillRect l="-8333" b="-2222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5796679" y="5664226"/>
                <a:ext cx="148143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2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2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uk-UA" sz="22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uk-UA" sz="22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64</a:t>
                </a:r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679" y="5664226"/>
                <a:ext cx="1481432" cy="461665"/>
              </a:xfrm>
              <a:prstGeom prst="rect">
                <a:avLst/>
              </a:prstGeom>
              <a:blipFill rotWithShape="1">
                <a:blip r:embed="rId21"/>
                <a:stretch>
                  <a:fillRect l="-6584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/>
              <p:cNvSpPr txBox="1"/>
              <p:nvPr/>
            </p:nvSpPr>
            <p:spPr>
              <a:xfrm>
                <a:off x="2199493" y="6237312"/>
                <a:ext cx="115607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uk-UA" sz="22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6" name="TextBox 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99493" y="6237312"/>
                <a:ext cx="1156071" cy="461665"/>
              </a:xfrm>
              <a:prstGeom prst="rect">
                <a:avLst/>
              </a:prstGeom>
              <a:blipFill rotWithShape="1">
                <a:blip r:embed="rId22"/>
                <a:stretch>
                  <a:fillRect l="-8466" t="-10526" r="-10053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090568" y="6149278"/>
                <a:ext cx="602218" cy="6158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uk-UA" sz="2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2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568" y="6149278"/>
                <a:ext cx="602218" cy="615810"/>
              </a:xfrm>
              <a:prstGeom prst="rect">
                <a:avLst/>
              </a:prstGeom>
              <a:blipFill rotWithShape="1">
                <a:blip r:embed="rId23"/>
                <a:stretch>
                  <a:fillRect r="-3030" b="-495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6064373" y="6237312"/>
                <a:ext cx="156848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4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sup>
                    </m:sSup>
                    <m:r>
                      <m:rPr>
                        <m:nor/>
                      </m:rPr>
                      <a:rPr lang="ru-RU" sz="2400" dirty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uk-UA" sz="2400" b="0" i="0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rPr>
                      <m:t>1</m:t>
                    </m:r>
                  </m:oMath>
                </a14:m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2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64373" y="6237312"/>
                <a:ext cx="1568487" cy="461665"/>
              </a:xfrm>
              <a:prstGeom prst="rect">
                <a:avLst/>
              </a:prstGeom>
              <a:blipFill rotWithShape="1">
                <a:blip r:embed="rId24"/>
                <a:stretch>
                  <a:fillRect l="-6226" t="-10526" b="-2894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92048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16" grpId="0"/>
      <p:bldP spid="17" grpId="0"/>
      <p:bldP spid="18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47642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112" y="1412776"/>
                <a:ext cx="9036496" cy="41538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Подайте степінь з дробовим показником у вигляді кореня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uk-UA" sz="240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11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uk-UA" sz="240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9</m:t>
                            </m:r>
                          </m:den>
                        </m:f>
                      </m:sup>
                    </m:sSup>
                    <m:r>
                      <a:rPr lang="uk-UA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</m:t>
                    </m:r>
                    <m:r>
                      <a:rPr lang="uk-UA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sSup>
                      <m:sSupPr>
                        <m:ctrlPr>
                          <a:rPr lang="uk-UA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𝑎𝑏</m:t>
                        </m:r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uk-UA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den>
                        </m:f>
                      </m:sup>
                    </m:sSup>
                  </m:oMath>
                </a14:m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                        </m:t>
                        </m:r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𝑎𝑏</m:t>
                        </m:r>
                      </m:e>
                      <m:sup>
                        <m:f>
                          <m:fPr>
                            <m:ctrlPr>
                              <a:rPr lang="uk-UA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𝑚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2,5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en-US" sz="2400" i="1" dirty="0" smtClean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endParaRPr lang="en-US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Замініть арифметичний корінь степеневим з дробовим показником                                                                       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sSup>
                          <m:sSupPr>
                            <m:ctrlPr>
                              <a:rPr lang="uk-UA" sz="240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sup>
                        </m:sSup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deg>
                      <m:e>
                        <m:sSup>
                          <m:sSupPr>
                            <m:ctrlPr>
                              <a:rPr lang="uk-UA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sup>
                        </m:sSup>
                      </m:e>
                    </m:ra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ad>
                      <m:rad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ra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ad>
                      <m:rad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−5</m:t>
                            </m:r>
                          </m:sup>
                        </m:sSup>
                      </m:e>
                    </m:ra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deg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27</m:t>
                        </m:r>
                      </m:e>
                    </m:rad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ad>
                      <m:radPr>
                        <m:ctrl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e>
                    </m:rad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ad>
                      <m:radPr>
                        <m:ctrl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.</m:t>
                        </m:r>
                      </m:e>
                    </m:rad>
                  </m:oMath>
                </a14:m>
                <a:endParaRPr lang="en-US" sz="2400" i="1" dirty="0" smtClean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endParaRPr lang="en-US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:endParaRPr lang="en-US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lvl="0" indent="-457200">
                  <a:buClr>
                    <a:srgbClr val="F0AD00"/>
                  </a:buClr>
                  <a:buSzPct val="80000"/>
                  <a:buFont typeface="+mj-lt"/>
                  <a:buAutoNum type="arabicPeriod" startAt="3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Обчисліть значення виразу 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  <m:sup>
                        <m:f>
                          <m:fPr>
                            <m:ctrlPr>
                              <a:rPr lang="uk-UA" sz="240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     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32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den>
                        </m:f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     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81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0,75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0,0004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−0,5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     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(12</m:t>
                        </m:r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den>
                        </m:f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1,5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en-US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112" y="1412776"/>
                <a:ext cx="9036496" cy="4153894"/>
              </a:xfrm>
              <a:prstGeom prst="rect">
                <a:avLst/>
              </a:prstGeom>
              <a:blipFill rotWithShape="1">
                <a:blip r:embed="rId2"/>
                <a:stretch>
                  <a:fillRect l="-540" t="-1175" r="-10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589446" y="104344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chemeClr val="accent4">
                    <a:lumMod val="75000"/>
                  </a:schemeClr>
                </a:solidFill>
              </a:rPr>
              <a:t>Рівень А</a:t>
            </a:r>
            <a:endParaRPr lang="ru-RU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0768" y="1043444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7030A0"/>
                </a:solidFill>
              </a:rPr>
              <a:t>Рівень Б</a:t>
            </a:r>
            <a:endParaRPr lang="ru-RU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471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504" y="1628800"/>
                <a:ext cx="9036496" cy="45183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457200" marR="36576" indent="-457200">
                  <a:lnSpc>
                    <a:spcPct val="13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 startAt="4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Подайте у вигляді степеня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−1,3</m:t>
                        </m:r>
                      </m:sup>
                    </m:sSup>
                    <m:r>
                      <a:rPr lang="uk-UA" sz="24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2,5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  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18</m:t>
                            </m:r>
                          </m:den>
                        </m:f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6</m:t>
                            </m:r>
                          </m:den>
                        </m:f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den>
                        </m:f>
                      </m:sup>
                    </m:sSup>
                    <m:r>
                      <a:rPr lang="en-US" sz="240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14</m:t>
                            </m:r>
                          </m:den>
                        </m:f>
                      </m:sup>
                    </m:sSup>
                    <m:r>
                      <a:rPr lang="en-US" sz="240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f>
                          <m:fPr>
                            <m:ctrlPr>
                              <a:rPr lang="en-US" sz="24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15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28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𝑥</m:t>
                                </m:r>
                              </m:e>
                              <m:sup>
                                <m:f>
                                  <m:fPr>
                                    <m:ctrlP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15</m:t>
                                    </m:r>
                                  </m:den>
                                </m:f>
                              </m:sup>
                            </m:sSup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16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5</m:t>
                                    </m:r>
                                  </m:num>
                                  <m:den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6</m:t>
                                    </m:r>
                                  </m:den>
                                </m:f>
                              </m:sup>
                            </m:sSup>
                          </m:e>
                        </m:d>
                      </m:e>
                      <m:sup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20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12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: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8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 </m:t>
                    </m:r>
                    <m:sSup>
                      <m:sSupPr>
                        <m:ctrlP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−6</m:t>
                            </m:r>
                          </m:sup>
                        </m:sSup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0,6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</m:den>
                            </m:f>
                          </m:sup>
                        </m:s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𝑦</m:t>
                            </m:r>
                          </m:e>
                          <m:sup>
                            <m:f>
                              <m:f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</m:den>
                            </m:f>
                          </m:sup>
                        </m:s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18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25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0,8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</m:oMath>
                </a14:m>
                <a:r>
                  <a:rPr lang="en-US" sz="2400" dirty="0">
                    <a:solidFill>
                      <a:srgbClr val="7030A0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−1,4</m:t>
                            </m:r>
                          </m:sup>
                        </m:sSup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:</m:t>
                    </m:r>
                    <m:sSup>
                      <m:sSup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−1,5</m:t>
                            </m:r>
                          </m:sup>
                        </m:sSup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                                                           </m:t>
                        </m:r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i="1" dirty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6</m:t>
                                </m:r>
                              </m:num>
                              <m:den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49</m:t>
                                </m:r>
                              </m:den>
                            </m:f>
                          </m:sup>
                        </m:sSup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</m:t>
                            </m:r>
                            <m: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i="1" dirty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28</m:t>
                                </m:r>
                              </m:den>
                            </m:f>
                          </m:sup>
                        </m:sSup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18 </m:t>
                            </m:r>
                          </m:den>
                        </m:f>
                      </m:sup>
                    </m:sSup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en-US" sz="2400" i="1" dirty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f>
                              <m:fPr>
                                <m:ctrlPr>
                                  <a:rPr lang="en-US" sz="2400" i="1" dirty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14</m:t>
                                </m:r>
                              </m:den>
                            </m:f>
                          </m:sup>
                        </m:sSup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</m:t>
                            </m:r>
                            <m: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𝑦</m:t>
                            </m:r>
                          </m:e>
                          <m:sup>
                            <m:f>
                              <m:fPr>
                                <m:ctrlPr>
                                  <a:rPr lang="en-US" sz="2400" i="1" dirty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16</m:t>
                                </m:r>
                              </m:den>
                            </m:f>
                          </m:sup>
                        </m:sSup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n-US" sz="2400" i="1" dirty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.     </a:t>
                </a:r>
                <a:endParaRPr lang="uk-UA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 startAt="4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Знайдіть значення виразу                   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3,6</m:t>
                        </m:r>
                      </m:sup>
                    </m:sSup>
                    <m:r>
                      <a:rPr lang="uk-UA" sz="24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−1,2</m:t>
                        </m:r>
                      </m:sup>
                    </m:sSup>
                    <m:r>
                      <a:rPr lang="uk-UA" sz="240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1,6</m:t>
                        </m:r>
                      </m:sup>
                    </m:sSup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 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−0,8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−2,6</m:t>
                        </m:r>
                      </m:sup>
                    </m:sSup>
                    <m:r>
                      <a:rPr lang="en-US" sz="2400" b="0" i="1" dirty="0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81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−1,25</m:t>
                        </m:r>
                      </m:sup>
                    </m:sSup>
                    <m:r>
                      <a:rPr lang="en-US" sz="240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9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1,5</m:t>
                        </m:r>
                      </m:sup>
                    </m:sSup>
                    <m:r>
                      <a:rPr lang="en-US" sz="240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27</m:t>
                        </m:r>
                      </m:e>
                      <m:sup>
                        <m:f>
                          <m:fPr>
                            <m:ctrlPr>
                              <a:rPr lang="en-US" sz="24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sz="2400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sz="2400" i="1" smtClean="0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sz="2400" b="0" i="1" smtClean="0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4</m:t>
                                </m:r>
                              </m:num>
                              <m:den>
                                <m:r>
                                  <a:rPr lang="en-US" sz="2400" b="0" i="1" smtClean="0">
                                    <a:solidFill>
                                      <a:schemeClr val="accent4">
                                        <a:lumMod val="75000"/>
                                      </a:schemeClr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11</m:t>
                                </m:r>
                              </m:den>
                            </m:f>
                          </m:sup>
                        </m:sSup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f>
                          <m:fPr>
                            <m:ctrlPr>
                              <a:rPr lang="en-US" sz="240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11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20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sz="2400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36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1,1</m:t>
                        </m:r>
                      </m:sup>
                    </m:sSup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( </m:t>
                        </m:r>
                        <m:f>
                          <m:f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sup>
                            </m:s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 </m:t>
                            </m:r>
                            <m:sSup>
                              <m:sSup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14</m:t>
                                </m:r>
                              </m:e>
                              <m:sup>
                                <m:f>
                                  <m:fPr>
                                    <m:ctrlP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2</m:t>
                                    </m:r>
                                  </m:num>
                                  <m:den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sup>
                            </m:s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  </m:t>
                            </m:r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 </m:t>
                            </m:r>
                            <m:sSup>
                              <m:sSupPr>
                                <m:ctrlP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−</m:t>
                                </m:r>
                                <m:f>
                                  <m:fPr>
                                    <m:ctrlP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4</m:t>
                                    </m:r>
                                  </m:num>
                                  <m:den>
                                    <m:r>
                                      <a:rPr lang="en-US" sz="2400" b="0" i="1" dirty="0" smtClean="0">
                                        <a:solidFill>
                                          <a:srgbClr val="7030A0"/>
                                        </a:solidFill>
                                        <a:latin typeface="Cambria Math"/>
                                        <a:ea typeface="Cambria Math"/>
                                        <a:cs typeface="Times New Roman" pitchFamily="18" charset="0"/>
                                      </a:rPr>
                                      <m:t>3</m:t>
                                    </m:r>
                                  </m:den>
                                </m:f>
                              </m:sup>
                            </m:sSup>
                          </m:den>
                        </m:f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 )</m:t>
                        </m:r>
                      </m:e>
                      <m:sup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−1,5</m:t>
                        </m:r>
                      </m:sup>
                    </m:sSup>
                  </m:oMath>
                </a14:m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.   </a:t>
                </a:r>
                <a:endParaRPr lang="uk-UA" sz="2400" i="1" dirty="0" smtClean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1628800"/>
                <a:ext cx="9036496" cy="4518353"/>
              </a:xfrm>
              <a:prstGeom prst="rect">
                <a:avLst/>
              </a:prstGeom>
              <a:blipFill rotWithShape="1">
                <a:blip r:embed="rId2"/>
                <a:stretch>
                  <a:fillRect l="-5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619672" y="113130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chemeClr val="accent4">
                    <a:lumMod val="75000"/>
                  </a:schemeClr>
                </a:solidFill>
              </a:rPr>
              <a:t>Рівень А</a:t>
            </a:r>
            <a:endParaRPr lang="ru-RU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48704" y="1131306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7030A0"/>
                </a:solidFill>
              </a:rPr>
              <a:t>Рівень Б</a:t>
            </a:r>
            <a:endParaRPr lang="ru-RU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58851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183880" cy="676656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СПИСОК ВИКОРИСТАНИХ ДЖЕРЕЛ: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uk-UA" b="1" dirty="0">
                <a:latin typeface="Times New Roman"/>
                <a:ea typeface="Times New Roman"/>
              </a:rPr>
              <a:t>Література: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183880" cy="295232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/>
              <a:t>«Збірник програм з математики для </a:t>
            </a:r>
            <a:r>
              <a:rPr lang="uk-UA" dirty="0" err="1"/>
              <a:t>допрофільної</a:t>
            </a:r>
            <a:r>
              <a:rPr lang="uk-UA" dirty="0"/>
              <a:t>  підготовки та профільного навчання» </a:t>
            </a:r>
            <a:r>
              <a:rPr lang="en-US" dirty="0"/>
              <a:t>II</a:t>
            </a:r>
            <a:r>
              <a:rPr lang="ru-RU" dirty="0"/>
              <a:t> </a:t>
            </a:r>
            <a:r>
              <a:rPr lang="ru-RU" dirty="0" err="1"/>
              <a:t>частина</a:t>
            </a:r>
            <a:r>
              <a:rPr lang="ru-RU" dirty="0"/>
              <a:t> «Ранок» - </a:t>
            </a:r>
            <a:r>
              <a:rPr lang="ru-RU" dirty="0" err="1"/>
              <a:t>Харків</a:t>
            </a:r>
            <a:r>
              <a:rPr lang="ru-RU" dirty="0"/>
              <a:t> – 2011 </a:t>
            </a:r>
            <a:r>
              <a:rPr lang="ru-RU" dirty="0" err="1"/>
              <a:t>рік</a:t>
            </a:r>
            <a:r>
              <a:rPr lang="ru-RU" dirty="0"/>
              <a:t> для 10 – 11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</a:t>
            </a:r>
            <a:r>
              <a:rPr lang="uk-UA" dirty="0" err="1"/>
              <a:t>Номіровський</a:t>
            </a:r>
            <a:r>
              <a:rPr lang="uk-UA" dirty="0"/>
              <a:t> Д.А., Полонський В.Б., Якір М.С. </a:t>
            </a:r>
            <a:r>
              <a:rPr lang="uk-UA" dirty="0" smtClean="0"/>
              <a:t>«</a:t>
            </a:r>
            <a:r>
              <a:rPr lang="uk-UA" dirty="0"/>
              <a:t>Алгебра і початки аналізу – 10 клас». Академічний рівень. </a:t>
            </a:r>
            <a:r>
              <a:rPr lang="uk-UA" dirty="0" smtClean="0"/>
              <a:t> </a:t>
            </a:r>
            <a:r>
              <a:rPr lang="uk-UA" dirty="0"/>
              <a:t>Харків «Гімназія» 2010 рік</a:t>
            </a:r>
            <a:r>
              <a:rPr lang="uk-UA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 Полонський В.Б., </a:t>
            </a:r>
            <a:r>
              <a:rPr lang="uk-UA" dirty="0" err="1"/>
              <a:t>Рабінович</a:t>
            </a:r>
            <a:r>
              <a:rPr lang="uk-UA" dirty="0"/>
              <a:t> Ю. М.,  Якір М.С</a:t>
            </a:r>
            <a:r>
              <a:rPr lang="uk-UA" dirty="0" smtClean="0"/>
              <a:t>.</a:t>
            </a:r>
            <a:r>
              <a:rPr lang="uk-UA" dirty="0"/>
              <a:t> «</a:t>
            </a:r>
            <a:r>
              <a:rPr lang="uk-UA" dirty="0" smtClean="0"/>
              <a:t>Збірник задач </a:t>
            </a:r>
            <a:r>
              <a:rPr lang="uk-UA" dirty="0"/>
              <a:t>і контрольних робіт. Алгебра і початки аналізу 10».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0350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2822</TotalTime>
  <Words>1212</Words>
  <Application>Microsoft Office PowerPoint</Application>
  <PresentationFormat>Экран (4:3)</PresentationFormat>
  <Paragraphs>105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Означення та властивості степеня з раціональним показником</vt:lpstr>
      <vt:lpstr>Презентация PowerPoint</vt:lpstr>
      <vt:lpstr>Властивості. </vt:lpstr>
      <vt:lpstr>Приклади розв'язування типових вправ</vt:lpstr>
      <vt:lpstr>Завдання для самостійної роботи</vt:lpstr>
      <vt:lpstr>Завдання для самостійної роботи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191</cp:revision>
  <dcterms:created xsi:type="dcterms:W3CDTF">2014-02-11T10:23:31Z</dcterms:created>
  <dcterms:modified xsi:type="dcterms:W3CDTF">2016-02-14T13:50:30Z</dcterms:modified>
</cp:coreProperties>
</file>