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"/>
  </p:notesMasterIdLst>
  <p:sldIdLst>
    <p:sldId id="260" r:id="rId2"/>
    <p:sldId id="258" r:id="rId3"/>
    <p:sldId id="261" r:id="rId4"/>
    <p:sldId id="262" r:id="rId5"/>
    <p:sldId id="264" r:id="rId6"/>
    <p:sldId id="265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 autoAdjust="0"/>
    <p:restoredTop sz="84460" autoAdjust="0"/>
  </p:normalViewPr>
  <p:slideViewPr>
    <p:cSldViewPr>
      <p:cViewPr>
        <p:scale>
          <a:sx n="59" d="100"/>
          <a:sy n="59" d="100"/>
        </p:scale>
        <p:origin x="-1686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43168D-BB72-48D0-8F18-9F1F44728050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9C91F2-6318-4EA1-9A52-C8BF02D4D1F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759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0.pn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4" Type="http://schemas.openxmlformats.org/officeDocument/2006/relationships/image" Target="../media/image4.pn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11" Type="http://schemas.openxmlformats.org/officeDocument/2006/relationships/image" Target="../media/image100.png"/><Relationship Id="rId10" Type="http://schemas.openxmlformats.org/officeDocument/2006/relationships/image" Target="../media/image14.png"/><Relationship Id="rId9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Заголовок 2"/>
              <p:cNvSpPr>
                <a:spLocks noGrp="1"/>
              </p:cNvSpPr>
              <p:nvPr>
                <p:ph type="title"/>
              </p:nvPr>
            </p:nvSpPr>
            <p:spPr>
              <a:xfrm>
                <a:off x="611560" y="3068960"/>
                <a:ext cx="8183880" cy="676656"/>
              </a:xfrm>
            </p:spPr>
            <p:txBody>
              <a:bodyPr>
                <a:noAutofit/>
              </a:bodyPr>
              <a:lstStyle/>
              <a:p>
                <a:r>
                  <a:rPr lang="uk-UA" sz="70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/>
                </a:r>
                <a:br>
                  <a:rPr lang="uk-UA" sz="70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</a:br>
                <a:r>
                  <a:rPr lang="uk-UA" sz="70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Функція</a:t>
                </a:r>
                <a:r>
                  <a:rPr lang="en-US" sz="7000" b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7000" b="1" i="1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𝒚</m:t>
                    </m:r>
                    <m:r>
                      <a:rPr lang="en-US" sz="7000" b="1" i="0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ad>
                      <m:radPr>
                        <m:ctrlPr>
                          <a:rPr lang="uk-UA" sz="7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7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𝒏</m:t>
                        </m:r>
                      </m:deg>
                      <m:e>
                        <m:r>
                          <a:rPr lang="en-US" sz="7000" b="1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𝒙</m:t>
                        </m:r>
                      </m:e>
                    </m:rad>
                  </m:oMath>
                </a14:m>
                <a:endParaRPr lang="ru-RU" sz="7000" b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Заголовок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11560" y="3068960"/>
                <a:ext cx="8183880" cy="676656"/>
              </a:xfrm>
              <a:blipFill rotWithShape="1">
                <a:blip r:embed="rId2"/>
                <a:stretch>
                  <a:fillRect l="-2681" t="-95495" b="-801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959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683568" y="0"/>
                <a:ext cx="7992888" cy="1224136"/>
              </a:xfrm>
            </p:spPr>
            <p:txBody>
              <a:bodyPr>
                <a:normAutofit/>
              </a:bodyPr>
              <a:lstStyle/>
              <a:p>
                <a:pPr algn="ctr"/>
                <a:r>
                  <a:rPr lang="uk-UA" sz="3200" b="1" dirty="0" smtClean="0">
                    <a:solidFill>
                      <a:srgbClr val="002060"/>
                    </a:solidFill>
                  </a:rPr>
                  <a:t>Властивості та графік</a:t>
                </a:r>
                <a:r>
                  <a:rPr lang="en-US" sz="3200" b="1" dirty="0" smtClean="0">
                    <a:solidFill>
                      <a:srgbClr val="002060"/>
                    </a:solidFill>
                  </a:rPr>
                  <a:t/>
                </a:r>
                <a:br>
                  <a:rPr lang="en-US" sz="3200" b="1" dirty="0" smtClean="0">
                    <a:solidFill>
                      <a:srgbClr val="002060"/>
                    </a:solidFill>
                  </a:rPr>
                </a:br>
                <a:r>
                  <a:rPr lang="uk-UA" sz="3200" b="1" dirty="0" smtClean="0">
                    <a:solidFill>
                      <a:srgbClr val="002060"/>
                    </a:solidFill>
                  </a:rPr>
                  <a:t> функції</a:t>
                </a:r>
                <a:r>
                  <a:rPr lang="uk-UA" dirty="0" smtClean="0">
                    <a:solidFill>
                      <a:srgbClr val="002060"/>
                    </a:solidFill>
                  </a:rPr>
                  <a:t> </a:t>
                </a:r>
                <a:r>
                  <a:rPr lang="en-US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y </a:t>
                </a:r>
                <a:r>
                  <a:rPr lang="en-US" dirty="0" smtClean="0">
                    <a:solidFill>
                      <a:srgbClr val="002060"/>
                    </a:solidFill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400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40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sz="40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4000" b="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en-US" dirty="0" smtClean="0">
                    <a:solidFill>
                      <a:srgbClr val="002060"/>
                    </a:solidFill>
                  </a:rPr>
                  <a:t> </a:t>
                </a:r>
                <a:r>
                  <a:rPr lang="uk-UA" b="1" dirty="0" smtClean="0">
                    <a:solidFill>
                      <a:srgbClr val="002060"/>
                    </a:solidFill>
                  </a:rPr>
                  <a:t>з</a:t>
                </a:r>
                <a:r>
                  <a:rPr lang="uk-UA" dirty="0">
                    <a:solidFill>
                      <a:srgbClr val="002060"/>
                    </a:solidFill>
                  </a:rPr>
                  <a:t> </a:t>
                </a:r>
                <a:r>
                  <a:rPr lang="uk-UA" sz="3200" b="1" dirty="0" smtClean="0">
                    <a:solidFill>
                      <a:srgbClr val="C00000"/>
                    </a:solidFill>
                  </a:rPr>
                  <a:t>непарним</a:t>
                </a:r>
                <a:r>
                  <a:rPr lang="en-US" sz="3200" b="1" dirty="0" smtClean="0">
                    <a:solidFill>
                      <a:srgbClr val="C00000"/>
                    </a:solidFill>
                  </a:rPr>
                  <a:t> </a:t>
                </a:r>
                <a:r>
                  <a:rPr lang="en-US" sz="3200" i="1" dirty="0" smtClean="0">
                    <a:solidFill>
                      <a:srgbClr val="002060"/>
                    </a:solidFill>
                  </a:rPr>
                  <a:t>n</a:t>
                </a:r>
                <a:endParaRPr lang="ru-RU" sz="3200" i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683568" y="0"/>
                <a:ext cx="7992888" cy="1224136"/>
              </a:xfrm>
              <a:blipFill rotWithShape="1">
                <a:blip r:embed="rId2"/>
                <a:stretch>
                  <a:fillRect t="-498" b="-218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139952" y="1291686"/>
            <a:ext cx="5448376" cy="4752528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Область визначення</a:t>
            </a:r>
          </a:p>
          <a:p>
            <a:pPr>
              <a:lnSpc>
                <a:spcPct val="140000"/>
              </a:lnSpc>
            </a:pPr>
            <a:endParaRPr lang="uk-UA" sz="2500" b="1" dirty="0"/>
          </a:p>
          <a:p>
            <a:pPr marL="457200" indent="-457200">
              <a:lnSpc>
                <a:spcPct val="140000"/>
              </a:lnSpc>
              <a:buFont typeface="+mj-lt"/>
              <a:buAutoNum type="arabicPeriod" startAt="2"/>
            </a:pPr>
            <a:r>
              <a:rPr lang="uk-UA" sz="2500" b="1" dirty="0" smtClean="0"/>
              <a:t>Область значень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 startAt="2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 startAt="2"/>
            </a:pPr>
            <a:r>
              <a:rPr lang="uk-UA" sz="2500" b="1" dirty="0" smtClean="0"/>
              <a:t>Парність функції</a:t>
            </a:r>
          </a:p>
          <a:p>
            <a:pPr marL="457200" indent="-457200">
              <a:lnSpc>
                <a:spcPct val="140000"/>
              </a:lnSpc>
              <a:buFont typeface="+mj-lt"/>
              <a:buAutoNum type="arabicPeriod" startAt="2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 startAt="2"/>
            </a:pPr>
            <a:r>
              <a:rPr lang="uk-UA" sz="2500" b="1" dirty="0" smtClean="0"/>
              <a:t>Нулі </a:t>
            </a:r>
            <a:r>
              <a:rPr lang="uk-UA" sz="2500" b="1" dirty="0"/>
              <a:t>функції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 startAt="2"/>
            </a:pPr>
            <a:endParaRPr lang="uk-UA" sz="2500" b="1" dirty="0" smtClean="0"/>
          </a:p>
          <a:p>
            <a:pPr marL="342900" indent="-342900">
              <a:lnSpc>
                <a:spcPct val="140000"/>
              </a:lnSpc>
              <a:buFont typeface="+mj-lt"/>
              <a:buAutoNum type="arabicPeriod" startAt="2"/>
            </a:pPr>
            <a:r>
              <a:rPr lang="uk-UA" sz="2500" b="1" dirty="0" smtClean="0"/>
              <a:t>Проміжки </a:t>
            </a:r>
            <a:r>
              <a:rPr lang="uk-UA" sz="2500" b="1" dirty="0" err="1" smtClean="0"/>
              <a:t>знакосталості</a:t>
            </a:r>
            <a:r>
              <a:rPr lang="uk-UA" sz="2500" b="1" dirty="0" smtClean="0"/>
              <a:t> 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 startAt="2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 startAt="2"/>
            </a:pPr>
            <a:r>
              <a:rPr lang="uk-UA" sz="2500" b="1" dirty="0"/>
              <a:t>Проміжки </a:t>
            </a:r>
            <a:r>
              <a:rPr lang="uk-UA" sz="2500" b="1" dirty="0" smtClean="0"/>
              <a:t>монотонності </a:t>
            </a:r>
            <a:endParaRPr lang="uk-UA" sz="2500" b="1" dirty="0"/>
          </a:p>
          <a:p>
            <a:pPr marL="342900" indent="-342900">
              <a:buFont typeface="+mj-lt"/>
              <a:buAutoNum type="arabicPeriod" startAt="2"/>
            </a:pP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032498" y="1628840"/>
                <a:ext cx="22121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uk-UA" sz="32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−∞;</m:t>
                    </m:r>
                    <m:r>
                      <a:rPr lang="uk-UA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+∞</m:t>
                    </m:r>
                    <m:r>
                      <a:rPr lang="uk-UA" sz="32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2498" y="1628840"/>
                <a:ext cx="2212182" cy="584775"/>
              </a:xfrm>
              <a:prstGeom prst="rect">
                <a:avLst/>
              </a:prstGeom>
              <a:blipFill rotWithShape="1">
                <a:blip r:embed="rId3"/>
                <a:stretch>
                  <a:fillRect l="-7182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4647285" y="3260101"/>
            <a:ext cx="2683134" cy="595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непарна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211960" y="4943823"/>
            <a:ext cx="51845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у&gt;0 при х&gt;0; у&lt;0 при х&lt;0 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4635443" y="5866209"/>
                <a:ext cx="373477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зростає  </a:t>
                </a:r>
                <a:r>
                  <a:rPr lang="uk-UA" sz="32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uk-UA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−∞;+∞)</m:t>
                    </m:r>
                  </m:oMath>
                </a14:m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35443" y="5866209"/>
                <a:ext cx="3734776" cy="584775"/>
              </a:xfrm>
              <a:prstGeom prst="rect">
                <a:avLst/>
              </a:prstGeom>
              <a:blipFill rotWithShape="1">
                <a:blip r:embed="rId4"/>
                <a:stretch>
                  <a:fillRect l="-4078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Прямоугольник 13"/>
          <p:cNvSpPr/>
          <p:nvPr/>
        </p:nvSpPr>
        <p:spPr>
          <a:xfrm>
            <a:off x="225102" y="2187406"/>
            <a:ext cx="3816423" cy="347367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2021517" y="2258915"/>
            <a:ext cx="0" cy="340216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stCxn id="14" idx="1"/>
          </p:cNvCxnSpPr>
          <p:nvPr/>
        </p:nvCxnSpPr>
        <p:spPr>
          <a:xfrm flipV="1">
            <a:off x="225102" y="3923216"/>
            <a:ext cx="3816424" cy="102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441126" y="2497501"/>
            <a:ext cx="3096344" cy="2928610"/>
          </a:xfrm>
          <a:prstGeom prst="line">
            <a:avLst/>
          </a:prstGeom>
          <a:ln w="1905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олилиния 17"/>
          <p:cNvSpPr/>
          <p:nvPr/>
        </p:nvSpPr>
        <p:spPr>
          <a:xfrm rot="10800000">
            <a:off x="225101" y="3925266"/>
            <a:ext cx="1808212" cy="629873"/>
          </a:xfrm>
          <a:custGeom>
            <a:avLst/>
            <a:gdLst>
              <a:gd name="connsiteX0" fmla="*/ 0 w 1972261"/>
              <a:gd name="connsiteY0" fmla="*/ 629873 h 629873"/>
              <a:gd name="connsiteX1" fmla="*/ 144651 w 1972261"/>
              <a:gd name="connsiteY1" fmla="*/ 268246 h 629873"/>
              <a:gd name="connsiteX2" fmla="*/ 532109 w 1972261"/>
              <a:gd name="connsiteY2" fmla="*/ 113263 h 629873"/>
              <a:gd name="connsiteX3" fmla="*/ 1844298 w 1972261"/>
              <a:gd name="connsiteY3" fmla="*/ 9941 h 629873"/>
              <a:gd name="connsiteX4" fmla="*/ 1849465 w 1972261"/>
              <a:gd name="connsiteY4" fmla="*/ 9941 h 629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61" h="629873">
                <a:moveTo>
                  <a:pt x="0" y="629873"/>
                </a:moveTo>
                <a:cubicBezTo>
                  <a:pt x="27983" y="492110"/>
                  <a:pt x="55966" y="354348"/>
                  <a:pt x="144651" y="268246"/>
                </a:cubicBezTo>
                <a:cubicBezTo>
                  <a:pt x="233336" y="182144"/>
                  <a:pt x="248835" y="156314"/>
                  <a:pt x="532109" y="113263"/>
                </a:cubicBezTo>
                <a:cubicBezTo>
                  <a:pt x="815384" y="70212"/>
                  <a:pt x="1624739" y="27161"/>
                  <a:pt x="1844298" y="9941"/>
                </a:cubicBezTo>
                <a:cubicBezTo>
                  <a:pt x="2063857" y="-7279"/>
                  <a:pt x="1956661" y="1331"/>
                  <a:pt x="1849465" y="9941"/>
                </a:cubicBezTo>
              </a:path>
            </a:pathLst>
          </a:cu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олилиния 23"/>
          <p:cNvSpPr/>
          <p:nvPr/>
        </p:nvSpPr>
        <p:spPr>
          <a:xfrm>
            <a:off x="2033315" y="3280380"/>
            <a:ext cx="1972261" cy="629873"/>
          </a:xfrm>
          <a:custGeom>
            <a:avLst/>
            <a:gdLst>
              <a:gd name="connsiteX0" fmla="*/ 0 w 1972261"/>
              <a:gd name="connsiteY0" fmla="*/ 629873 h 629873"/>
              <a:gd name="connsiteX1" fmla="*/ 144651 w 1972261"/>
              <a:gd name="connsiteY1" fmla="*/ 268246 h 629873"/>
              <a:gd name="connsiteX2" fmla="*/ 532109 w 1972261"/>
              <a:gd name="connsiteY2" fmla="*/ 113263 h 629873"/>
              <a:gd name="connsiteX3" fmla="*/ 1844298 w 1972261"/>
              <a:gd name="connsiteY3" fmla="*/ 9941 h 629873"/>
              <a:gd name="connsiteX4" fmla="*/ 1849465 w 1972261"/>
              <a:gd name="connsiteY4" fmla="*/ 9941 h 629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61" h="629873">
                <a:moveTo>
                  <a:pt x="0" y="629873"/>
                </a:moveTo>
                <a:cubicBezTo>
                  <a:pt x="27983" y="492110"/>
                  <a:pt x="55966" y="354348"/>
                  <a:pt x="144651" y="268246"/>
                </a:cubicBezTo>
                <a:cubicBezTo>
                  <a:pt x="233336" y="182144"/>
                  <a:pt x="248835" y="156314"/>
                  <a:pt x="532109" y="113263"/>
                </a:cubicBezTo>
                <a:cubicBezTo>
                  <a:pt x="815384" y="70212"/>
                  <a:pt x="1624739" y="27161"/>
                  <a:pt x="1844298" y="9941"/>
                </a:cubicBezTo>
                <a:cubicBezTo>
                  <a:pt x="2063857" y="-7279"/>
                  <a:pt x="1956661" y="1331"/>
                  <a:pt x="1849465" y="9941"/>
                </a:cubicBezTo>
              </a:path>
            </a:pathLst>
          </a:cu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олилиния 24"/>
          <p:cNvSpPr/>
          <p:nvPr/>
        </p:nvSpPr>
        <p:spPr>
          <a:xfrm>
            <a:off x="2071677" y="2187406"/>
            <a:ext cx="656095" cy="1735810"/>
          </a:xfrm>
          <a:custGeom>
            <a:avLst/>
            <a:gdLst>
              <a:gd name="connsiteX0" fmla="*/ 0 w 656095"/>
              <a:gd name="connsiteY0" fmla="*/ 1735810 h 1735810"/>
              <a:gd name="connsiteX1" fmla="*/ 361627 w 656095"/>
              <a:gd name="connsiteY1" fmla="*/ 1642820 h 1735810"/>
              <a:gd name="connsiteX2" fmla="*/ 521777 w 656095"/>
              <a:gd name="connsiteY2" fmla="*/ 1224366 h 1735810"/>
              <a:gd name="connsiteX3" fmla="*/ 656095 w 656095"/>
              <a:gd name="connsiteY3" fmla="*/ 0 h 1735810"/>
              <a:gd name="connsiteX4" fmla="*/ 656095 w 656095"/>
              <a:gd name="connsiteY4" fmla="*/ 0 h 173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095" h="1735810">
                <a:moveTo>
                  <a:pt x="0" y="1735810"/>
                </a:moveTo>
                <a:cubicBezTo>
                  <a:pt x="137332" y="1731935"/>
                  <a:pt x="274664" y="1728061"/>
                  <a:pt x="361627" y="1642820"/>
                </a:cubicBezTo>
                <a:cubicBezTo>
                  <a:pt x="448590" y="1557579"/>
                  <a:pt x="472699" y="1498169"/>
                  <a:pt x="521777" y="1224366"/>
                </a:cubicBezTo>
                <a:cubicBezTo>
                  <a:pt x="570855" y="950563"/>
                  <a:pt x="656095" y="0"/>
                  <a:pt x="656095" y="0"/>
                </a:cubicBezTo>
                <a:lnTo>
                  <a:pt x="656095" y="0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олилиния 25"/>
          <p:cNvSpPr/>
          <p:nvPr/>
        </p:nvSpPr>
        <p:spPr>
          <a:xfrm rot="10800000">
            <a:off x="1305222" y="3925267"/>
            <a:ext cx="725576" cy="1735810"/>
          </a:xfrm>
          <a:custGeom>
            <a:avLst/>
            <a:gdLst>
              <a:gd name="connsiteX0" fmla="*/ 0 w 656095"/>
              <a:gd name="connsiteY0" fmla="*/ 1735810 h 1735810"/>
              <a:gd name="connsiteX1" fmla="*/ 361627 w 656095"/>
              <a:gd name="connsiteY1" fmla="*/ 1642820 h 1735810"/>
              <a:gd name="connsiteX2" fmla="*/ 521777 w 656095"/>
              <a:gd name="connsiteY2" fmla="*/ 1224366 h 1735810"/>
              <a:gd name="connsiteX3" fmla="*/ 656095 w 656095"/>
              <a:gd name="connsiteY3" fmla="*/ 0 h 1735810"/>
              <a:gd name="connsiteX4" fmla="*/ 656095 w 656095"/>
              <a:gd name="connsiteY4" fmla="*/ 0 h 173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095" h="1735810">
                <a:moveTo>
                  <a:pt x="0" y="1735810"/>
                </a:moveTo>
                <a:cubicBezTo>
                  <a:pt x="137332" y="1731935"/>
                  <a:pt x="274664" y="1728061"/>
                  <a:pt x="361627" y="1642820"/>
                </a:cubicBezTo>
                <a:cubicBezTo>
                  <a:pt x="448590" y="1557579"/>
                  <a:pt x="472699" y="1498169"/>
                  <a:pt x="521777" y="1224366"/>
                </a:cubicBezTo>
                <a:cubicBezTo>
                  <a:pt x="570855" y="950563"/>
                  <a:pt x="656095" y="0"/>
                  <a:pt x="656095" y="0"/>
                </a:cubicBezTo>
                <a:lnTo>
                  <a:pt x="656095" y="0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 стрелкой 33"/>
          <p:cNvCxnSpPr/>
          <p:nvPr/>
        </p:nvCxnSpPr>
        <p:spPr>
          <a:xfrm flipV="1">
            <a:off x="2627784" y="3379706"/>
            <a:ext cx="0" cy="545561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V="1">
            <a:off x="1441483" y="3893391"/>
            <a:ext cx="0" cy="545561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rot="5400000" flipV="1">
            <a:off x="2355004" y="3085232"/>
            <a:ext cx="0" cy="545561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 rot="5400000" flipV="1">
            <a:off x="1760535" y="4214001"/>
            <a:ext cx="0" cy="545561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3573528" y="3789040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50175" y="2187406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989298" y="3899326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733159" y="3157957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461199" y="3910253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029151" y="425883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-1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187624" y="3558067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-1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/>
              <p:cNvSpPr txBox="1"/>
              <p:nvPr/>
            </p:nvSpPr>
            <p:spPr>
              <a:xfrm rot="16601102">
                <a:off x="1732450" y="2515138"/>
                <a:ext cx="1377792" cy="358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7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𝑦</m:t>
                      </m:r>
                      <m:r>
                        <a:rPr lang="en-US" sz="17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17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7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17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17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𝑘</m:t>
                          </m:r>
                          <m:r>
                            <a:rPr lang="en-US" sz="17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+1</m:t>
                          </m:r>
                        </m:sup>
                      </m:sSup>
                    </m:oMath>
                  </m:oMathPara>
                </a14:m>
                <a:endParaRPr lang="ru-RU" sz="17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6" name="TextBox 4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601102">
                <a:off x="1732450" y="2515138"/>
                <a:ext cx="1377792" cy="35856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 rot="21327659">
                <a:off x="2770130" y="3373993"/>
                <a:ext cx="1377792" cy="3636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7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𝑦</m:t>
                      </m:r>
                      <m:r>
                        <a:rPr lang="en-US" sz="17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17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17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17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𝑘</m:t>
                          </m:r>
                          <m:r>
                            <a:rPr lang="en-US" sz="17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+1</m:t>
                          </m:r>
                        </m:deg>
                        <m:e>
                          <m:r>
                            <a:rPr lang="en-US" sz="17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rad>
                    </m:oMath>
                  </m:oMathPara>
                </a14:m>
                <a:endParaRPr lang="ru-RU" sz="17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1327659">
                <a:off x="2770130" y="3373993"/>
                <a:ext cx="1377792" cy="363626"/>
              </a:xfrm>
              <a:prstGeom prst="rect">
                <a:avLst/>
              </a:prstGeom>
              <a:blipFill rotWithShape="1">
                <a:blip r:embed="rId7"/>
                <a:stretch>
                  <a:fillRect b="-12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/>
              <p:cNvSpPr txBox="1"/>
              <p:nvPr/>
            </p:nvSpPr>
            <p:spPr>
              <a:xfrm rot="19027817">
                <a:off x="2770130" y="2608200"/>
                <a:ext cx="1377792" cy="358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7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𝑦</m:t>
                      </m:r>
                      <m:r>
                        <a:rPr lang="en-US" sz="17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17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ru-RU" sz="17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55" name="TextBox 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27817">
                <a:off x="2770130" y="2608200"/>
                <a:ext cx="1377792" cy="35856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5032498" y="2418238"/>
                <a:ext cx="221218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uk-UA" sz="32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−∞;</m:t>
                    </m:r>
                    <m:r>
                      <a:rPr lang="uk-UA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+∞</m:t>
                    </m:r>
                    <m:r>
                      <a:rPr lang="uk-UA" sz="32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)</m:t>
                    </m:r>
                  </m:oMath>
                </a14:m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2498" y="2418238"/>
                <a:ext cx="2212182" cy="584775"/>
              </a:xfrm>
              <a:prstGeom prst="rect">
                <a:avLst/>
              </a:prstGeom>
              <a:blipFill rotWithShape="1">
                <a:blip r:embed="rId9"/>
                <a:stretch>
                  <a:fillRect l="-7182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32"/>
          <p:cNvSpPr txBox="1"/>
          <p:nvPr/>
        </p:nvSpPr>
        <p:spPr>
          <a:xfrm>
            <a:off x="5645277" y="4082955"/>
            <a:ext cx="98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x=0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278204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9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20" grpId="0"/>
      <p:bldP spid="22" grpId="0"/>
      <p:bldP spid="23" grpId="0"/>
      <p:bldP spid="18" grpId="0" animBg="1"/>
      <p:bldP spid="24" grpId="0" animBg="1"/>
      <p:bldP spid="25" grpId="0" animBg="1"/>
      <p:bldP spid="26" grpId="0" animBg="1"/>
      <p:bldP spid="46" grpId="0"/>
      <p:bldP spid="54" grpId="0"/>
      <p:bldP spid="55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48160" y="1292411"/>
            <a:ext cx="5448376" cy="4752528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Область визначення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Область значень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Парність функції</a:t>
            </a:r>
          </a:p>
          <a:p>
            <a:pPr marL="457200" indent="-457200">
              <a:lnSpc>
                <a:spcPct val="140000"/>
              </a:lnSpc>
              <a:buFont typeface="+mj-lt"/>
              <a:buAutoNum type="arabicPeriod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Нулі </a:t>
            </a:r>
            <a:r>
              <a:rPr lang="uk-UA" sz="2500" b="1" dirty="0"/>
              <a:t>функції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endParaRPr lang="uk-UA" sz="2500" b="1" dirty="0" smtClean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Проміжки </a:t>
            </a:r>
            <a:r>
              <a:rPr lang="uk-UA" sz="2500" b="1" dirty="0" err="1" smtClean="0"/>
              <a:t>знакосталості</a:t>
            </a:r>
            <a:r>
              <a:rPr lang="uk-UA" sz="2500" b="1" dirty="0" smtClean="0"/>
              <a:t> 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/>
              <a:t>Проміжки </a:t>
            </a:r>
            <a:r>
              <a:rPr lang="uk-UA" sz="2500" b="1" dirty="0" smtClean="0"/>
              <a:t>монотонності </a:t>
            </a:r>
            <a:endParaRPr lang="uk-UA" sz="2500" b="1" dirty="0"/>
          </a:p>
          <a:p>
            <a:pPr marL="342900" indent="-342900">
              <a:buFont typeface="+mj-lt"/>
              <a:buAutoNum type="arabicPeriod"/>
            </a:pP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292080" y="1676013"/>
                <a:ext cx="18002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[</a:t>
                </a:r>
                <a14:m>
                  <m:oMath xmlns:m="http://schemas.openxmlformats.org/officeDocument/2006/math">
                    <m:r>
                      <a:rPr lang="uk-UA" sz="32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0;+∞)</m:t>
                    </m:r>
                  </m:oMath>
                </a14:m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1676013"/>
                <a:ext cx="1800200" cy="584775"/>
              </a:xfrm>
              <a:prstGeom prst="rect">
                <a:avLst/>
              </a:prstGeom>
              <a:blipFill rotWithShape="1">
                <a:blip r:embed="rId2"/>
                <a:stretch>
                  <a:fillRect l="-8475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TextBox 19"/>
          <p:cNvSpPr txBox="1"/>
          <p:nvPr/>
        </p:nvSpPr>
        <p:spPr>
          <a:xfrm>
            <a:off x="4427449" y="3308286"/>
            <a:ext cx="3672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 парна, ні непарна</a:t>
            </a:r>
            <a:endParaRPr lang="ru-RU" sz="3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46085" y="5003928"/>
            <a:ext cx="2635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у&gt;0 при х&gt;0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Заголовок 1"/>
              <p:cNvSpPr txBox="1">
                <a:spLocks/>
              </p:cNvSpPr>
              <p:nvPr/>
            </p:nvSpPr>
            <p:spPr>
              <a:xfrm>
                <a:off x="683568" y="0"/>
                <a:ext cx="7992888" cy="1224136"/>
              </a:xfrm>
              <a:prstGeom prst="rect">
                <a:avLst/>
              </a:prstGeom>
            </p:spPr>
            <p:txBody>
              <a:bodyPr vert="horz" lIns="91440" bIns="0" anchor="b">
                <a:normAutofit/>
              </a:bodyPr>
              <a:lstStyle>
                <a:lvl1pPr algn="l" rtl="0" eaLnBrk="1" latinLnBrk="0" hangingPunct="1">
                  <a:spcBef>
                    <a:spcPct val="0"/>
                  </a:spcBef>
                  <a:buNone/>
                  <a:defRPr kumimoji="0" sz="3600" b="0" kern="1200" cap="none" baseline="0">
                    <a:solidFill>
                      <a:schemeClr val="bg2">
                        <a:shade val="25000"/>
                      </a:schemeClr>
                    </a:solidFill>
                    <a:effectLst/>
                    <a:latin typeface="+mj-lt"/>
                    <a:ea typeface="+mj-ea"/>
                    <a:cs typeface="+mj-cs"/>
                  </a:defRPr>
                </a:lvl1pPr>
                <a:extLst/>
              </a:lstStyle>
              <a:p>
                <a:pPr algn="ctr"/>
                <a:r>
                  <a:rPr lang="uk-UA" sz="3200" b="1" dirty="0" smtClean="0">
                    <a:solidFill>
                      <a:srgbClr val="002060"/>
                    </a:solidFill>
                  </a:rPr>
                  <a:t>Властивості та графік</a:t>
                </a:r>
                <a:r>
                  <a:rPr lang="en-US" sz="3200" b="1" dirty="0" smtClean="0">
                    <a:solidFill>
                      <a:srgbClr val="002060"/>
                    </a:solidFill>
                  </a:rPr>
                  <a:t/>
                </a:r>
                <a:br>
                  <a:rPr lang="en-US" sz="3200" b="1" dirty="0" smtClean="0">
                    <a:solidFill>
                      <a:srgbClr val="002060"/>
                    </a:solidFill>
                  </a:rPr>
                </a:br>
                <a:r>
                  <a:rPr lang="uk-UA" sz="3200" b="1" dirty="0" smtClean="0">
                    <a:solidFill>
                      <a:srgbClr val="002060"/>
                    </a:solidFill>
                  </a:rPr>
                  <a:t> функції</a:t>
                </a:r>
                <a:r>
                  <a:rPr lang="uk-UA" dirty="0" smtClean="0">
                    <a:solidFill>
                      <a:srgbClr val="002060"/>
                    </a:solidFill>
                  </a:rPr>
                  <a:t> </a:t>
                </a:r>
                <a:r>
                  <a:rPr lang="en-US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y 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400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400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a:rPr lang="en-US" sz="400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4000" i="1" smtClean="0">
                            <a:solidFill>
                              <a:srgbClr val="002060"/>
                            </a:solidFill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en-US" dirty="0" smtClean="0">
                    <a:solidFill>
                      <a:srgbClr val="002060"/>
                    </a:solidFill>
                  </a:rPr>
                  <a:t> </a:t>
                </a:r>
                <a:r>
                  <a:rPr lang="uk-UA" b="1" dirty="0" smtClean="0">
                    <a:solidFill>
                      <a:srgbClr val="002060"/>
                    </a:solidFill>
                  </a:rPr>
                  <a:t>з</a:t>
                </a:r>
                <a:r>
                  <a:rPr lang="uk-UA" dirty="0" smtClean="0">
                    <a:solidFill>
                      <a:srgbClr val="002060"/>
                    </a:solidFill>
                  </a:rPr>
                  <a:t> </a:t>
                </a:r>
                <a:r>
                  <a:rPr lang="uk-UA" sz="3200" b="1" dirty="0" smtClean="0">
                    <a:solidFill>
                      <a:srgbClr val="C00000"/>
                    </a:solidFill>
                  </a:rPr>
                  <a:t>парним</a:t>
                </a:r>
                <a:r>
                  <a:rPr lang="en-US" sz="3200" b="1" dirty="0" smtClean="0">
                    <a:solidFill>
                      <a:srgbClr val="C00000"/>
                    </a:solidFill>
                  </a:rPr>
                  <a:t> </a:t>
                </a:r>
                <a:r>
                  <a:rPr lang="en-US" sz="3200" i="1" dirty="0" smtClean="0">
                    <a:solidFill>
                      <a:srgbClr val="002060"/>
                    </a:solidFill>
                  </a:rPr>
                  <a:t>n</a:t>
                </a:r>
                <a:endParaRPr lang="ru-RU" sz="3200" i="1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14" name="Заголовок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0"/>
                <a:ext cx="7992888" cy="1224136"/>
              </a:xfrm>
              <a:prstGeom prst="rect">
                <a:avLst/>
              </a:prstGeom>
              <a:blipFill rotWithShape="1">
                <a:blip r:embed="rId3"/>
                <a:stretch>
                  <a:fillRect t="-498" b="-218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2" name="Прямоугольник 41"/>
          <p:cNvSpPr/>
          <p:nvPr/>
        </p:nvSpPr>
        <p:spPr>
          <a:xfrm>
            <a:off x="251520" y="1737569"/>
            <a:ext cx="3605874" cy="326635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43" name="Прямая со стрелкой 42"/>
          <p:cNvCxnSpPr/>
          <p:nvPr/>
        </p:nvCxnSpPr>
        <p:spPr>
          <a:xfrm flipV="1">
            <a:off x="1052272" y="1810888"/>
            <a:ext cx="0" cy="319304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 flipV="1">
            <a:off x="251520" y="4230891"/>
            <a:ext cx="3605874" cy="1026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357202" y="2123327"/>
            <a:ext cx="2895930" cy="2770026"/>
          </a:xfrm>
          <a:prstGeom prst="line">
            <a:avLst/>
          </a:prstGeom>
          <a:ln w="19050">
            <a:solidFill>
              <a:schemeClr val="accent4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Полилиния 46"/>
          <p:cNvSpPr/>
          <p:nvPr/>
        </p:nvSpPr>
        <p:spPr>
          <a:xfrm>
            <a:off x="1052271" y="2937717"/>
            <a:ext cx="2673411" cy="1260636"/>
          </a:xfrm>
          <a:custGeom>
            <a:avLst/>
            <a:gdLst>
              <a:gd name="connsiteX0" fmla="*/ 0 w 1972261"/>
              <a:gd name="connsiteY0" fmla="*/ 629873 h 629873"/>
              <a:gd name="connsiteX1" fmla="*/ 144651 w 1972261"/>
              <a:gd name="connsiteY1" fmla="*/ 268246 h 629873"/>
              <a:gd name="connsiteX2" fmla="*/ 532109 w 1972261"/>
              <a:gd name="connsiteY2" fmla="*/ 113263 h 629873"/>
              <a:gd name="connsiteX3" fmla="*/ 1844298 w 1972261"/>
              <a:gd name="connsiteY3" fmla="*/ 9941 h 629873"/>
              <a:gd name="connsiteX4" fmla="*/ 1849465 w 1972261"/>
              <a:gd name="connsiteY4" fmla="*/ 9941 h 629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72261" h="629873">
                <a:moveTo>
                  <a:pt x="0" y="629873"/>
                </a:moveTo>
                <a:cubicBezTo>
                  <a:pt x="27983" y="492110"/>
                  <a:pt x="55966" y="354348"/>
                  <a:pt x="144651" y="268246"/>
                </a:cubicBezTo>
                <a:cubicBezTo>
                  <a:pt x="233336" y="182144"/>
                  <a:pt x="248835" y="156314"/>
                  <a:pt x="532109" y="113263"/>
                </a:cubicBezTo>
                <a:cubicBezTo>
                  <a:pt x="815384" y="70212"/>
                  <a:pt x="1624739" y="27161"/>
                  <a:pt x="1844298" y="9941"/>
                </a:cubicBezTo>
                <a:cubicBezTo>
                  <a:pt x="2063857" y="-7279"/>
                  <a:pt x="1956661" y="1331"/>
                  <a:pt x="1849465" y="9941"/>
                </a:cubicBezTo>
              </a:path>
            </a:pathLst>
          </a:cu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олилиния 47"/>
          <p:cNvSpPr/>
          <p:nvPr/>
        </p:nvSpPr>
        <p:spPr>
          <a:xfrm>
            <a:off x="1025973" y="1810888"/>
            <a:ext cx="1417681" cy="2421029"/>
          </a:xfrm>
          <a:custGeom>
            <a:avLst/>
            <a:gdLst>
              <a:gd name="connsiteX0" fmla="*/ 0 w 656095"/>
              <a:gd name="connsiteY0" fmla="*/ 1735810 h 1735810"/>
              <a:gd name="connsiteX1" fmla="*/ 361627 w 656095"/>
              <a:gd name="connsiteY1" fmla="*/ 1642820 h 1735810"/>
              <a:gd name="connsiteX2" fmla="*/ 521777 w 656095"/>
              <a:gd name="connsiteY2" fmla="*/ 1224366 h 1735810"/>
              <a:gd name="connsiteX3" fmla="*/ 656095 w 656095"/>
              <a:gd name="connsiteY3" fmla="*/ 0 h 1735810"/>
              <a:gd name="connsiteX4" fmla="*/ 656095 w 656095"/>
              <a:gd name="connsiteY4" fmla="*/ 0 h 1735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6095" h="1735810">
                <a:moveTo>
                  <a:pt x="0" y="1735810"/>
                </a:moveTo>
                <a:cubicBezTo>
                  <a:pt x="137332" y="1731935"/>
                  <a:pt x="274664" y="1728061"/>
                  <a:pt x="361627" y="1642820"/>
                </a:cubicBezTo>
                <a:cubicBezTo>
                  <a:pt x="448590" y="1557579"/>
                  <a:pt x="472699" y="1498169"/>
                  <a:pt x="521777" y="1224366"/>
                </a:cubicBezTo>
                <a:cubicBezTo>
                  <a:pt x="570855" y="950563"/>
                  <a:pt x="656095" y="0"/>
                  <a:pt x="656095" y="0"/>
                </a:cubicBezTo>
                <a:lnTo>
                  <a:pt x="656095" y="0"/>
                </a:ln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0" name="Прямая со стрелкой 49"/>
          <p:cNvCxnSpPr/>
          <p:nvPr/>
        </p:nvCxnSpPr>
        <p:spPr>
          <a:xfrm flipV="1">
            <a:off x="2264658" y="3082061"/>
            <a:ext cx="0" cy="1162694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V="1">
            <a:off x="1052273" y="3082062"/>
            <a:ext cx="1169689" cy="24832"/>
          </a:xfrm>
          <a:prstGeom prst="straightConnector1">
            <a:avLst/>
          </a:prstGeom>
          <a:ln w="19050"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3409991" y="4174917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x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36061" y="1737569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y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053204" y="424475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704013" y="2908176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119961" y="424475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/>
              <p:cNvSpPr txBox="1"/>
              <p:nvPr/>
            </p:nvSpPr>
            <p:spPr>
              <a:xfrm rot="16601102">
                <a:off x="1459383" y="2065301"/>
                <a:ext cx="1377792" cy="358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7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𝑦</m:t>
                      </m:r>
                      <m:r>
                        <a:rPr lang="en-US" sz="1700" b="0" i="1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sSup>
                        <m:sSupPr>
                          <m:ctrlPr>
                            <a:rPr lang="en-US" sz="170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</m:ctrlPr>
                        </m:sSupPr>
                        <m:e>
                          <m:r>
                            <a:rPr lang="en-US" sz="17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17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1700" b="0" i="1" smtClean="0">
                              <a:solidFill>
                                <a:srgbClr val="FF0000"/>
                              </a:solidFill>
                              <a:latin typeface="Cambria Math"/>
                            </a:rPr>
                            <m:t>𝑘</m:t>
                          </m:r>
                        </m:sup>
                      </m:sSup>
                    </m:oMath>
                  </m:oMathPara>
                </a14:m>
                <a:endParaRPr lang="ru-RU" sz="17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61" name="TextBox 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601102">
                <a:off x="1459383" y="2065301"/>
                <a:ext cx="1377792" cy="35856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/>
              <p:cNvSpPr txBox="1"/>
              <p:nvPr/>
            </p:nvSpPr>
            <p:spPr>
              <a:xfrm rot="21327659">
                <a:off x="2564237" y="2983817"/>
                <a:ext cx="1377792" cy="3636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7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𝑦</m:t>
                      </m:r>
                      <m:r>
                        <a:rPr lang="en-US" sz="1700" b="0" i="1" smtClean="0">
                          <a:solidFill>
                            <a:srgbClr val="7030A0"/>
                          </a:solidFill>
                          <a:latin typeface="Cambria Math"/>
                        </a:rPr>
                        <m:t>=</m:t>
                      </m:r>
                      <m:rad>
                        <m:radPr>
                          <m:ctrlPr>
                            <a:rPr lang="en-US" sz="17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17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2</m:t>
                          </m:r>
                          <m:r>
                            <a:rPr lang="en-US" sz="17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𝑘</m:t>
                          </m:r>
                        </m:deg>
                        <m:e>
                          <m:r>
                            <a:rPr lang="en-US" sz="1700" b="0" i="1" smtClean="0">
                              <a:solidFill>
                                <a:srgbClr val="7030A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rad>
                    </m:oMath>
                  </m:oMathPara>
                </a14:m>
                <a:endParaRPr lang="ru-RU" sz="1700" dirty="0">
                  <a:solidFill>
                    <a:srgbClr val="7030A0"/>
                  </a:solidFill>
                </a:endParaRPr>
              </a:p>
            </p:txBody>
          </p:sp>
        </mc:Choice>
        <mc:Fallback xmlns="">
          <p:sp>
            <p:nvSpPr>
              <p:cNvPr id="62" name="TextBox 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21327659">
                <a:off x="2564237" y="2983817"/>
                <a:ext cx="1377792" cy="363626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/>
              <p:cNvSpPr txBox="1"/>
              <p:nvPr/>
            </p:nvSpPr>
            <p:spPr>
              <a:xfrm rot="19027817">
                <a:off x="2538860" y="2128822"/>
                <a:ext cx="1377792" cy="3585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7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𝑦</m:t>
                      </m:r>
                      <m:r>
                        <a:rPr lang="en-US" sz="17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1700" b="0" i="1" smtClean="0">
                          <a:solidFill>
                            <a:srgbClr val="00B050"/>
                          </a:solidFill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ru-RU" sz="1700" dirty="0">
                  <a:solidFill>
                    <a:srgbClr val="00B050"/>
                  </a:solidFill>
                </a:endParaRPr>
              </a:p>
            </p:txBody>
          </p:sp>
        </mc:Choice>
        <mc:Fallback xmlns="">
          <p:sp>
            <p:nvSpPr>
              <p:cNvPr id="63" name="TextBox 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27817">
                <a:off x="2538860" y="2128822"/>
                <a:ext cx="1377792" cy="358560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5292080" y="2436627"/>
                <a:ext cx="18002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[</a:t>
                </a:r>
                <a14:m>
                  <m:oMath xmlns:m="http://schemas.openxmlformats.org/officeDocument/2006/math">
                    <m:r>
                      <a:rPr lang="uk-UA" sz="32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0;+∞)</m:t>
                    </m:r>
                  </m:oMath>
                </a14:m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2436627"/>
                <a:ext cx="1800200" cy="584775"/>
              </a:xfrm>
              <a:prstGeom prst="rect">
                <a:avLst/>
              </a:prstGeom>
              <a:blipFill rotWithShape="1">
                <a:blip r:embed="rId11"/>
                <a:stretch>
                  <a:fillRect l="-8475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/>
          <p:cNvSpPr txBox="1"/>
          <p:nvPr/>
        </p:nvSpPr>
        <p:spPr>
          <a:xfrm>
            <a:off x="5645277" y="4082955"/>
            <a:ext cx="9866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x=0</a:t>
            </a:r>
            <a:endParaRPr lang="ru-RU" sz="32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4549471" y="5877272"/>
                <a:ext cx="317823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зростає [</a:t>
                </a:r>
                <a14:m>
                  <m:oMath xmlns:m="http://schemas.openxmlformats.org/officeDocument/2006/math">
                    <m:r>
                      <a:rPr lang="uk-UA" sz="32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</a:rPr>
                      <m:t>0;+∞)</m:t>
                    </m:r>
                  </m:oMath>
                </a14:m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9471" y="5877272"/>
                <a:ext cx="3178233" cy="584775"/>
              </a:xfrm>
              <a:prstGeom prst="rect">
                <a:avLst/>
              </a:prstGeom>
              <a:blipFill rotWithShape="1">
                <a:blip r:embed="rId12"/>
                <a:stretch>
                  <a:fillRect l="-4789" t="-14583" b="-322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62254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9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4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1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20" grpId="0"/>
      <p:bldP spid="22" grpId="0"/>
      <p:bldP spid="47" grpId="0" animBg="1"/>
      <p:bldP spid="48" grpId="0" animBg="1"/>
      <p:bldP spid="61" grpId="0"/>
      <p:bldP spid="62" grpId="0"/>
      <p:bldP spid="63" grpId="0"/>
      <p:bldP spid="28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848872" cy="1296144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Приклади розв'язування типових вправ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43508" y="1151118"/>
                <a:ext cx="8784976" cy="5302218"/>
              </a:xfrm>
            </p:spPr>
            <p:txBody>
              <a:bodyPr>
                <a:noAutofit/>
              </a:bodyPr>
              <a:lstStyle/>
              <a:p>
                <a:pPr marL="342900" indent="-342900">
                  <a:lnSpc>
                    <a:spcPct val="130000"/>
                  </a:lnSpc>
                  <a:buFont typeface="+mj-lt"/>
                  <a:buAutoNum type="arabicPeriod"/>
                </a:pP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Знайти область визначення функції                                         </a:t>
                </a:r>
                <a:r>
                  <a:rPr lang="en-US" sz="2400" i="1" dirty="0" smtClean="0"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en-US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ad>
                      <m:radPr>
                        <m:ctrlPr>
                          <a:rPr lang="uk-UA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−8,</m:t>
                        </m:r>
                      </m:e>
                    </m:rad>
                  </m:oMath>
                </a14:m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en-US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ad>
                      <m:radPr>
                        <m:ctrlP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+16,</m:t>
                        </m:r>
                      </m:e>
                    </m:rad>
                  </m:oMath>
                </a14:m>
                <a:r>
                  <a:rPr lang="en-US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uk-UA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130000"/>
                  </a:lnSpc>
                  <a:buFont typeface="+mj-lt"/>
                  <a:buAutoNum type="arabicPeriod"/>
                </a:pP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Знайти область визначення </a:t>
                </a: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функції</a:t>
                </a:r>
                <a:r>
                  <a:rPr lang="en-US" sz="2400" i="1" dirty="0" smtClean="0">
                    <a:latin typeface="Times New Roman" pitchFamily="18" charset="0"/>
                    <a:cs typeface="Times New Roman" pitchFamily="18" charset="0"/>
                  </a:rPr>
                  <a:t>                                        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en-US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ad>
                      <m:radPr>
                        <m:ctrlP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deg>
                      <m:e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  <m:r>
                      <a:rPr lang="en-US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+4,</m:t>
                    </m:r>
                  </m:oMath>
                </a14:m>
                <a:r>
                  <a:rPr lang="en-US" sz="2400" i="1" dirty="0" smtClean="0">
                    <a:latin typeface="Times New Roman" pitchFamily="18" charset="0"/>
                    <a:cs typeface="Times New Roman" pitchFamily="18" charset="0"/>
                  </a:rPr>
                  <a:t>                                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en-US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ad>
                      <m:radPr>
                        <m:ctrlP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7</m:t>
                        </m:r>
                      </m:deg>
                      <m:e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  <m:r>
                      <a:rPr lang="en-US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en-US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5,</m:t>
                    </m:r>
                  </m:oMath>
                </a14:m>
                <a:endParaRPr lang="uk-UA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130000"/>
                  </a:lnSpc>
                  <a:buFont typeface="+mj-lt"/>
                  <a:buAutoNum type="arabicPeriod"/>
                </a:pP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Оцінити значення виразу </a:t>
                </a:r>
                <a:r>
                  <a:rPr lang="en-US" sz="2400" i="1" dirty="0" smtClean="0"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deg>
                      <m:e>
                        <m: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, якщо                                     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8</m:t>
                    </m:r>
                    <m:r>
                      <a:rPr lang="en-US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≤</m:t>
                    </m:r>
                    <m:r>
                      <a:rPr lang="en-US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≥343,</m:t>
                    </m:r>
                  </m:oMath>
                </a14:m>
                <a:r>
                  <a:rPr lang="en-US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−27</m:t>
                    </m:r>
                    <m:r>
                      <a:rPr lang="en-US" sz="2400" b="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&lt;</m:t>
                    </m:r>
                    <m:r>
                      <a:rPr lang="en-US" sz="2400" b="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𝑥</m:t>
                    </m:r>
                    <m:r>
                      <a:rPr lang="en-US" sz="2400" b="0" i="1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&lt;64,</m:t>
                    </m:r>
                  </m:oMath>
                </a14:m>
                <a:endParaRPr lang="uk-UA" sz="2400" i="1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130000"/>
                  </a:lnSpc>
                  <a:buFont typeface="+mj-lt"/>
                  <a:buAutoNum type="arabicPeriod"/>
                </a:pP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Порівняти 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2,8</m:t>
                        </m:r>
                      </m:e>
                    </m:rad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і 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2,4</m:t>
                        </m:r>
                        <m: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,</m:t>
                        </m:r>
                      </m:e>
                    </m:rad>
                  </m:oMath>
                </a14:m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                                                  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7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−12</m:t>
                        </m:r>
                      </m:e>
                    </m:rad>
                    <m:r>
                      <a:rPr lang="uk-UA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і </m:t>
                    </m:r>
                    <m:rad>
                      <m:radPr>
                        <m:ctrlP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7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−16</m:t>
                        </m:r>
                        <m: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,</m:t>
                        </m:r>
                      </m:e>
                    </m:rad>
                  </m:oMath>
                </a14:m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 </a:t>
                </a:r>
                <a14:m>
                  <m:oMath xmlns:m="http://schemas.openxmlformats.org/officeDocument/2006/math">
                    <m:r>
                      <a:rPr lang="uk-UA" sz="2400" b="0" i="1" dirty="0" smtClean="0">
                        <a:solidFill>
                          <a:schemeClr val="accent1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3 і</m:t>
                    </m:r>
                    <m:rad>
                      <m:radPr>
                        <m:ctrlPr>
                          <a:rPr lang="uk-UA" sz="2400" b="0" i="1" dirty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dirty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uk-UA" sz="2400" b="0" i="1" dirty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82</m:t>
                        </m:r>
                        <m:r>
                          <a:rPr lang="en-US" sz="2400" b="0" i="1" dirty="0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,</m:t>
                        </m:r>
                      </m:e>
                    </m:rad>
                  </m:oMath>
                </a14:m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buFont typeface="+mj-lt"/>
                  <a:buAutoNum type="arabicPeriod"/>
                </a:pP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Між якими двома послідовними цілими числами знаходиться на координатній прямій число:</a:t>
                </a:r>
              </a:p>
              <a:p>
                <a:pPr>
                  <a:lnSpc>
                    <a:spcPct val="150000"/>
                  </a:lnSpc>
                </a:pP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12 </m:t>
                        </m:r>
                        <m:r>
                          <a:rPr lang="en-US" sz="2400" b="0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,</m:t>
                        </m:r>
                      </m:e>
                    </m:rad>
                  </m:oMath>
                </a14:m>
                <a:r>
                  <a:rPr lang="uk-UA" sz="2400" i="1" dirty="0" smtClean="0">
                    <a:solidFill>
                      <a:schemeClr val="accent1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−30</m:t>
                        </m:r>
                        <m:r>
                          <a:rPr lang="en-US" sz="2400" b="0" i="1" smtClean="0">
                            <a:solidFill>
                              <a:schemeClr val="accent1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,</m:t>
                        </m:r>
                      </m:e>
                    </m:rad>
                  </m:oMath>
                </a14:m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13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43508" y="1151118"/>
                <a:ext cx="8784976" cy="5302218"/>
              </a:xfrm>
              <a:blipFill rotWithShape="1">
                <a:blip r:embed="rId2"/>
                <a:stretch>
                  <a:fillRect l="-208" t="-57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6372200" y="2603142"/>
                <a:ext cx="266429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𝑦</m:t>
                      </m:r>
                      <m:r>
                        <a:rPr lang="en-US" sz="28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∈</m:t>
                      </m:r>
                      <m:d>
                        <m:dPr>
                          <m:ctrlPr>
                            <a:rPr lang="en-US" sz="280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sz="28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−∞;+∞</m:t>
                          </m:r>
                        </m:e>
                      </m:d>
                      <m:r>
                        <a:rPr lang="en-US" sz="28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.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72200" y="2603142"/>
                <a:ext cx="2664296" cy="5232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Прямоугольник 10"/>
              <p:cNvSpPr/>
              <p:nvPr/>
            </p:nvSpPr>
            <p:spPr>
              <a:xfrm>
                <a:off x="6479704" y="1628800"/>
                <a:ext cx="2664296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𝑥</m:t>
                      </m:r>
                      <m:r>
                        <a:rPr lang="en-US" sz="2800" b="0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∈</m:t>
                      </m:r>
                      <m:d>
                        <m:dPr>
                          <m:begChr m:val="["/>
                          <m:ctrlPr>
                            <a:rPr lang="en-US" sz="2800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sz="2800" b="0" i="1" dirty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−16;+∞</m:t>
                          </m:r>
                        </m:e>
                      </m:d>
                      <m:r>
                        <a:rPr lang="en-US" sz="28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.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11" name="Прямоугольник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79704" y="1628800"/>
                <a:ext cx="2664296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Прямоугольник 11"/>
              <p:cNvSpPr/>
              <p:nvPr/>
            </p:nvSpPr>
            <p:spPr>
              <a:xfrm>
                <a:off x="2123728" y="2603142"/>
                <a:ext cx="251697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𝑦</m:t>
                      </m:r>
                      <m:r>
                        <a:rPr lang="en-US" sz="28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∈[4</m:t>
                      </m:r>
                      <m:r>
                        <a:rPr lang="en-US" sz="2800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;+∞</m:t>
                      </m:r>
                      <m:r>
                        <a:rPr lang="en-US" sz="2800" b="1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);</m:t>
                      </m:r>
                    </m:oMath>
                  </m:oMathPara>
                </a14:m>
                <a:endParaRPr lang="ru-RU" sz="2800" b="1" dirty="0"/>
              </a:p>
            </p:txBody>
          </p:sp>
        </mc:Choice>
        <mc:Fallback xmlns="">
          <p:sp>
            <p:nvSpPr>
              <p:cNvPr id="12" name="Прямоугольник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2603142"/>
                <a:ext cx="2516975" cy="52322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Прямоугольник 12"/>
              <p:cNvSpPr/>
              <p:nvPr/>
            </p:nvSpPr>
            <p:spPr>
              <a:xfrm>
                <a:off x="2271049" y="1637144"/>
                <a:ext cx="251697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𝑥</m:t>
                      </m:r>
                      <m:r>
                        <a:rPr lang="en-US" sz="28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∈</m:t>
                      </m:r>
                      <m:d>
                        <m:dPr>
                          <m:ctrlPr>
                            <a:rPr lang="en-US" sz="280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dPr>
                        <m:e>
                          <m:r>
                            <a:rPr lang="en-US" sz="28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−∞;+∞</m:t>
                          </m:r>
                        </m:e>
                      </m:d>
                      <m:r>
                        <a:rPr lang="en-US" sz="28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;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13" name="Прямоугольник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1049" y="1637144"/>
                <a:ext cx="2516975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Прямоугольник 13"/>
              <p:cNvSpPr/>
              <p:nvPr/>
            </p:nvSpPr>
            <p:spPr>
              <a:xfrm>
                <a:off x="2123728" y="3573016"/>
                <a:ext cx="2664296" cy="5280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2≤</m:t>
                      </m:r>
                      <m:rad>
                        <m:radPr>
                          <m:ctrlPr>
                            <a:rPr lang="en-US" sz="28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8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3</m:t>
                          </m:r>
                        </m:deg>
                        <m:e>
                          <m:r>
                            <a:rPr lang="en-US" sz="28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𝑥</m:t>
                          </m:r>
                        </m:e>
                      </m:rad>
                      <m:r>
                        <a:rPr lang="en-US" sz="28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≤7;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14" name="Прямоугольник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3573016"/>
                <a:ext cx="2664296" cy="52803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Прямоугольник 14"/>
              <p:cNvSpPr/>
              <p:nvPr/>
            </p:nvSpPr>
            <p:spPr>
              <a:xfrm>
                <a:off x="6480377" y="3569001"/>
                <a:ext cx="2556792" cy="5280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−3&lt;</m:t>
                      </m:r>
                      <m:rad>
                        <m:radPr>
                          <m:ctrlPr>
                            <a:rPr lang="en-US" sz="28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8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3</m:t>
                          </m:r>
                        </m:deg>
                        <m:e>
                          <m:r>
                            <a:rPr lang="en-US" sz="28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𝑥</m:t>
                          </m:r>
                        </m:e>
                      </m:rad>
                      <m:r>
                        <a:rPr lang="en-US" sz="28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≤</m:t>
                      </m:r>
                      <m:r>
                        <a:rPr lang="uk-UA" sz="28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4</m:t>
                      </m:r>
                      <m:r>
                        <a:rPr lang="en-US" sz="28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.</m:t>
                      </m:r>
                    </m:oMath>
                  </m:oMathPara>
                </a14:m>
                <a:endParaRPr lang="ru-RU" sz="2800" dirty="0"/>
              </a:p>
            </p:txBody>
          </p:sp>
        </mc:Choice>
        <mc:Fallback xmlns="">
          <p:sp>
            <p:nvSpPr>
              <p:cNvPr id="15" name="Прямоугольник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0377" y="3569001"/>
                <a:ext cx="2556792" cy="52803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Прямоугольник 15"/>
              <p:cNvSpPr/>
              <p:nvPr/>
            </p:nvSpPr>
            <p:spPr>
              <a:xfrm>
                <a:off x="4283968" y="4010086"/>
                <a:ext cx="2556792" cy="5395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ctrlPr>
                          <a:rPr lang="uk-UA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uk-UA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2,8</m:t>
                        </m:r>
                      </m:e>
                    </m:rad>
                    <m:r>
                      <a:rPr lang="uk-UA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uk-UA" sz="240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&gt;</m:t>
                    </m:r>
                    <m:r>
                      <a:rPr lang="uk-UA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ad>
                      <m:radPr>
                        <m:ctrlPr>
                          <a:rPr lang="uk-UA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uk-UA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2,4</m:t>
                        </m:r>
                      </m:e>
                    </m:rad>
                    <m:r>
                      <a:rPr lang="uk-UA" sz="24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ru-RU" sz="2800" dirty="0" smtClean="0"/>
                  <a:t>                    </a:t>
                </a:r>
                <a:endParaRPr lang="ru-RU" sz="2800" dirty="0"/>
              </a:p>
            </p:txBody>
          </p:sp>
        </mc:Choice>
        <mc:Fallback xmlns="">
          <p:sp>
            <p:nvSpPr>
              <p:cNvPr id="16" name="Прямоугольник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8" y="4010086"/>
                <a:ext cx="2556792" cy="539571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2555776" y="4539920"/>
                <a:ext cx="2556792" cy="5395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ctrlPr>
                          <a:rPr lang="uk-UA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7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−12</m:t>
                        </m:r>
                      </m:e>
                    </m:rad>
                    <m:r>
                      <a:rPr lang="uk-UA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uk-UA" sz="240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&gt;</m:t>
                    </m:r>
                    <m:r>
                      <a:rPr lang="uk-UA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ad>
                      <m:radPr>
                        <m:ctrlPr>
                          <a:rPr lang="uk-UA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7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−16</m:t>
                        </m:r>
                      </m:e>
                    </m:rad>
                    <m:r>
                      <a:rPr lang="uk-UA" sz="24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ru-RU" sz="2800" dirty="0" smtClean="0"/>
                  <a:t>                    </a:t>
                </a:r>
                <a:endParaRPr lang="ru-RU" sz="2800" dirty="0"/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4539920"/>
                <a:ext cx="2556792" cy="539571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Прямоугольник 17"/>
              <p:cNvSpPr/>
              <p:nvPr/>
            </p:nvSpPr>
            <p:spPr>
              <a:xfrm>
                <a:off x="6228184" y="4514976"/>
                <a:ext cx="2556792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ctrlPr>
                          <a:rPr lang="uk-UA" sz="2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81</m:t>
                        </m:r>
                      </m:e>
                    </m:rad>
                    <m:r>
                      <a:rPr lang="uk-UA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uk-UA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&lt;</m:t>
                    </m:r>
                    <m:r>
                      <a:rPr lang="uk-UA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ad>
                      <m:radPr>
                        <m:ctrlPr>
                          <a:rPr lang="uk-UA" sz="24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82</m:t>
                        </m:r>
                      </m:e>
                    </m:rad>
                    <m:r>
                      <a:rPr lang="uk-UA" sz="24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r>
                  <a:rPr lang="ru-RU" sz="2800" dirty="0" smtClean="0"/>
                  <a:t>                    </a:t>
                </a:r>
                <a:endParaRPr lang="ru-RU" sz="2800" dirty="0"/>
              </a:p>
            </p:txBody>
          </p:sp>
        </mc:Choice>
        <mc:Fallback xmlns="">
          <p:sp>
            <p:nvSpPr>
              <p:cNvPr id="18" name="Прямоугольник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8184" y="4514976"/>
                <a:ext cx="2556792" cy="523220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1619672" y="5877271"/>
                <a:ext cx="2556792" cy="5052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40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2</m:t>
                      </m:r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&lt;</m:t>
                      </m:r>
                      <m:rad>
                        <m:radPr>
                          <m:ctrlP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3</m:t>
                          </m:r>
                        </m:deg>
                        <m:e>
                          <m:r>
                            <a:rPr lang="uk-UA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12</m:t>
                          </m:r>
                        </m:e>
                      </m:rad>
                      <m:r>
                        <a:rPr lang="en-US" sz="2400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&lt;</m:t>
                      </m:r>
                      <m:r>
                        <a:rPr lang="uk-UA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3;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19672" y="5877271"/>
                <a:ext cx="2556792" cy="505203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5562364" y="5877270"/>
                <a:ext cx="3168352" cy="5052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uk-UA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−</m:t>
                      </m:r>
                      <m:r>
                        <a:rPr lang="uk-UA" sz="240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2</m:t>
                      </m:r>
                      <m:r>
                        <a:rPr lang="en-US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&lt;</m:t>
                      </m:r>
                      <m:rad>
                        <m:radPr>
                          <m:ctrlPr>
                            <a:rPr lang="en-US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uk-UA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5</m:t>
                          </m:r>
                        </m:deg>
                        <m:e>
                          <m:r>
                            <a:rPr lang="uk-UA" sz="2400" b="0" i="1" dirty="0" smtClean="0">
                              <a:solidFill>
                                <a:schemeClr val="accent4">
                                  <a:lumMod val="75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−30</m:t>
                          </m:r>
                        </m:e>
                      </m:rad>
                      <m:r>
                        <a:rPr lang="en-US" sz="2400" i="1" dirty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&lt;</m:t>
                      </m:r>
                      <m:r>
                        <a:rPr lang="uk-UA" sz="2400" b="0" i="1" dirty="0" smtClean="0">
                          <a:solidFill>
                            <a:schemeClr val="accent4">
                              <a:lumMod val="75000"/>
                            </a:schemeClr>
                          </a:solidFill>
                          <a:latin typeface="Cambria Math"/>
                          <a:ea typeface="Cambria Math"/>
                          <a:cs typeface="Times New Roman" pitchFamily="18" charset="0"/>
                        </a:rPr>
                        <m:t>−1.</m:t>
                      </m:r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2364" y="5877270"/>
                <a:ext cx="3168352" cy="505203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61237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3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3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3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6959744" cy="676656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uk-UA" sz="4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самостійної роботи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07394" y="980728"/>
                <a:ext cx="9036496" cy="56953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marR="36576" lvl="0" indent="-342900">
                  <a:buClr>
                    <a:srgbClr val="F0AD00"/>
                  </a:buClr>
                  <a:buSzPct val="80000"/>
                  <a:buFont typeface="+mj-lt"/>
                  <a:buAutoNum type="arabicPeriod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Знайдіть область визначення функції</a:t>
                </a:r>
                <a:r>
                  <a:rPr lang="uk-UA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       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ad>
                      <m:radPr>
                        <m:ctrl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9</m:t>
                        </m:r>
                      </m:deg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+1;</m:t>
                        </m:r>
                      </m:e>
                    </m:rad>
                  </m:oMath>
                </a14:m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en-US" sz="240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ad>
                      <m:rad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deg>
                      <m:e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uk-UA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</a:t>
                </a:r>
                <a:r>
                  <a:rPr lang="en-US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y=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g>
                      <m:e>
                        <m:f>
                          <m:fPr>
                            <m:ctrlPr>
                              <a:rPr lang="en-US" sz="2400" i="1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  <m: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+5</m:t>
                            </m:r>
                          </m:num>
                          <m:den>
                            <m: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  <m:r>
                              <a:rPr lang="en-US" sz="24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−7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   y=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−2</m:t>
                        </m:r>
                        <m:sSup>
                          <m:sSupPr>
                            <m:ctrlP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rgbClr val="F0AD00">
                            <a:shade val="50000"/>
                            <a:satMod val="11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endParaRPr lang="en-US" sz="2400" i="1" dirty="0">
                  <a:solidFill>
                    <a:srgbClr val="F0AD00">
                      <a:shade val="50000"/>
                      <a:satMod val="11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marR="36576" indent="-342900">
                  <a:buClr>
                    <a:srgbClr val="F0AD00"/>
                  </a:buClr>
                  <a:buSzPct val="80000"/>
                  <a:buFont typeface="+mj-lt"/>
                  <a:buAutoNum type="arabicPeriod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Знайдіть </a:t>
                </a:r>
                <a:r>
                  <a:rPr lang="uk-UA" sz="2400" i="1" dirty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область </a:t>
                </a: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значен</a:t>
                </a:r>
                <a:r>
                  <a:rPr lang="uk-UA" sz="2400" i="1" dirty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ь</a:t>
                </a: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функції  </a:t>
                </a:r>
                <a:r>
                  <a:rPr lang="en-US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                                                    </a:t>
                </a:r>
                <a:r>
                  <a:rPr lang="en-US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y=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deg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−8;</m:t>
                    </m:r>
                  </m:oMath>
                </a14:m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en-US" sz="2400" i="1" dirty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y=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en-US" sz="2400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  <m:r>
                      <a:rPr lang="en-US" sz="2400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−</m:t>
                    </m:r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6;</m:t>
                    </m:r>
                  </m:oMath>
                </a14:m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</a:t>
                </a:r>
                <a:r>
                  <a:rPr lang="uk-UA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=9−</m:t>
                    </m:r>
                    <m:rad>
                      <m:radPr>
                        <m:ctrlPr>
                          <a:rPr lang="en-US" sz="24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0</m:t>
                        </m:r>
                      </m:deg>
                      <m:e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;  </m:t>
                    </m:r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=−</m:t>
                    </m:r>
                    <m:rad>
                      <m:radPr>
                        <m:ctrlP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a:rPr lang="en-US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en-US" sz="2400" i="1" dirty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  <m:r>
                      <a:rPr lang="en-US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−3</m:t>
                    </m:r>
                    <m:r>
                      <a:rPr lang="en-US" sz="2400" i="1" dirty="0">
                        <a:solidFill>
                          <a:srgbClr val="F0AD00">
                            <a:shade val="50000"/>
                            <a:satMod val="11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endParaRPr lang="en-US" sz="2400" i="1" dirty="0" smtClean="0">
                  <a:solidFill>
                    <a:srgbClr val="F0AD00">
                      <a:shade val="50000"/>
                      <a:satMod val="11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marR="36576" indent="-457200">
                  <a:buClr>
                    <a:srgbClr val="F0AD00"/>
                  </a:buClr>
                  <a:buSzPct val="80000"/>
                  <a:buFont typeface="+mj-lt"/>
                  <a:buAutoNum type="arabicPeriod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Оцініть значення виразу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g>
                      <m:e>
                        <m:r>
                          <a:rPr lang="en-US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en-US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, якщо </a:t>
                </a:r>
              </a:p>
              <a:p>
                <a:pPr marR="36576">
                  <a:buClr>
                    <a:srgbClr val="F0AD00"/>
                  </a:buClr>
                  <a:buSzPct val="80000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 32</m:t>
                    </m:r>
                    <m:r>
                      <a:rPr lang="uk-UA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≤</m:t>
                    </m:r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≤1024</m:t>
                    </m:r>
                  </m:oMath>
                </a14:m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 </a:t>
                </a:r>
                <a:r>
                  <a:rPr lang="uk-UA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−100000</m:t>
                    </m:r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&lt;</m:t>
                    </m:r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𝑥</m:t>
                    </m:r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&lt;243</m:t>
                    </m:r>
                  </m:oMath>
                </a14:m>
                <a:r>
                  <a:rPr lang="en-US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uk-UA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</a:t>
                </a:r>
                <a14:m>
                  <m:oMath xmlns:m="http://schemas.openxmlformats.org/officeDocument/2006/math">
                    <m:r>
                      <a:rPr lang="uk-UA" sz="24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−</m:t>
                    </m:r>
                    <m:f>
                      <m:fPr>
                        <m:ctrl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32</m:t>
                        </m:r>
                      </m:den>
                    </m:f>
                    <m:r>
                      <a:rPr lang="uk-UA" sz="2400" b="0" i="1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&lt;</m:t>
                    </m:r>
                    <m:r>
                      <a:rPr lang="en-US" sz="2400" b="0" i="1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𝑥</m:t>
                    </m:r>
                    <m:r>
                      <a:rPr lang="uk-UA" sz="2400" b="0" i="1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&lt;−</m:t>
                    </m:r>
                    <m:f>
                      <m:fPr>
                        <m:ctrl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1024</m:t>
                        </m:r>
                      </m:den>
                    </m:f>
                  </m:oMath>
                </a14:m>
                <a:r>
                  <a:rPr lang="en-US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457200" marR="36576" lvl="0" indent="-457200">
                  <a:buClr>
                    <a:srgbClr val="F0AD00"/>
                  </a:buClr>
                  <a:buSzPct val="80000"/>
                  <a:buFont typeface="+mj-lt"/>
                  <a:buAutoNum type="arabicPeriod" startAt="4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Порівняйте</a:t>
                </a:r>
                <a:endParaRPr lang="en-US" sz="2400" i="1" dirty="0" smtClean="0">
                  <a:solidFill>
                    <a:srgbClr val="F0AD00">
                      <a:shade val="50000"/>
                      <a:satMod val="11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en-US" sz="2400" i="1" dirty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9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−19</m:t>
                        </m:r>
                      </m:e>
                    </m:rad>
                    <m:r>
                      <a:rPr lang="uk-UA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і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9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−23</m:t>
                        </m:r>
                      </m:e>
                    </m:rad>
                    <m:r>
                      <a:rPr lang="uk-UA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 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6,4</m:t>
                        </m:r>
                      </m:e>
                    </m:rad>
                    <m:r>
                      <a:rPr lang="uk-UA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і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7,2</m:t>
                        </m:r>
                      </m:e>
                    </m:rad>
                    <m:r>
                      <a:rPr lang="uk-UA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                    </m:t>
                    </m:r>
                    <m:r>
                      <a:rPr lang="uk-UA" sz="24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3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rad>
                    <m:r>
                      <a:rPr lang="uk-UA" sz="24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 і 2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</m:e>
                    </m:rad>
                    <m:r>
                      <a:rPr lang="uk-UA" sz="24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; </m:t>
                    </m:r>
                    <m:rad>
                      <m:radPr>
                        <m:degHide m:val="on"/>
                        <m:ctrl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e>
                    </m:rad>
                    <m:r>
                      <a:rPr lang="uk-UA" sz="24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і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11</m:t>
                        </m:r>
                      </m:e>
                    </m:rad>
                  </m:oMath>
                </a14:m>
                <a:r>
                  <a:rPr lang="uk-UA" sz="24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</a:p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uk-UA" sz="2400" i="1" dirty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    </a:t>
                </a:r>
                <a14:m>
                  <m:oMath xmlns:m="http://schemas.openxmlformats.org/officeDocument/2006/math">
                    <m:r>
                      <a:rPr lang="uk-UA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4 і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62</m:t>
                        </m:r>
                      </m:e>
                    </m:rad>
                    <m:r>
                      <a:rPr lang="uk-UA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  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7</m:t>
                        </m:r>
                      </m:e>
                    </m:rad>
                    <m:r>
                      <a:rPr lang="uk-UA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і 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50</m:t>
                        </m:r>
                      </m:e>
                    </m:rad>
                    <m:r>
                      <a:rPr lang="uk-UA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                                  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e>
                    </m:rad>
                    <m:r>
                      <a:rPr lang="uk-UA" sz="24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 і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rad>
                    <m:r>
                      <a:rPr lang="uk-UA" sz="24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;    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uk-UA" sz="24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uk-UA" sz="24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6</m:t>
                            </m:r>
                          </m:e>
                        </m:rad>
                      </m:e>
                    </m:rad>
                    <m:r>
                      <a:rPr lang="uk-UA" sz="24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 і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rad>
                    <m:r>
                      <a:rPr lang="uk-UA" sz="2400" b="0" i="1" smtClean="0">
                        <a:solidFill>
                          <a:srgbClr val="F0AD00">
                            <a:shade val="50000"/>
                            <a:satMod val="11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 .</m:t>
                    </m:r>
                  </m:oMath>
                </a14:m>
                <a:endParaRPr lang="uk-UA" sz="2400" i="1" dirty="0" smtClean="0">
                  <a:solidFill>
                    <a:srgbClr val="F0AD00">
                      <a:shade val="50000"/>
                      <a:satMod val="11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marR="36576" lvl="0" indent="-457200">
                  <a:buClr>
                    <a:srgbClr val="F0AD00"/>
                  </a:buClr>
                  <a:buSzPct val="80000"/>
                  <a:buFont typeface="+mj-lt"/>
                  <a:buAutoNum type="arabicPeriod" startAt="5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Укажіть усі цілі числа, які розміщені на координатній прямій між числами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rgbClr val="F0AD00">
                            <a:shade val="50000"/>
                            <a:satMod val="11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uk-UA" sz="2400" i="1" dirty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  </a:t>
                </a:r>
                <a14:m>
                  <m:oMath xmlns:m="http://schemas.openxmlformats.org/officeDocument/2006/math">
                    <m:r>
                      <a:rPr lang="uk-UA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5 і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400</m:t>
                        </m:r>
                      </m:e>
                    </m:rad>
                    <m:r>
                      <a:rPr lang="uk-UA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    3 і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1250</m:t>
                        </m:r>
                      </m:e>
                    </m:rad>
                    <m:r>
                      <a:rPr lang="uk-UA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  </m:t>
                    </m:r>
                  </m:oMath>
                </a14:m>
                <a:r>
                  <a:rPr lang="uk-UA" sz="2400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7</m:t>
                        </m:r>
                      </m:deg>
                      <m:e>
                        <m: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−98</m:t>
                        </m:r>
                      </m:e>
                    </m:rad>
                    <m:r>
                      <a:rPr lang="uk-UA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 і</m:t>
                    </m:r>
                    <m:rad>
                      <m:radPr>
                        <m:ctrlP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1300</m:t>
                        </m:r>
                      </m:e>
                    </m:rad>
                    <m:r>
                      <a:rPr lang="uk-UA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;   </m:t>
                    </m:r>
                    <m:rad>
                      <m:radPr>
                        <m:ctrlP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g>
                      <m:e>
                        <m: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−30</m:t>
                        </m:r>
                      </m:e>
                    </m:rad>
                    <m:r>
                      <a:rPr lang="uk-UA" sz="24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 і</m:t>
                    </m:r>
                    <m:rad>
                      <m:radPr>
                        <m:ctrlP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deg>
                      <m:e>
                        <m:r>
                          <a:rPr lang="uk-UA" sz="24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750</m:t>
                        </m:r>
                      </m:e>
                    </m:rad>
                  </m:oMath>
                </a14:m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.</a:t>
                </a:r>
              </a:p>
              <a:p>
                <a:pPr marL="457200" marR="36576" lvl="0" indent="-457200">
                  <a:buClr>
                    <a:srgbClr val="F0AD00"/>
                  </a:buClr>
                  <a:buSzPct val="80000"/>
                  <a:buFont typeface="+mj-lt"/>
                  <a:buAutoNum type="arabicPeriod" startAt="6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Побудуйте графік функції</a:t>
                </a:r>
                <a:r>
                  <a:rPr lang="en-US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ad>
                      <m:radPr>
                        <m:ctrl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en-US" sz="2400" b="0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  <m:r>
                      <a:rPr lang="en-US" sz="2400" b="0" i="1" smtClean="0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+2;</m:t>
                    </m:r>
                    <m:r>
                      <a:rPr lang="en-US" sz="2400" b="0" i="1" smtClean="0">
                        <a:solidFill>
                          <a:srgbClr val="F0AD00">
                            <a:shade val="50000"/>
                            <a:satMod val="11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            </m:t>
                    </m:r>
                    <m:r>
                      <a:rPr lang="en-US" sz="24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𝑦</m:t>
                    </m:r>
                    <m:r>
                      <a:rPr lang="en-US" sz="24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ad>
                      <m:radPr>
                        <m:ctrlP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|</m:t>
                        </m:r>
                        <m: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  <m:r>
                          <a:rPr lang="en-US" sz="24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|</m:t>
                        </m:r>
                      </m:e>
                    </m:rad>
                    <m:r>
                      <a:rPr lang="en-US" sz="24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−2</m:t>
                    </m:r>
                  </m:oMath>
                </a14:m>
                <a:r>
                  <a:rPr lang="en-US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2400" i="1" dirty="0">
                  <a:solidFill>
                    <a:srgbClr val="F0AD00">
                      <a:shade val="50000"/>
                      <a:satMod val="110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94" y="980728"/>
                <a:ext cx="9036496" cy="5695342"/>
              </a:xfrm>
              <a:prstGeom prst="rect">
                <a:avLst/>
              </a:prstGeom>
              <a:blipFill rotWithShape="1">
                <a:blip r:embed="rId2"/>
                <a:stretch>
                  <a:fillRect l="-540" t="-857" b="-12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1589446" y="712809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u="sng" dirty="0" smtClean="0">
                <a:solidFill>
                  <a:schemeClr val="accent4">
                    <a:lumMod val="75000"/>
                  </a:schemeClr>
                </a:solidFill>
              </a:rPr>
              <a:t>Рівень А</a:t>
            </a:r>
            <a:endParaRPr lang="ru-RU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70768" y="712809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u="sng" dirty="0" smtClean="0">
                <a:solidFill>
                  <a:srgbClr val="7030A0"/>
                </a:solidFill>
              </a:rPr>
              <a:t>Рівень Б</a:t>
            </a:r>
            <a:endParaRPr lang="ru-RU" u="sng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72915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183880" cy="676656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СПИСОК ВИКОРИСТАНИХ ДЖЕРЕЛ:</a:t>
            </a:r>
            <a:r>
              <a:rPr lang="ru-RU" sz="3200" dirty="0">
                <a:latin typeface="Times New Roman"/>
                <a:ea typeface="Times New Roman"/>
              </a:rPr>
              <a:t/>
            </a:r>
            <a:br>
              <a:rPr lang="ru-RU" sz="3200" dirty="0">
                <a:latin typeface="Times New Roman"/>
                <a:ea typeface="Times New Roman"/>
              </a:rPr>
            </a:br>
            <a:r>
              <a:rPr lang="uk-UA" b="1" dirty="0">
                <a:latin typeface="Times New Roman"/>
                <a:ea typeface="Times New Roman"/>
              </a:rPr>
              <a:t>Література:</a:t>
            </a:r>
            <a:endParaRPr lang="ru-RU" sz="3200" dirty="0">
              <a:latin typeface="Times New Roman"/>
              <a:ea typeface="Times New Roman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988840"/>
            <a:ext cx="8183880" cy="2952328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dirty="0"/>
              <a:t>«Збірник програм з математики для </a:t>
            </a:r>
            <a:r>
              <a:rPr lang="uk-UA" dirty="0" err="1"/>
              <a:t>допрофільної</a:t>
            </a:r>
            <a:r>
              <a:rPr lang="uk-UA" dirty="0"/>
              <a:t>  підготовки та профільного навчання» </a:t>
            </a:r>
            <a:r>
              <a:rPr lang="en-US" dirty="0"/>
              <a:t>II</a:t>
            </a:r>
            <a:r>
              <a:rPr lang="ru-RU" dirty="0"/>
              <a:t> </a:t>
            </a:r>
            <a:r>
              <a:rPr lang="ru-RU" dirty="0" err="1"/>
              <a:t>частина</a:t>
            </a:r>
            <a:r>
              <a:rPr lang="ru-RU" dirty="0"/>
              <a:t> «Ранок» - </a:t>
            </a:r>
            <a:r>
              <a:rPr lang="ru-RU" dirty="0" err="1"/>
              <a:t>Харків</a:t>
            </a:r>
            <a:r>
              <a:rPr lang="ru-RU" dirty="0"/>
              <a:t> – 2011 </a:t>
            </a:r>
            <a:r>
              <a:rPr lang="ru-RU" dirty="0" err="1"/>
              <a:t>рік</a:t>
            </a:r>
            <a:r>
              <a:rPr lang="ru-RU" dirty="0"/>
              <a:t> для 10 – 11 </a:t>
            </a:r>
            <a:r>
              <a:rPr lang="ru-RU" dirty="0" err="1" smtClean="0"/>
              <a:t>класів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uk-UA" dirty="0"/>
              <a:t>Мерзляк А.Г., </a:t>
            </a:r>
            <a:r>
              <a:rPr lang="uk-UA" dirty="0" err="1"/>
              <a:t>Номіровський</a:t>
            </a:r>
            <a:r>
              <a:rPr lang="uk-UA" dirty="0"/>
              <a:t> Д.А., Полонський В.Б., Якір М.С. </a:t>
            </a:r>
            <a:r>
              <a:rPr lang="uk-UA" dirty="0" smtClean="0"/>
              <a:t>«</a:t>
            </a:r>
            <a:r>
              <a:rPr lang="uk-UA" dirty="0"/>
              <a:t>Алгебра і початки аналізу – 10 клас». Академічний рівень. </a:t>
            </a:r>
            <a:r>
              <a:rPr lang="uk-UA" dirty="0" smtClean="0"/>
              <a:t> </a:t>
            </a:r>
            <a:r>
              <a:rPr lang="uk-UA" dirty="0"/>
              <a:t>Харків «Гімназія» 2010 рік</a:t>
            </a:r>
            <a:r>
              <a:rPr lang="uk-UA" dirty="0" smtClean="0"/>
              <a:t>. </a:t>
            </a:r>
          </a:p>
          <a:p>
            <a:pPr marL="342900" indent="-342900">
              <a:buFont typeface="+mj-lt"/>
              <a:buAutoNum type="arabicPeriod"/>
            </a:pPr>
            <a:endParaRPr lang="uk-UA" dirty="0" smtClean="0"/>
          </a:p>
          <a:p>
            <a:pPr marL="342900" indent="-342900">
              <a:buFont typeface="+mj-lt"/>
              <a:buAutoNum type="arabicPeriod"/>
            </a:pPr>
            <a:r>
              <a:rPr lang="uk-UA" dirty="0"/>
              <a:t>Мерзляк А.Г.,  Полонський В.Б., </a:t>
            </a:r>
            <a:r>
              <a:rPr lang="uk-UA" dirty="0" err="1"/>
              <a:t>Рабінович</a:t>
            </a:r>
            <a:r>
              <a:rPr lang="uk-UA" dirty="0"/>
              <a:t> Ю. М.,  Якір М.С</a:t>
            </a:r>
            <a:r>
              <a:rPr lang="uk-UA" dirty="0" smtClean="0"/>
              <a:t>.</a:t>
            </a:r>
            <a:r>
              <a:rPr lang="uk-UA" dirty="0"/>
              <a:t> «</a:t>
            </a:r>
            <a:r>
              <a:rPr lang="uk-UA" dirty="0" smtClean="0"/>
              <a:t>Збірник задач </a:t>
            </a:r>
            <a:r>
              <a:rPr lang="uk-UA" dirty="0"/>
              <a:t>і контрольних робіт. Алгебра і початки аналізу 10».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40350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2161</TotalTime>
  <Words>755</Words>
  <Application>Microsoft Office PowerPoint</Application>
  <PresentationFormat>Экран (4:3)</PresentationFormat>
  <Paragraphs>115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Аспект</vt:lpstr>
      <vt:lpstr>  Функція  y=√(n&amp;x)</vt:lpstr>
      <vt:lpstr>Властивості та графік  функції y =√(n&amp;x ) з непарним n</vt:lpstr>
      <vt:lpstr>Презентация PowerPoint</vt:lpstr>
      <vt:lpstr>Приклади розв'язування типових вправ</vt:lpstr>
      <vt:lpstr>Завдання для самостійної роботи</vt:lpstr>
      <vt:lpstr>СПИСОК ВИКОРИСТАНИХ ДЖЕРЕЛ: Література: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129</cp:revision>
  <dcterms:created xsi:type="dcterms:W3CDTF">2014-02-11T10:23:31Z</dcterms:created>
  <dcterms:modified xsi:type="dcterms:W3CDTF">2016-02-14T13:48:54Z</dcterms:modified>
</cp:coreProperties>
</file>