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58" r:id="rId3"/>
    <p:sldId id="264" r:id="rId4"/>
    <p:sldId id="265" r:id="rId5"/>
    <p:sldId id="262" r:id="rId6"/>
    <p:sldId id="266" r:id="rId7"/>
    <p:sldId id="267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68" d="100"/>
          <a:sy n="68" d="100"/>
        </p:scale>
        <p:origin x="-1446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14.02.2016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996952"/>
            <a:ext cx="8183880" cy="676656"/>
          </a:xfrm>
        </p:spPr>
        <p:txBody>
          <a:bodyPr>
            <a:noAutofit/>
          </a:bodyPr>
          <a:lstStyle/>
          <a:p>
            <a:pPr algn="ctr"/>
            <a:r>
              <a:rPr lang="uk-UA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ОЗНАЧЕННЯ КОРЕНЯ </a:t>
            </a:r>
            <a:r>
              <a:rPr lang="uk-UA" sz="72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60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60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</a:t>
            </a:r>
            <a:r>
              <a:rPr lang="uk-UA" sz="5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5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СТЕПЕНЯ</a:t>
            </a:r>
            <a:endParaRPr lang="ru-RU" sz="5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959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568951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Корінь </a:t>
            </a:r>
            <a:r>
              <a:rPr lang="uk-UA" sz="44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900" b="1" dirty="0" err="1" smtClean="0">
                <a:solidFill>
                  <a:srgbClr val="002060"/>
                </a:solidFill>
              </a:rPr>
              <a:t>го</a:t>
            </a:r>
            <a:r>
              <a:rPr lang="uk-UA" sz="3100" b="1" dirty="0" smtClean="0">
                <a:solidFill>
                  <a:srgbClr val="00206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>степеня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95536" y="980730"/>
                <a:ext cx="8568952" cy="2160238"/>
              </a:xfrm>
            </p:spPr>
            <p:txBody>
              <a:bodyPr>
                <a:normAutofit fontScale="700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uk-UA" sz="3500" b="1" dirty="0" smtClean="0"/>
                  <a:t>Означення.  </a:t>
                </a:r>
                <a:r>
                  <a:rPr lang="uk-UA" sz="35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Коренем </a:t>
                </a:r>
                <a:r>
                  <a:rPr lang="uk-UA" sz="3500" b="1" i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п-</a:t>
                </a:r>
                <a:r>
                  <a:rPr lang="uk-UA" sz="35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го</a:t>
                </a:r>
                <a:r>
                  <a:rPr lang="uk-UA" sz="35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35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степеня </a:t>
                </a:r>
                <a:r>
                  <a:rPr lang="uk-UA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з числа </a:t>
                </a:r>
                <a:r>
                  <a:rPr lang="uk-UA" sz="3500" b="1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а, </a:t>
                </a:r>
                <a:r>
                  <a:rPr lang="uk-UA" sz="3500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де  п </a:t>
                </a:r>
                <a14:m>
                  <m:oMath xmlns:m="http://schemas.openxmlformats.org/officeDocument/2006/math">
                    <m:r>
                      <a:rPr lang="uk-UA" sz="3500" b="0" i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</m:oMath>
                </a14:m>
                <a:r>
                  <a:rPr lang="ru-RU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uk-UA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uk-UA" sz="3500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</a:t>
                </a:r>
                <a:r>
                  <a:rPr lang="uk-UA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&gt; 1, називають таке число,</a:t>
                </a:r>
                <a:r>
                  <a:rPr lang="uk-UA" sz="35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uk-UA" sz="3500" i="1" dirty="0" err="1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п-</a:t>
                </a:r>
                <a:r>
                  <a:rPr lang="uk-UA" sz="3500" dirty="0" err="1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й</a:t>
                </a:r>
                <a:r>
                  <a:rPr lang="uk-UA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степінь якого дорівнює</a:t>
                </a:r>
                <a:r>
                  <a:rPr lang="uk-UA" sz="3500" b="1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а</a:t>
                </a:r>
                <a:r>
                  <a:rPr lang="uk-UA" sz="3500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>
                  <a:lnSpc>
                    <a:spcPct val="110000"/>
                  </a:lnSpc>
                </a:pPr>
                <a:r>
                  <a:rPr lang="ru-RU" sz="3500" b="1" dirty="0">
                    <a:solidFill>
                      <a:schemeClr val="tx1"/>
                    </a:solidFill>
                  </a:rPr>
                  <a:t/>
                </a:r>
                <a:br>
                  <a:rPr lang="ru-RU" sz="3500" b="1" dirty="0">
                    <a:solidFill>
                      <a:schemeClr val="tx1"/>
                    </a:solidFill>
                  </a:rPr>
                </a:br>
                <a:r>
                  <a:rPr lang="ru-RU" sz="3500" b="1" dirty="0" smtClean="0">
                    <a:solidFill>
                      <a:schemeClr val="tx1"/>
                    </a:solidFill>
                  </a:rPr>
                  <a:t>   </a:t>
                </a:r>
                <a:r>
                  <a:rPr lang="ru-RU" sz="3500" dirty="0" err="1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Корінь</a:t>
                </a:r>
                <a:r>
                  <a:rPr lang="ru-RU" sz="35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35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рівняння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350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35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3500" b="0" i="1" smtClean="0">
                            <a:solidFill>
                              <a:srgbClr val="7030A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p>
                    </m:sSup>
                    <m:r>
                      <a:rPr lang="uk-UA" sz="3500" b="1" i="1">
                        <a:solidFill>
                          <a:srgbClr val="7030A0"/>
                        </a:solidFill>
                        <a:latin typeface="Cambria Math"/>
                        <a:cs typeface="Times New Roman" pitchFamily="18" charset="0"/>
                      </a:rPr>
                      <m:t>=</m:t>
                    </m:r>
                  </m:oMath>
                </a14:m>
                <a:r>
                  <a:rPr lang="uk-UA" sz="3500" b="1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uk-UA" sz="3500" i="1" dirty="0">
                        <a:solidFill>
                          <a:srgbClr val="7030A0"/>
                        </a:solidFill>
                        <a:latin typeface="Times New Roman" pitchFamily="18" charset="0"/>
                        <a:cs typeface="Times New Roman" pitchFamily="18" charset="0"/>
                      </a:rPr>
                      <m:t>а</m:t>
                    </m:r>
                  </m:oMath>
                </a14:m>
                <a:r>
                  <a:rPr lang="uk-UA" sz="35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uk-UA" sz="35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де  п </a:t>
                </a:r>
                <a14:m>
                  <m:oMath xmlns:m="http://schemas.openxmlformats.org/officeDocument/2006/math">
                    <m:r>
                      <a:rPr lang="uk-UA" sz="3500">
                        <a:solidFill>
                          <a:srgbClr val="7030A0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</m:oMath>
                </a14:m>
                <a:r>
                  <a:rPr lang="ru-RU" sz="350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50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uk-UA" sz="350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uk-UA" sz="3500" i="1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п</a:t>
                </a:r>
                <a:r>
                  <a:rPr lang="uk-UA" sz="350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&gt; </a:t>
                </a:r>
                <a:r>
                  <a:rPr lang="uk-UA" sz="35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1, є коренем     </a:t>
                </a:r>
                <a:r>
                  <a:rPr lang="uk-UA" sz="3500" i="1" dirty="0" err="1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п-</a:t>
                </a:r>
                <a:r>
                  <a:rPr lang="uk-UA" sz="3500" dirty="0" err="1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го</a:t>
                </a:r>
                <a:r>
                  <a:rPr lang="uk-UA" sz="35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35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степеня з числа </a:t>
                </a:r>
                <a:r>
                  <a:rPr lang="uk-UA" sz="35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а, </a:t>
                </a:r>
                <a:r>
                  <a:rPr lang="uk-UA" sz="35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і навпаки, корінь </a:t>
                </a:r>
                <a:r>
                  <a:rPr lang="uk-UA" sz="3500" i="1" dirty="0" err="1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п-</a:t>
                </a:r>
                <a:r>
                  <a:rPr lang="uk-UA" sz="3500" dirty="0" err="1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го</a:t>
                </a:r>
                <a:r>
                  <a:rPr lang="uk-UA" sz="35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3500" dirty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степеня з числа </a:t>
                </a:r>
                <a:r>
                  <a:rPr lang="uk-UA" sz="3500" i="1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а   </a:t>
                </a:r>
                <a:r>
                  <a:rPr lang="uk-UA" sz="3500" dirty="0" smtClean="0">
                    <a:solidFill>
                      <a:srgbClr val="7030A0"/>
                    </a:solidFill>
                    <a:latin typeface="Times New Roman" pitchFamily="18" charset="0"/>
                    <a:cs typeface="Times New Roman" pitchFamily="18" charset="0"/>
                  </a:rPr>
                  <a:t>є коренем даного рівняння.</a:t>
                </a:r>
              </a:p>
              <a:p>
                <a:pPr marL="342900" indent="-342900">
                  <a:lnSpc>
                    <a:spcPct val="140000"/>
                  </a:lnSpc>
                  <a:buFont typeface="+mj-lt"/>
                  <a:buAutoNum type="arabicPeriod"/>
                </a:pPr>
                <a:endParaRPr lang="uk-UA" sz="3500" b="1" dirty="0"/>
              </a:p>
              <a:p>
                <a:pPr marL="342900" indent="-342900">
                  <a:buFont typeface="+mj-lt"/>
                  <a:buAutoNum type="arabicPeriod"/>
                </a:pPr>
                <a:endParaRPr lang="ru-RU" sz="2400" dirty="0"/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95536" y="980730"/>
                <a:ext cx="8568952" cy="2160238"/>
              </a:xfrm>
              <a:blipFill rotWithShape="1">
                <a:blip r:embed="rId2"/>
                <a:stretch>
                  <a:fillRect l="-853" t="-6497" r="-284" b="-39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05" y="3068960"/>
            <a:ext cx="2868876" cy="3573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46211" y="3331974"/>
            <a:ext cx="388843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Якщо </a:t>
            </a:r>
            <a:r>
              <a:rPr lang="uk-UA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непарне натуральне число, 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то графіки функцій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uk-UA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= а </a:t>
            </a:r>
            <a:r>
              <a:rPr lang="uk-UA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будь-якому значенні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перетинаються в одній точці. </a:t>
            </a:r>
            <a:r>
              <a:rPr lang="uk-UA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Тобто існує корінь з будь-якого </a:t>
            </a:r>
            <a:r>
              <a:rPr lang="uk-UA" sz="28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uk-UA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причому тільки один       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7236296" y="4028532"/>
                <a:ext cx="1202317" cy="4682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sSup>
                      <m:sSupPr>
                        <m:ctrlPr>
                          <a:rPr lang="en-US" sz="2500" i="1" smtClean="0">
                            <a:solidFill>
                              <a:srgbClr val="C0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500" i="1">
                            <a:solidFill>
                              <a:srgbClr val="C00000"/>
                            </a:solidFill>
                            <a:latin typeface="Cambria Math"/>
                            <a:cs typeface="Times New Roman" pitchFamily="18" charset="0"/>
                          </a:rPr>
                          <m:t>у=</m:t>
                        </m:r>
                        <m:r>
                          <a:rPr lang="en-US" sz="2500" i="1">
                            <a:solidFill>
                              <a:srgbClr val="C00000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500" i="1">
                            <a:solidFill>
                              <a:srgbClr val="C00000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ru-RU" dirty="0" smtClean="0">
                    <a:solidFill>
                      <a:srgbClr val="C00000"/>
                    </a:solidFill>
                  </a:rPr>
                  <a:t> </a:t>
                </a:r>
                <a:endParaRPr lang="ru-RU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36296" y="4028532"/>
                <a:ext cx="1202317" cy="468205"/>
              </a:xfrm>
              <a:prstGeom prst="rect">
                <a:avLst/>
              </a:prstGeom>
              <a:blipFill rotWithShape="1">
                <a:blip r:embed="rId4"/>
                <a:stretch>
                  <a:fillRect l="-1523" b="-1168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Прямая соединительная линия 8"/>
          <p:cNvCxnSpPr/>
          <p:nvPr/>
        </p:nvCxnSpPr>
        <p:spPr>
          <a:xfrm>
            <a:off x="612025" y="3970941"/>
            <a:ext cx="259228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2235377" y="3983803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uk-UA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а, </a:t>
            </a:r>
            <a:r>
              <a:rPr lang="uk-UA" b="1" i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&gt;0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000773" y="5054853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а, </a:t>
            </a:r>
            <a:r>
              <a:rPr lang="uk-UA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=0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60872" y="5035450"/>
            <a:ext cx="238459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1988043" y="5696484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а, </a:t>
            </a:r>
            <a:r>
              <a:rPr lang="uk-UA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&lt;0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480323" y="5760074"/>
            <a:ext cx="2745691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Прямоугольник 28"/>
              <p:cNvSpPr/>
              <p:nvPr/>
            </p:nvSpPr>
            <p:spPr>
              <a:xfrm>
                <a:off x="2373657" y="3296720"/>
                <a:ext cx="1202317" cy="4682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solidFill>
                              <a:schemeClr val="tx1"/>
                            </a:solidFill>
                            <a:latin typeface="Cambria Math"/>
                            <a:cs typeface="Times New Roman" pitchFamily="18" charset="0"/>
                          </a:rPr>
                          <m:t>у=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ru-RU" sz="2400" dirty="0" smtClean="0">
                    <a:solidFill>
                      <a:srgbClr val="C00000"/>
                    </a:solidFill>
                  </a:rPr>
                  <a:t> </a:t>
                </a:r>
                <a:endParaRPr lang="ru-RU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9" name="Прямоугольник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3657" y="3296720"/>
                <a:ext cx="1202317" cy="468205"/>
              </a:xfrm>
              <a:prstGeom prst="rect">
                <a:avLst/>
              </a:prstGeom>
              <a:blipFill rotWithShape="1">
                <a:blip r:embed="rId5"/>
                <a:stretch>
                  <a:fillRect l="-1010" b="-103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278204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83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6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9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83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6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9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833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6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9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366922" y="529673"/>
            <a:ext cx="4752528" cy="4032448"/>
          </a:xfrm>
        </p:spPr>
        <p:txBody>
          <a:bodyPr>
            <a:no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Якщо </a:t>
            </a:r>
            <a:r>
              <a:rPr lang="uk-UA" sz="2800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парне натуральне число, то </a:t>
            </a:r>
          </a:p>
          <a:p>
            <a:endParaRPr lang="uk-UA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Clr>
                <a:srgbClr val="FFC000"/>
              </a:buClr>
              <a:buFont typeface="Wingdings" pitchFamily="2" charset="2"/>
              <a:buChar char="v"/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uk-UA" sz="2800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&lt; 0</a:t>
            </a:r>
            <a:r>
              <a:rPr lang="uk-UA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корінь </a:t>
            </a:r>
            <a:r>
              <a:rPr lang="uk-UA" sz="28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-го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степеня </a:t>
            </a: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 числа а 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 існує;</a:t>
            </a:r>
          </a:p>
          <a:p>
            <a:pPr marL="457200" indent="-457200">
              <a:buClr>
                <a:srgbClr val="FFC000"/>
              </a:buClr>
              <a:buFont typeface="Wingdings" pitchFamily="2" charset="2"/>
              <a:buChar char="v"/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uk-UA" sz="28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uk-UA" sz="2800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uk-UA" sz="2800" i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корінь </a:t>
            </a:r>
            <a:r>
              <a:rPr lang="uk-UA" sz="28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-го</a:t>
            </a: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степеня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 числа </a:t>
            </a: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дорівнює 0; </a:t>
            </a:r>
          </a:p>
          <a:p>
            <a:pPr marL="457200" indent="-457200">
              <a:buClr>
                <a:srgbClr val="FFC000"/>
              </a:buClr>
              <a:buFont typeface="Wingdings" pitchFamily="2" charset="2"/>
              <a:buChar char="v"/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   </a:t>
            </a:r>
            <a:r>
              <a:rPr lang="uk-UA" sz="2800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&gt; 0</a:t>
            </a:r>
            <a:r>
              <a:rPr lang="uk-UA" sz="2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існують два протилежні числа, які є коренями </a:t>
            </a:r>
            <a:r>
              <a:rPr lang="uk-UA" sz="2800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2800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-го</a:t>
            </a:r>
            <a:r>
              <a:rPr lang="uk-UA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степеня з числа </a:t>
            </a:r>
            <a:r>
              <a:rPr lang="uk-UA" sz="2800" i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sz="28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08" y="980728"/>
            <a:ext cx="379986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2171053" y="1507525"/>
                <a:ext cx="1202317" cy="46820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/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tx1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solidFill>
                              <a:schemeClr val="tx1"/>
                            </a:solidFill>
                            <a:latin typeface="Cambria Math"/>
                            <a:cs typeface="Times New Roman" pitchFamily="18" charset="0"/>
                          </a:rPr>
                          <m:t>у=</m:t>
                        </m:r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i="1">
                            <a:solidFill>
                              <a:schemeClr val="tx1"/>
                            </a:solidFill>
                            <a:latin typeface="Cambria Math"/>
                            <a:cs typeface="Times New Roman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ru-RU" sz="2400" dirty="0" smtClean="0">
                    <a:solidFill>
                      <a:srgbClr val="C00000"/>
                    </a:solidFill>
                  </a:rPr>
                  <a:t> </a:t>
                </a:r>
                <a:endParaRPr lang="ru-RU" sz="2400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71053" y="1507525"/>
                <a:ext cx="1202317" cy="468205"/>
              </a:xfrm>
              <a:prstGeom prst="rect">
                <a:avLst/>
              </a:prstGeom>
              <a:blipFill rotWithShape="1">
                <a:blip r:embed="rId3"/>
                <a:stretch>
                  <a:fillRect l="-1015" b="-1039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я соединительная линия 6"/>
          <p:cNvCxnSpPr/>
          <p:nvPr/>
        </p:nvCxnSpPr>
        <p:spPr>
          <a:xfrm>
            <a:off x="623113" y="2708920"/>
            <a:ext cx="3372823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898389" y="2243303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uk-UA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а, </a:t>
            </a:r>
            <a:r>
              <a:rPr lang="uk-UA" b="1" i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b="1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&gt;0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74540" y="4562121"/>
            <a:ext cx="299302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527981" y="4102649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а, </a:t>
            </a:r>
            <a:r>
              <a:rPr lang="uk-UA" b="1" i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=0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077107" y="4606110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 = </a:t>
            </a: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а, </a:t>
            </a:r>
            <a:r>
              <a:rPr lang="uk-UA" b="1" i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uk-UA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&lt;0</a:t>
            </a:r>
            <a:endParaRPr lang="ru-RU" b="1" dirty="0">
              <a:solidFill>
                <a:srgbClr val="0070C0"/>
              </a:solidFill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704261" y="5009965"/>
            <a:ext cx="2993026" cy="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40558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833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6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6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9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83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6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20833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16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6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9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568951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002060"/>
                </a:solidFill>
              </a:rPr>
              <a:t>Арифметичний корінь </a:t>
            </a:r>
            <a:r>
              <a:rPr lang="uk-UA" sz="4400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900" b="1" dirty="0" err="1" smtClean="0">
                <a:solidFill>
                  <a:srgbClr val="002060"/>
                </a:solidFill>
              </a:rPr>
              <a:t>го</a:t>
            </a:r>
            <a:r>
              <a:rPr lang="uk-UA" sz="3100" b="1" dirty="0" smtClean="0">
                <a:solidFill>
                  <a:srgbClr val="002060"/>
                </a:solidFill>
              </a:rPr>
              <a:t> </a:t>
            </a:r>
            <a:r>
              <a:rPr lang="uk-UA" b="1" dirty="0" smtClean="0">
                <a:solidFill>
                  <a:srgbClr val="002060"/>
                </a:solidFill>
              </a:rPr>
              <a:t>степеня</a:t>
            </a: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/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b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95536" y="980731"/>
                <a:ext cx="8568952" cy="3168349"/>
              </a:xfrm>
            </p:spPr>
            <p:txBody>
              <a:bodyPr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uk-UA" sz="3400" b="1" dirty="0" smtClean="0"/>
                  <a:t>Означення.</a:t>
                </a:r>
                <a:r>
                  <a:rPr lang="uk-UA" sz="3500" b="1" dirty="0" smtClean="0"/>
                  <a:t> </a:t>
                </a:r>
                <a:r>
                  <a:rPr lang="uk-UA" sz="35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Арифметичним</a:t>
                </a:r>
                <a:r>
                  <a:rPr lang="uk-UA" sz="3500" b="1" dirty="0" smtClean="0"/>
                  <a:t> </a:t>
                </a:r>
                <a:r>
                  <a:rPr lang="uk-UA" sz="35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коренем </a:t>
                </a:r>
                <a:r>
                  <a:rPr lang="uk-UA" sz="3500" b="1" i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п-</a:t>
                </a:r>
                <a:r>
                  <a:rPr lang="uk-UA" sz="3500" b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го</a:t>
                </a:r>
                <a:r>
                  <a:rPr lang="uk-UA" sz="3500" b="1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3500" b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степеня </a:t>
                </a:r>
                <a:r>
                  <a:rPr lang="uk-UA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з невід'ємного числа </a:t>
                </a:r>
                <a:r>
                  <a:rPr lang="uk-UA" sz="3500" b="1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а, </a:t>
                </a:r>
                <a:r>
                  <a:rPr lang="uk-UA" sz="3500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де  п </a:t>
                </a:r>
                <a14:m>
                  <m:oMath xmlns:m="http://schemas.openxmlformats.org/officeDocument/2006/math">
                    <m:r>
                      <a:rPr lang="uk-UA" sz="3500" b="0" i="0" smtClean="0">
                        <a:solidFill>
                          <a:schemeClr val="tx1"/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∈</m:t>
                    </m:r>
                  </m:oMath>
                </a14:m>
                <a:r>
                  <a:rPr lang="ru-RU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uk-UA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uk-UA" sz="3500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</a:t>
                </a:r>
                <a:r>
                  <a:rPr lang="uk-UA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&gt; 1, називають </a:t>
                </a:r>
                <a:r>
                  <a:rPr lang="uk-UA" sz="3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таке </a:t>
                </a:r>
                <a:r>
                  <a:rPr lang="uk-UA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невід'ємне число,</a:t>
                </a:r>
                <a:r>
                  <a:rPr lang="uk-UA" sz="3500" b="1" dirty="0" smtClean="0">
                    <a:solidFill>
                      <a:schemeClr val="tx1"/>
                    </a:solidFill>
                  </a:rPr>
                  <a:t> </a:t>
                </a:r>
                <a:r>
                  <a:rPr lang="uk-UA" sz="3500" i="1" dirty="0" err="1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п-</a:t>
                </a:r>
                <a:r>
                  <a:rPr lang="uk-UA" sz="3500" dirty="0" err="1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й</a:t>
                </a:r>
                <a:r>
                  <a:rPr lang="uk-UA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степінь якого дорівнює</a:t>
                </a:r>
                <a:r>
                  <a:rPr lang="uk-UA" sz="3500" b="1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а</a:t>
                </a:r>
                <a:r>
                  <a:rPr lang="uk-UA" sz="3500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>
                  <a:lnSpc>
                    <a:spcPct val="110000"/>
                  </a:lnSpc>
                </a:pPr>
                <a:endParaRPr lang="uk-UA" sz="3500" i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ru-RU" sz="3500" dirty="0" smtClean="0">
                    <a:solidFill>
                      <a:schemeClr val="tx1"/>
                    </a:solidFill>
                  </a:rPr>
                  <a:t> </a:t>
                </a:r>
                <a:r>
                  <a:rPr lang="uk-UA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Арифметичний</a:t>
                </a:r>
                <a:r>
                  <a:rPr lang="uk-UA" sz="3500" dirty="0" smtClean="0"/>
                  <a:t> </a:t>
                </a:r>
                <a:r>
                  <a:rPr lang="uk-UA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корінь </a:t>
                </a:r>
                <a:r>
                  <a:rPr lang="uk-UA" sz="3500" i="1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п-</a:t>
                </a:r>
                <a:r>
                  <a:rPr lang="uk-UA" sz="3500" dirty="0" err="1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го</a:t>
                </a:r>
                <a:r>
                  <a:rPr lang="uk-UA" sz="3500" dirty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степеня з невід'ємного числа </a:t>
                </a:r>
                <a:r>
                  <a:rPr lang="uk-UA" sz="3500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а </a:t>
                </a:r>
                <a:r>
                  <a:rPr lang="uk-UA" sz="3500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позначають так:</a:t>
                </a:r>
                <a:r>
                  <a:rPr lang="uk-UA" sz="3500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3500" b="1" i="1" dirty="0" smtClean="0">
                    <a:solidFill>
                      <a:schemeClr val="tx1"/>
                    </a:solidFill>
                    <a:latin typeface="Times New Roman" pitchFamily="18" charset="0"/>
                    <a:cs typeface="Times New Roman" pitchFamily="18" charset="0"/>
                  </a:rPr>
                  <a:t>        </a:t>
                </a:r>
                <a:r>
                  <a:rPr lang="ru-RU" sz="3500" b="1" dirty="0">
                    <a:solidFill>
                      <a:schemeClr val="tx1"/>
                    </a:solidFill>
                  </a:rPr>
                  <a:t/>
                </a:r>
                <a:br>
                  <a:rPr lang="ru-RU" sz="3500" b="1" dirty="0">
                    <a:solidFill>
                      <a:schemeClr val="tx1"/>
                    </a:solidFill>
                  </a:rPr>
                </a:br>
                <a:r>
                  <a:rPr lang="ru-RU" sz="3500" b="1" i="1" dirty="0" smtClean="0">
                    <a:solidFill>
                      <a:schemeClr val="tx1"/>
                    </a:solidFill>
                  </a:rPr>
                  <a:t>   </a:t>
                </a:r>
                <a:endParaRPr lang="ru-RU" sz="4100" i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95536" y="980731"/>
                <a:ext cx="8568952" cy="3168349"/>
              </a:xfrm>
              <a:blipFill rotWithShape="1">
                <a:blip r:embed="rId2"/>
                <a:stretch>
                  <a:fillRect l="-996" t="-4423" r="-1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42119" y="3558194"/>
                <a:ext cx="8374227" cy="37293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uk-UA" sz="2400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Наприклад</a:t>
                </a:r>
                <a:r>
                  <a:rPr lang="uk-UA" sz="2400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,    </a:t>
                </a:r>
                <a:r>
                  <a:rPr lang="uk-UA" sz="2400" dirty="0" smtClean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6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64</m:t>
                        </m:r>
                      </m:e>
                    </m:rad>
                  </m:oMath>
                </a14:m>
                <a:r>
                  <a:rPr lang="uk-UA" sz="2400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=2;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5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243</m:t>
                        </m:r>
                      </m:e>
                    </m:rad>
                  </m:oMath>
                </a14:m>
                <a:r>
                  <a:rPr lang="uk-UA" sz="2400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uk-UA" sz="2400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3. </a:t>
                </a:r>
              </a:p>
              <a:p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   Для позначення кореня непарного степеня </a:t>
                </a: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п </a:t>
                </a:r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з числа </a:t>
                </a: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а</a:t>
                </a:r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 використовують той самий запис </a:t>
                </a:r>
                <a:endParaRPr lang="uk-UA" sz="2400" i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uk-UA" sz="2400" i="1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Наприклад</a:t>
                </a:r>
                <a:r>
                  <a:rPr lang="uk-UA" sz="2400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,    </a:t>
                </a:r>
                <a:r>
                  <a:rPr lang="uk-UA" sz="2400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3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−8</m:t>
                        </m:r>
                      </m:e>
                    </m:rad>
                  </m:oMath>
                </a14:m>
                <a:r>
                  <a:rPr lang="uk-UA" sz="2400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</a:rPr>
                      <m:t>− </m:t>
                    </m:r>
                  </m:oMath>
                </a14:m>
                <a:r>
                  <a:rPr lang="uk-UA" sz="2400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2;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5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rgbClr val="C00000"/>
                            </a:solidFill>
                            <a:latin typeface="Cambria Math"/>
                          </a:rPr>
                          <m:t>−</m:t>
                        </m:r>
                        <m:r>
                          <a:rPr lang="uk-UA" sz="2400" i="1">
                            <a:solidFill>
                              <a:srgbClr val="C00000"/>
                            </a:solidFill>
                            <a:latin typeface="Cambria Math"/>
                          </a:rPr>
                          <m:t>243</m:t>
                        </m:r>
                      </m:e>
                    </m:rad>
                  </m:oMath>
                </a14:m>
                <a:r>
                  <a:rPr lang="uk-UA" sz="2400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uk-UA" sz="2400" dirty="0">
                    <a:solidFill>
                      <a:srgbClr val="C00000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rgbClr val="C00000"/>
                        </a:solidFill>
                        <a:latin typeface="Cambria Math"/>
                      </a:rPr>
                      <m:t>− </m:t>
                    </m:r>
                  </m:oMath>
                </a14:m>
                <a:r>
                  <a:rPr lang="uk-UA" sz="2400" dirty="0" smtClean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uk-UA" sz="2400" dirty="0">
                    <a:solidFill>
                      <a:srgbClr val="C00000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endParaRPr lang="uk-UA" sz="2400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  Для будь-якого невід'ємного числа  </a:t>
                </a: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а,       </a:t>
                </a:r>
                <a14:m>
                  <m:oMath xmlns:m="http://schemas.openxmlformats.org/officeDocument/2006/math">
                    <m:r>
                      <a:rPr lang="uk-UA" sz="240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≥</m:t>
                    </m:r>
                    <m:r>
                      <a:rPr lang="uk-UA" sz="2400" b="0" i="1" smtClean="0">
                        <a:latin typeface="Cambria Math"/>
                        <a:ea typeface="Cambria Math"/>
                        <a:cs typeface="Times New Roman" pitchFamily="18" charset="0"/>
                      </a:rPr>
                      <m:t>0</m:t>
                    </m:r>
                  </m:oMath>
                </a14:m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 dirty="0" smtClean="0">
                        <a:latin typeface="Cambria Math"/>
                        <a:cs typeface="Times New Roman" pitchFamily="18" charset="0"/>
                      </a:rPr>
                      <m:t>і</m:t>
                    </m:r>
                  </m:oMath>
                </a14:m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виконується рівність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 smtClean="0"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prstClr val="black"/>
                            </a:solidFill>
                          </a:rPr>
                          <m:t>(</m:t>
                        </m:r>
                        <m:rad>
                          <m:radPr>
                            <m:ctrlPr>
                              <a:rPr lang="ru-RU" sz="2400" i="1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m:rPr>
                                <m:sty m:val="p"/>
                                <m:brk m:alnAt="7"/>
                              </m:rPr>
                              <a:rPr lang="uk-UA" sz="2400" i="0">
                                <a:solidFill>
                                  <a:prstClr val="black"/>
                                </a:solidFill>
                                <a:latin typeface="Cambria Math"/>
                              </a:rPr>
                              <m:t>n</m:t>
                            </m:r>
                          </m:deg>
                          <m:e>
                            <m:r>
                              <m:rPr>
                                <m:nor/>
                              </m:rPr>
                              <a:rPr lang="uk-UA" sz="2400" i="1" dirty="0">
                                <a:solidFill>
                                  <a:prstClr val="black"/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а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prstClr val="black"/>
                            </a:solidFill>
                          </a:rPr>
                          <m:t>)</m:t>
                        </m:r>
                      </m:e>
                      <m:sup>
                        <m:r>
                          <m:rPr>
                            <m:brk m:alnAt="7"/>
                          </m:rPr>
                          <a:rPr lang="uk-UA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а.</a:t>
                </a:r>
                <a:endParaRPr lang="uk-UA" sz="2400" i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sz="2400" i="1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sz="24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119" y="3558194"/>
                <a:ext cx="8374227" cy="3729354"/>
              </a:xfrm>
              <a:prstGeom prst="rect">
                <a:avLst/>
              </a:prstGeom>
              <a:blipFill rotWithShape="1">
                <a:blip r:embed="rId3"/>
                <a:stretch>
                  <a:fillRect l="-1164" t="-3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Прямоугольник 16"/>
              <p:cNvSpPr/>
              <p:nvPr/>
            </p:nvSpPr>
            <p:spPr>
              <a:xfrm>
                <a:off x="4944685" y="4202683"/>
                <a:ext cx="111230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3200" b="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m:rPr>
                            <m:nor/>
                          </m:rPr>
                          <a:rPr lang="uk-UA" sz="3200" i="1" dirty="0">
                            <a:solidFill>
                              <a:prstClr val="black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а</m:t>
                        </m:r>
                      </m:e>
                    </m:rad>
                  </m:oMath>
                </a14:m>
                <a:r>
                  <a:rPr lang="ru-RU" sz="2400" i="1" dirty="0" smtClean="0">
                    <a:solidFill>
                      <a:prstClr val="black"/>
                    </a:solidFill>
                  </a:rPr>
                  <a:t>.</a:t>
                </a:r>
                <a:r>
                  <a:rPr lang="ru-RU" sz="3200" i="1" dirty="0">
                    <a:solidFill>
                      <a:prstClr val="black"/>
                    </a:solidFill>
                  </a:rPr>
                  <a:t> </a:t>
                </a:r>
                <a:endParaRPr lang="ru-RU" sz="3200" dirty="0"/>
              </a:p>
            </p:txBody>
          </p:sp>
        </mc:Choice>
        <mc:Fallback xmlns="">
          <p:sp>
            <p:nvSpPr>
              <p:cNvPr id="17" name="Прямоугольник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4685" y="4202683"/>
                <a:ext cx="1112306" cy="584775"/>
              </a:xfrm>
              <a:prstGeom prst="rect">
                <a:avLst/>
              </a:prstGeom>
              <a:blipFill rotWithShape="1">
                <a:blip r:embed="rId4"/>
                <a:stretch>
                  <a:fillRect b="-177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Прямоугольник 18"/>
              <p:cNvSpPr/>
              <p:nvPr/>
            </p:nvSpPr>
            <p:spPr>
              <a:xfrm>
                <a:off x="4074869" y="2852936"/>
                <a:ext cx="111230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ru-RU" sz="32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3200" b="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m:rPr>
                            <m:nor/>
                          </m:rPr>
                          <a:rPr lang="uk-UA" sz="3200" i="1" dirty="0">
                            <a:solidFill>
                              <a:prstClr val="black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а</m:t>
                        </m:r>
                        <m:r>
                          <m:rPr>
                            <m:nor/>
                          </m:rPr>
                          <a:rPr lang="uk-UA" sz="3200" b="0" i="1" dirty="0" smtClean="0">
                            <a:solidFill>
                              <a:prstClr val="black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 .</m:t>
                        </m:r>
                      </m:e>
                    </m:rad>
                  </m:oMath>
                </a14:m>
                <a:r>
                  <a:rPr lang="ru-RU" sz="3200" i="1" dirty="0" smtClean="0">
                    <a:solidFill>
                      <a:prstClr val="black"/>
                    </a:solidFill>
                  </a:rPr>
                  <a:t> </a:t>
                </a:r>
                <a:endParaRPr lang="ru-RU" sz="3200" dirty="0"/>
              </a:p>
            </p:txBody>
          </p:sp>
        </mc:Choice>
        <mc:Fallback xmlns="">
          <p:sp>
            <p:nvSpPr>
              <p:cNvPr id="19" name="Прямоугольник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4869" y="2852936"/>
                <a:ext cx="1112306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Прямоугольник 19"/>
              <p:cNvSpPr/>
              <p:nvPr/>
            </p:nvSpPr>
            <p:spPr>
              <a:xfrm>
                <a:off x="5461851" y="5130483"/>
                <a:ext cx="1112306" cy="58477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ctrlPr>
                          <a:rPr lang="ru-RU" sz="28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800" b="0" i="1">
                            <a:solidFill>
                              <a:prstClr val="black"/>
                            </a:solidFill>
                            <a:latin typeface="Cambria Math"/>
                          </a:rPr>
                          <m:t>𝑛</m:t>
                        </m:r>
                      </m:deg>
                      <m:e>
                        <m:r>
                          <m:rPr>
                            <m:nor/>
                          </m:rPr>
                          <a:rPr lang="uk-UA" sz="2800" i="1" dirty="0">
                            <a:solidFill>
                              <a:prstClr val="black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а</m:t>
                        </m:r>
                      </m:e>
                    </m:rad>
                  </m:oMath>
                </a14:m>
                <a:r>
                  <a:rPr lang="ru-RU" sz="3200" i="1" dirty="0">
                    <a:solidFill>
                      <a:prstClr val="black"/>
                    </a:solidFill>
                  </a:rPr>
                  <a:t> </a:t>
                </a:r>
                <a:endParaRPr lang="ru-RU" sz="3200" dirty="0"/>
              </a:p>
            </p:txBody>
          </p:sp>
        </mc:Choice>
        <mc:Fallback xmlns="">
          <p:sp>
            <p:nvSpPr>
              <p:cNvPr id="20" name="Прямоугольник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61851" y="5130483"/>
                <a:ext cx="1112306" cy="5847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3976507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8183880" cy="1296144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4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Приклади розв'язування типових вправ</a:t>
            </a:r>
            <a:endParaRPr lang="ru-RU" sz="4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179512" y="1416906"/>
                <a:ext cx="8784976" cy="5324462"/>
              </a:xfrm>
            </p:spPr>
            <p:txBody>
              <a:bodyPr>
                <a:normAutofit/>
              </a:bodyPr>
              <a:lstStyle/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 Обчислити значення виразу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ad>
                          <m:radPr>
                            <m:ctrlPr>
                              <a:rPr lang="uk-UA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7</m:t>
                            </m:r>
                          </m:deg>
                          <m:e>
                            <m:r>
                              <a:rPr lang="uk-UA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−</m:t>
                            </m:r>
                            <m: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128</m:t>
                            </m:r>
                          </m:e>
                        </m:rad>
                      </m:e>
                      <m:sup>
                        <m:r>
                          <a:rPr lang="uk-UA" sz="24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</m:sup>
                    </m:sSup>
                    <m:r>
                      <a:rPr lang="uk-UA" sz="24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+</m:t>
                    </m:r>
                  </m:oMath>
                </a14:m>
                <a:r>
                  <a:rPr lang="uk-UA" sz="2400" i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</a:rPr>
                          <m:t>(</m:t>
                        </m:r>
                        <m:rad>
                          <m:radPr>
                            <m:ctrlPr>
                              <a:rPr lang="ru-RU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uk-UA" sz="2400" b="0" i="0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6</m:t>
                            </m:r>
                          </m:deg>
                          <m:e>
                            <m:r>
                              <m:rPr>
                                <m:nor/>
                              </m:rP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9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</a:rPr>
                          <m:t>)</m:t>
                        </m:r>
                      </m:e>
                      <m:sup>
                        <m:r>
                          <a:rPr lang="uk-UA" sz="2400" b="0" i="1" dirty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6</m:t>
                        </m:r>
                      </m:sup>
                    </m:sSup>
                  </m:oMath>
                </a14:m>
                <a:r>
                  <a:rPr lang="uk-UA" sz="2400" i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– 4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  <m:f>
                          <m:fPr>
                            <m:ctrlPr>
                              <a:rPr lang="uk-UA" sz="240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16</m:t>
                            </m:r>
                          </m:den>
                        </m:f>
                      </m:e>
                    </m:rad>
                  </m:oMath>
                </a14:m>
                <a:r>
                  <a:rPr lang="uk-UA" sz="2400" i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=  </a:t>
                </a:r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dirty="0"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uk-UA" sz="240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buFont typeface="+mj-lt"/>
                  <a:buAutoNum type="arabicPeriod"/>
                </a:pPr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Розв'язати рівняння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uk-UA" sz="28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= –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  <m:r>
                          <a:rPr lang="uk-UA" sz="2800" b="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den>
                    </m:f>
                    <m:r>
                      <a:rPr lang="uk-UA" sz="2800" b="0" i="1" smtClean="0">
                        <a:solidFill>
                          <a:schemeClr val="accent6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endParaRPr lang="uk-UA" sz="2800" b="0" i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uk-UA" sz="28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 </m:t>
                        </m:r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7</m:t>
                        </m:r>
                      </m:sup>
                    </m:sSup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b="0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8;</m:t>
                    </m:r>
                    <m:r>
                      <a:rPr lang="uk-UA" sz="2400" b="0" i="1" smtClean="0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       </a:t>
                </a:r>
              </a:p>
              <a:p>
                <a:pPr>
                  <a:lnSpc>
                    <a:spcPct val="70000"/>
                  </a:lnSpc>
                </a:pPr>
                <a:r>
                  <a:rPr lang="uk-UA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uk-UA" sz="2400" i="1" dirty="0">
                    <a:solidFill>
                      <a:srgbClr val="E88651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5;</m:t>
                    </m:r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endParaRPr lang="uk-UA" sz="2800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70000"/>
                  </a:lnSpc>
                </a:pP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</a:t>
                </a:r>
              </a:p>
              <a:p>
                <a:pPr>
                  <a:lnSpc>
                    <a:spcPct val="70000"/>
                  </a:lnSpc>
                </a:pPr>
                <a:r>
                  <a:rPr lang="uk-UA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smtClean="0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     </m:t>
                        </m:r>
                        <m:r>
                          <a:rPr lang="uk-UA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sup>
                    </m:sSup>
                  </m:oMath>
                </a14:m>
                <a:r>
                  <a:rPr lang="uk-UA" sz="2400" i="1" dirty="0">
                    <a:solidFill>
                      <a:srgbClr val="E88651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uk-UA" sz="240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–</m:t>
                    </m:r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81</m:t>
                    </m:r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</m:t>
                    </m:r>
                  </m:oMath>
                </a14:m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70000"/>
                  </a:lnSpc>
                  <a:buFont typeface="+mj-lt"/>
                  <a:buAutoNum type="arabicPeriod" startAt="3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70000"/>
                  </a:lnSpc>
                  <a:buFont typeface="+mj-lt"/>
                  <a:buAutoNum type="arabicPeriod" startAt="3"/>
                </a:pP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  Розв'язати рівняння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600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600" b="0" i="1" smtClean="0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deg>
                      <m:e>
                        <m:r>
                          <a:rPr lang="en-US" sz="26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uk-UA" sz="26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=</a:t>
                </a:r>
                <a:r>
                  <a:rPr lang="uk-UA" sz="26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6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6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num>
                      <m:den>
                        <m:r>
                          <a:rPr lang="uk-UA" sz="26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uk-UA" sz="26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 </a:t>
                </a: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 startAt="3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   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deg>
                      <m:e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+ 2= 0; </a:t>
                </a: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 startAt="3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 startAt="3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179512" y="1416906"/>
                <a:ext cx="8784976" cy="5324462"/>
              </a:xfrm>
              <a:blipFill rotWithShape="1">
                <a:blip r:embed="rId2"/>
                <a:stretch>
                  <a:fillRect l="-2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910075" y="2132856"/>
                <a:ext cx="6696744" cy="11208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R="36576" lvl="0">
                  <a:buClr>
                    <a:srgbClr val="F0AD00"/>
                  </a:buClr>
                  <a:buSzPct val="80000"/>
                </a:pPr>
                <a:r>
                  <a:rPr lang="uk-UA" sz="2400" b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–2+9 </a:t>
                </a:r>
                <a:r>
                  <a:rPr lang="uk-UA" sz="2400" b="1" i="1" dirty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– </a:t>
                </a:r>
                <a:r>
                  <a:rPr lang="uk-UA" sz="2400" b="1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4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1" i="1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𝟒</m:t>
                        </m:r>
                      </m:deg>
                      <m:e>
                        <m:f>
                          <m:fPr>
                            <m:ctrlPr>
                              <a:rPr lang="uk-UA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a:rPr lang="uk-UA" sz="2400" b="1" i="1" smtClean="0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𝟖</m:t>
                            </m:r>
                            <m:r>
                              <a:rPr lang="uk-UA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𝟏</m:t>
                            </m:r>
                          </m:num>
                          <m:den>
                            <m:r>
                              <a:rPr lang="uk-UA" sz="2400" b="1" i="1">
                                <a:solidFill>
                                  <a:schemeClr val="accent4">
                                    <a:lumMod val="75000"/>
                                  </a:schemeClr>
                                </a:solidFill>
                                <a:latin typeface="Cambria Math"/>
                                <a:cs typeface="Times New Roman" pitchFamily="18" charset="0"/>
                              </a:rPr>
                              <m:t>𝟏𝟔</m:t>
                            </m:r>
                          </m:den>
                        </m:f>
                      </m:e>
                    </m:rad>
                    <m:r>
                      <a:rPr lang="uk-UA" sz="2400" b="1" i="1">
                        <a:solidFill>
                          <a:schemeClr val="accent4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400" b="1" dirty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uk-UA" sz="2400" b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–2+9 </a:t>
                </a:r>
                <a:r>
                  <a:rPr lang="uk-UA" sz="2400" b="1" i="1" dirty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– </a:t>
                </a:r>
                <a:r>
                  <a:rPr lang="uk-UA" sz="2400" b="1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4·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𝟑</m:t>
                        </m:r>
                      </m:num>
                      <m:den>
                        <m:r>
                          <a:rPr lang="uk-UA" sz="2400" b="1" i="1" smtClean="0">
                            <a:solidFill>
                              <a:schemeClr val="accent4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uk-UA" sz="2400" b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b="1" dirty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–2+9 </a:t>
                </a:r>
                <a:r>
                  <a:rPr lang="uk-UA" sz="2400" b="1" i="1" dirty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– 4</a:t>
                </a:r>
                <a:r>
                  <a:rPr lang="uk-UA" sz="2400" b="1" i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= 1</a:t>
                </a:r>
                <a:r>
                  <a:rPr lang="uk-UA" sz="2400" b="1" dirty="0" smtClean="0">
                    <a:solidFill>
                      <a:schemeClr val="accent4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uk-UA" sz="2400" b="1" dirty="0">
                  <a:solidFill>
                    <a:schemeClr val="accent4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0075" y="2132856"/>
                <a:ext cx="6696744" cy="1120884"/>
              </a:xfrm>
              <a:prstGeom prst="rect">
                <a:avLst/>
              </a:prstGeom>
              <a:blipFill rotWithShape="1">
                <a:blip r:embed="rId3"/>
                <a:stretch>
                  <a:fillRect l="-136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932040" y="2132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5554633" y="2973078"/>
                <a:ext cx="1740856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𝑥</m:t>
                    </m:r>
                    <m:r>
                      <a:rPr lang="en-US" sz="28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800" i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uk-UA" sz="2800" i="1" dirty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–</a:t>
                </a:r>
                <a:r>
                  <a:rPr lang="uk-UA" sz="28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800" b="1" i="1" dirty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b="1" i="1">
                            <a:solidFill>
                              <a:srgbClr val="6BB76D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800" b="1" i="1">
                            <a:solidFill>
                              <a:srgbClr val="6BB76D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𝟏</m:t>
                        </m:r>
                      </m:num>
                      <m:den>
                        <m:r>
                          <a:rPr lang="uk-UA" sz="2800" b="1" i="1">
                            <a:solidFill>
                              <a:srgbClr val="6BB76D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𝟐</m:t>
                        </m:r>
                      </m:den>
                    </m:f>
                    <m:r>
                      <a:rPr lang="uk-UA" sz="2800" i="1">
                        <a:solidFill>
                          <a:srgbClr val="6BB76D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uk-UA" sz="28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4633" y="2973078"/>
                <a:ext cx="1740856" cy="714683"/>
              </a:xfrm>
              <a:prstGeom prst="rect">
                <a:avLst/>
              </a:prstGeom>
              <a:blipFill rotWithShape="1">
                <a:blip r:embed="rId4"/>
                <a:stretch>
                  <a:fillRect b="-940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550828" y="3589621"/>
                <a:ext cx="22322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𝑥</m:t>
                    </m:r>
                    <m:r>
                      <a:rPr lang="en-US" sz="28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800" i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ad>
                          <m:radPr>
                            <m:ctrlPr>
                              <a:rPr lang="uk-UA" sz="2400" i="1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uk-UA" sz="2400" i="1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7</m:t>
                            </m:r>
                          </m:deg>
                          <m:e>
                            <m:r>
                              <a:rPr lang="uk-UA" sz="2400" i="1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8</m:t>
                            </m:r>
                          </m:e>
                        </m:rad>
                      </m:e>
                      <m:sup>
                        <m:r>
                          <a:rPr lang="uk-UA" sz="2400" b="1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</m:sup>
                    </m:sSup>
                    <m:r>
                      <a:rPr lang="uk-UA" sz="2400" i="1">
                        <a:solidFill>
                          <a:srgbClr val="6BB76D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uk-UA" sz="28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0828" y="3589621"/>
                <a:ext cx="2232249" cy="523220"/>
              </a:xfrm>
              <a:prstGeom prst="rect">
                <a:avLst/>
              </a:prstGeom>
              <a:blipFill rotWithShape="1">
                <a:blip r:embed="rId5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5550829" y="4221088"/>
                <a:ext cx="223224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𝑥</m:t>
                    </m:r>
                    <m:r>
                      <a:rPr lang="en-US" sz="2800" i="1" smtClean="0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800" i="1" dirty="0" smtClean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=±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ad>
                          <m:radPr>
                            <m:ctrlPr>
                              <a:rPr lang="uk-UA" sz="2400" i="1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uk-UA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  <m:r>
                              <a:rPr lang="uk-UA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0</m:t>
                            </m:r>
                          </m:deg>
                          <m:e>
                            <m:r>
                              <a:rPr lang="uk-UA" sz="2400" b="0" i="1" smtClean="0">
                                <a:solidFill>
                                  <a:schemeClr val="accent4">
                                    <a:lumMod val="50000"/>
                                  </a:schemeClr>
                                </a:solidFill>
                                <a:latin typeface="Cambria Math"/>
                              </a:rPr>
                              <m:t>5</m:t>
                            </m:r>
                          </m:e>
                        </m:rad>
                      </m:e>
                      <m:sup>
                        <m:r>
                          <a:rPr lang="uk-UA" sz="2400" b="1" i="1">
                            <a:solidFill>
                              <a:schemeClr val="accent4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</m:sup>
                    </m:sSup>
                    <m:r>
                      <a:rPr lang="uk-UA" sz="2400" i="1">
                        <a:solidFill>
                          <a:srgbClr val="6BB76D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uk-UA" sz="28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ru-RU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0829" y="4221088"/>
                <a:ext cx="2232249" cy="523220"/>
              </a:xfrm>
              <a:prstGeom prst="rect">
                <a:avLst/>
              </a:prstGeom>
              <a:blipFill rotWithShape="1">
                <a:blip r:embed="rId6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/>
          <p:cNvSpPr txBox="1"/>
          <p:nvPr/>
        </p:nvSpPr>
        <p:spPr>
          <a:xfrm>
            <a:off x="5550828" y="4776848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Розв'язку не має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5554633" y="5238512"/>
                <a:ext cx="1740856" cy="6244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uk-UA" sz="2800" i="1">
                        <a:solidFill>
                          <a:srgbClr val="6BB76D">
                            <a:lumMod val="75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</m:oMath>
                </a14:m>
                <a:r>
                  <a:rPr lang="uk-UA" sz="28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𝑥</m:t>
                    </m:r>
                    <m:r>
                      <a:rPr lang="en-US" sz="2400" i="1">
                        <a:solidFill>
                          <a:schemeClr val="accent4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400" i="1" dirty="0">
                    <a:solidFill>
                      <a:schemeClr val="accent4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uk-UA" sz="2400" i="1" dirty="0">
                    <a:solidFill>
                      <a:srgbClr val="F0AD00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:r>
                  <a:rPr lang="uk-UA" sz="2400" b="1" i="1" dirty="0">
                    <a:solidFill>
                      <a:srgbClr val="6BB76D">
                        <a:lumMod val="75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b="1" i="1">
                            <a:solidFill>
                              <a:srgbClr val="6BB76D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400" b="1" i="1">
                            <a:solidFill>
                              <a:srgbClr val="6BB76D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𝟖</m:t>
                        </m:r>
                      </m:num>
                      <m:den>
                        <m:r>
                          <a:rPr lang="uk-UA" sz="2400" b="1" i="1">
                            <a:solidFill>
                              <a:srgbClr val="6BB76D">
                                <a:lumMod val="75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𝟐𝟕</m:t>
                        </m:r>
                      </m:den>
                    </m:f>
                  </m:oMath>
                </a14:m>
                <a:endParaRPr lang="ru-RU" sz="24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54633" y="5238512"/>
                <a:ext cx="1740856" cy="624466"/>
              </a:xfrm>
              <a:prstGeom prst="rect">
                <a:avLst/>
              </a:prstGeom>
              <a:blipFill rotWithShape="1">
                <a:blip r:embed="rId7"/>
                <a:stretch>
                  <a:fillRect b="-776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14"/>
          <p:cNvSpPr txBox="1"/>
          <p:nvPr/>
        </p:nvSpPr>
        <p:spPr>
          <a:xfrm>
            <a:off x="5554633" y="6093295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Розв'язку не має</a:t>
            </a:r>
            <a:endParaRPr lang="ru-RU" sz="2400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612370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7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7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7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7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7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7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17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543920" cy="720080"/>
          </a:xfrm>
        </p:spPr>
        <p:txBody>
          <a:bodyPr>
            <a:noAutofit/>
          </a:bodyPr>
          <a:lstStyle/>
          <a:p>
            <a:pPr algn="ctr">
              <a:lnSpc>
                <a:spcPct val="80000"/>
              </a:lnSpc>
            </a:pPr>
            <a:r>
              <a:rPr lang="uk-UA" sz="4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uk-UA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самостійної роботи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Текст 2"/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81125" y="886788"/>
                <a:ext cx="8784976" cy="5741704"/>
              </a:xfrm>
            </p:spPr>
            <p:txBody>
              <a:bodyPr>
                <a:noAutofit/>
              </a:bodyPr>
              <a:lstStyle/>
              <a:p>
                <a:pPr marL="342900" indent="-342900">
                  <a:buFont typeface="+mj-lt"/>
                  <a:buAutoNum type="arabicPeriod"/>
                </a:pP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Обчисліть значення виразу       </a:t>
                </a:r>
                <a:r>
                  <a:rPr lang="uk-UA" sz="2400" i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0,7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ad>
                          <m:radPr>
                            <m:ctrlPr>
                              <a:rPr lang="uk-UA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4</m:t>
                            </m:r>
                          </m:deg>
                          <m:e>
                            <m: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10000</m:t>
                            </m:r>
                          </m:e>
                        </m:rad>
                      </m:e>
                      <m:sup>
                        <m:r>
                          <a:rPr lang="uk-UA" sz="24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</m:sup>
                    </m:sSup>
                  </m:oMath>
                </a14:m>
                <a:r>
                  <a:rPr lang="uk-UA" sz="2400" i="1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–</a:t>
                </a:r>
                <a:r>
                  <a:rPr lang="uk-UA" sz="2400" i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num>
                      <m:den>
                        <m: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</m:den>
                    </m:f>
                    <m:rad>
                      <m:radPr>
                        <m:ctrlP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5</m:t>
                        </m:r>
                      </m:deg>
                      <m:e>
                        <m: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243 </m:t>
                        </m:r>
                      </m:e>
                    </m:rad>
                  </m:oMath>
                </a14:m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;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1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 </m:t>
                        </m:r>
                        <m:rad>
                          <m:radPr>
                            <m:ctrlPr>
                              <a:rPr lang="uk-UA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9</m:t>
                            </m:r>
                          </m:deg>
                          <m:e>
                            <m: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512</m:t>
                            </m:r>
                          </m:e>
                        </m:rad>
                      </m:e>
                      <m:sup>
                        <m:r>
                          <a:rPr lang="uk-UA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</m:sup>
                    </m:sSup>
                    <m:r>
                      <a:rPr lang="uk-UA" sz="24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+2</m:t>
                    </m:r>
                    <m:sSup>
                      <m:sSupPr>
                        <m:ctrlP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ad>
                          <m:radPr>
                            <m:ctrlPr>
                              <a:rPr lang="ru-RU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uk-UA" sz="2400" b="0" i="0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7</m:t>
                            </m:r>
                          </m:deg>
                          <m:e>
                            <m:r>
                              <m:rPr>
                                <m:nor/>
                              </m:rP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7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uk-UA" sz="2400" b="0" i="1" dirty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7</m:t>
                        </m:r>
                      </m:sup>
                    </m:sSup>
                    <m:r>
                      <a:rPr lang="uk-UA" sz="2400" b="0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–6</m:t>
                    </m:r>
                    <m:rad>
                      <m:radPr>
                        <m:ctrlP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81</m:t>
                        </m:r>
                        <m: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 </m:t>
                        </m:r>
                      </m:e>
                    </m:rad>
                  </m:oMath>
                </a14:m>
                <a:r>
                  <a:rPr lang="uk-UA" sz="2400" dirty="0">
                    <a:latin typeface="Times New Roman" pitchFamily="18" charset="0"/>
                    <a:cs typeface="Times New Roman" pitchFamily="18" charset="0"/>
                  </a:rPr>
                  <a:t>; </a:t>
                </a:r>
                <a:r>
                  <a:rPr lang="uk-UA" sz="2400" i="1" dirty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ru-RU" sz="2400" i="1" dirty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–</m:t>
                        </m:r>
                        <m:rad>
                          <m:radPr>
                            <m:ctrlPr>
                              <a:rPr lang="ru-RU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a:rPr lang="uk-UA" sz="2400" b="0" i="0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10</m:t>
                            </m:r>
                          </m:deg>
                          <m:e>
                            <m:r>
                              <m:rPr>
                                <m:nor/>
                              </m:rP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18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uk-UA" sz="2400" b="0" i="1" dirty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10</m:t>
                        </m:r>
                      </m:sup>
                    </m:sSup>
                  </m:oMath>
                </a14:m>
                <a:r>
                  <a:rPr lang="uk-UA" sz="2400" i="1" dirty="0" smtClean="0">
                    <a:solidFill>
                      <a:schemeClr val="accent6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–1,4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ad>
                          <m:radPr>
                            <m:ctrlPr>
                              <a:rPr lang="uk-UA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3</m:t>
                            </m:r>
                          </m:deg>
                          <m:e>
                            <m:r>
                              <a:rPr lang="uk-UA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10000</m:t>
                            </m:r>
                            <m: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00</m:t>
                            </m:r>
                          </m:e>
                        </m:rad>
                      </m:e>
                      <m:sup>
                        <m:r>
                          <a:rPr lang="uk-UA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</m:sup>
                    </m:sSup>
                    <m:r>
                      <a:rPr lang="uk-UA" sz="24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+</m:t>
                    </m:r>
                    <m:r>
                      <a:rPr lang="uk-UA" sz="240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2</m:t>
                    </m:r>
                    <m:sSup>
                      <m:sSupPr>
                        <m:ctrlP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f>
                          <m:fPr>
                            <m:ctrlPr>
                              <a:rPr lang="en-US" sz="2400" i="1" dirty="0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uk-UA" sz="2400" b="0" i="1" dirty="0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uk-UA" sz="2400" b="0" i="1" dirty="0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  <m:rad>
                          <m:radPr>
                            <m:ctrlPr>
                              <a:rPr lang="ru-RU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uk-UA" sz="2400" b="0" i="0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4</m:t>
                            </m:r>
                          </m:deg>
                          <m:e>
                            <m:r>
                              <m:rPr>
                                <m:nor/>
                              </m:rP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80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uk-UA" sz="2400" b="0" i="1" dirty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</m:oMath>
                </a14:m>
                <a:r>
                  <a:rPr lang="uk-UA" sz="2400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 </m:t>
                        </m:r>
                        <m:rad>
                          <m:radPr>
                            <m:ctrlPr>
                              <a:rPr lang="uk-UA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4</m:t>
                            </m:r>
                          </m:deg>
                          <m:e>
                            <m:f>
                              <m:fPr>
                                <m:ctrlPr>
                                  <a:rPr lang="uk-UA" sz="2400" i="1" smtClean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uk-UA" sz="2400" b="0" i="1" smtClean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81</m:t>
                                </m:r>
                              </m:num>
                              <m:den>
                                <m:r>
                                  <a:rPr lang="uk-UA" sz="2400" b="0" i="1" smtClean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625</m:t>
                                </m:r>
                              </m:den>
                            </m:f>
                          </m:e>
                        </m:rad>
                      </m:e>
                      <m:sup>
                        <m:r>
                          <a:rPr lang="uk-UA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</m:sup>
                    </m:sSup>
                    <m:r>
                      <a:rPr lang="uk-UA" sz="240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∙</m:t>
                    </m:r>
                    <m:sSup>
                      <m:sSupPr>
                        <m:ctrlPr>
                          <a:rPr lang="en-US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ad>
                          <m:radPr>
                            <m:ctrlPr>
                              <a:rPr lang="uk-UA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m:rPr>
                                <m:brk m:alnAt="7"/>
                              </m:rP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3</m:t>
                            </m:r>
                          </m:deg>
                          <m:e>
                            <m: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4</m:t>
                            </m:r>
                            <m:f>
                              <m:fPr>
                                <m:ctrlPr>
                                  <a:rPr lang="uk-UA" sz="2400" i="1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</m:ctrlPr>
                              </m:fPr>
                              <m:num>
                                <m:r>
                                  <a:rPr lang="uk-UA" sz="2400" b="0" i="1" smtClean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17</m:t>
                                </m:r>
                              </m:num>
                              <m:den>
                                <m:r>
                                  <a:rPr lang="uk-UA" sz="2400" b="0" i="1" smtClean="0">
                                    <a:solidFill>
                                      <a:schemeClr val="accent6">
                                        <a:lumMod val="75000"/>
                                      </a:schemeClr>
                                    </a:solidFill>
                                    <a:latin typeface="Cambria Math"/>
                                  </a:rPr>
                                  <m:t>27</m:t>
                                </m:r>
                              </m:den>
                            </m:f>
                          </m:e>
                        </m:rad>
                      </m:e>
                      <m:sup>
                        <m:r>
                          <a:rPr lang="uk-UA" sz="2400" b="1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</m:sup>
                    </m:sSup>
                    <m:r>
                      <a:rPr lang="uk-UA" sz="2400" b="0" i="1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+</m:t>
                    </m:r>
                    <m:sSup>
                      <m:sSupPr>
                        <m:ctrlP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ru-RU" sz="2400" i="1" dirty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uk-UA" sz="2400" b="0" i="1" dirty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ru-RU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2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uk-UA" sz="2400" b="0" i="1" dirty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uk-UA" sz="2400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–</m:t>
                    </m:r>
                    <m:sSup>
                      <m:sSupPr>
                        <m:ctrlP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ru-RU" sz="2400" i="1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–</m:t>
                        </m:r>
                        <m:rad>
                          <m:radPr>
                            <m:ctrlPr>
                              <a:rPr lang="ru-RU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</m:ctrlPr>
                          </m:radPr>
                          <m:deg>
                            <m: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5</m:t>
                            </m:r>
                          </m:deg>
                          <m:e>
                            <m:r>
                              <m:rPr>
                                <m:nor/>
                              </m:rPr>
                              <a:rPr lang="uk-UA" sz="2400" i="1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Times New Roman" pitchFamily="18" charset="0"/>
                                <a:cs typeface="Times New Roman" pitchFamily="18" charset="0"/>
                              </a:rPr>
                              <m:t>1</m:t>
                            </m:r>
                            <m:r>
                              <a:rPr lang="uk-UA" sz="2400" b="0" i="1" smtClean="0">
                                <a:solidFill>
                                  <a:schemeClr val="accent6">
                                    <a:lumMod val="75000"/>
                                  </a:schemeClr>
                                </a:solidFill>
                                <a:latin typeface="Cambria Math"/>
                              </a:rPr>
                              <m:t>3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uk-UA" sz="2400" b="0" i="1" dirty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5</m:t>
                        </m:r>
                      </m:sup>
                    </m:sSup>
                  </m:oMath>
                </a14:m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marL="457200" indent="-457200">
                  <a:buFont typeface="+mj-lt"/>
                  <a:buAutoNum type="arabicPeriod"/>
                </a:pPr>
                <a:r>
                  <a:rPr lang="uk-UA" sz="24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Розв'яжіть рівняння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 </m:t>
                        </m:r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9</m:t>
                        </m:r>
                      </m:sup>
                    </m:sSup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=</a:t>
                </a:r>
                <a:r>
                  <a:rPr lang="uk-UA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11</m:t>
                    </m:r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  <m:r>
                      <a:rPr lang="uk-UA" sz="2400" i="1"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  <m: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sup>
                    </m:sSup>
                  </m:oMath>
                </a14:m>
                <a:r>
                  <a:rPr lang="uk-UA" sz="2400" i="1" dirty="0">
                    <a:solidFill>
                      <a:srgbClr val="E88651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1</m:t>
                    </m:r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</m:t>
                    </m:r>
                    <m:r>
                      <a:rPr lang="uk-UA" sz="240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  <m:r>
                          <a:rPr lang="ru-RU" sz="2400" i="1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−</m:t>
                        </m:r>
                        <m:r>
                          <a:rPr lang="uk-UA" sz="2400" b="0" i="1" dirty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ea typeface="Cambria Math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uk-UA" sz="2400" b="0" i="1" dirty="0" smtClean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sup>
                    </m:sSup>
                    <m:r>
                      <a:rPr lang="uk-UA" sz="2400" b="0" i="1" dirty="0" smtClean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=125</m:t>
                    </m:r>
                  </m:oMath>
                </a14:m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3</m:t>
                        </m:r>
                        <m: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4</m:t>
                        </m:r>
                      </m:sup>
                    </m:sSup>
                    <m:r>
                      <a:rPr lang="uk-UA" sz="2400" i="1">
                        <a:solidFill>
                          <a:srgbClr val="E88651">
                            <a:lumMod val="50000"/>
                          </a:srgbClr>
                        </a:solidFill>
                        <a:latin typeface="Cambria Math"/>
                        <a:cs typeface="Times New Roman" pitchFamily="18" charset="0"/>
                      </a:rPr>
                      <m:t>+27</m:t>
                    </m:r>
                  </m:oMath>
                </a14:m>
                <a:r>
                  <a:rPr lang="uk-UA" sz="2400" i="1" dirty="0">
                    <a:solidFill>
                      <a:srgbClr val="E88651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</a:t>
                </a: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0; </a:t>
                </a: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  </m:t>
                        </m:r>
                        <m: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5</m:t>
                        </m:r>
                      </m:sup>
                    </m:sSup>
                  </m:oMath>
                </a14:m>
                <a:r>
                  <a:rPr lang="uk-UA" sz="2400" i="1" dirty="0">
                    <a:solidFill>
                      <a:srgbClr val="E88651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–</m:t>
                    </m:r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25</m:t>
                    </m:r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; </m:t>
                    </m:r>
                  </m:oMath>
                </a14:m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 </m:t>
                        </m:r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12</m:t>
                        </m:r>
                      </m:sup>
                    </m:sSup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=</a:t>
                </a:r>
                <a:r>
                  <a:rPr lang="uk-UA" sz="2400" i="1" dirty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9;</m:t>
                    </m:r>
                    <m:r>
                      <a:rPr lang="uk-UA" sz="2400" i="1">
                        <a:latin typeface="Cambria Math"/>
                        <a:cs typeface="Times New Roman" pitchFamily="18" charset="0"/>
                      </a:rPr>
                      <m:t> </m:t>
                    </m:r>
                    <m:r>
                      <a:rPr lang="uk-UA" sz="2400" b="0" i="1" smtClean="0">
                        <a:latin typeface="Cambria Math"/>
                        <a:cs typeface="Times New Roman" pitchFamily="18" charset="0"/>
                      </a:rPr>
                      <m:t>   </m:t>
                    </m:r>
                    <m:sSup>
                      <m:sSupPr>
                        <m:ctrlP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uk-UA" sz="2400" i="1" dirty="0">
                    <a:solidFill>
                      <a:srgbClr val="E88651">
                        <a:lumMod val="50000"/>
                      </a:srgb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–64;</m:t>
                    </m:r>
                  </m:oMath>
                </a14:m>
                <a:r>
                  <a:rPr lang="uk-UA" sz="2400" i="1" dirty="0">
                    <a:solidFill>
                      <a:schemeClr val="accent6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chemeClr val="accent6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uk-UA" sz="2400" i="1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  <m:r>
                          <a:rPr lang="uk-UA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+1</m:t>
                        </m:r>
                        <m:r>
                          <m:rPr>
                            <m:nor/>
                          </m:rPr>
                          <a:rPr lang="ru-RU" sz="2400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e>
                      <m:sup>
                        <m:r>
                          <a:rPr lang="uk-UA" sz="2400" i="1" dirty="0">
                            <a:solidFill>
                              <a:schemeClr val="accent6">
                                <a:lumMod val="75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sup>
                    </m:sSup>
                    <m:r>
                      <a:rPr lang="uk-UA" sz="2400" i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Cambria Math"/>
                      </a:rPr>
                      <m:t>=16;</m:t>
                    </m:r>
                  </m:oMath>
                </a14:m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endParaRPr lang="uk-UA" sz="2400" i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buFont typeface="+mj-lt"/>
                  <a:buAutoNum type="arabicPeriod" startAt="3"/>
                </a:pP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Розв'яжіть  </a:t>
                </a: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рівняння </a:t>
                </a:r>
                <a:endParaRPr lang="uk-UA" sz="2400" b="0" i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0,8;</a:t>
                </a:r>
                <a:r>
                  <a:rPr lang="uk-UA" sz="2400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deg>
                      <m:e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+ 3= 0</a:t>
                </a: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4</m:t>
                        </m:r>
                      </m:deg>
                      <m:e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4= 0; </a:t>
                </a: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6</m:t>
                        </m:r>
                      </m:deg>
                      <m:e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2</a:t>
                </a: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; 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den>
                    </m:f>
                    <m:rad>
                      <m:radPr>
                        <m:ctrlP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</a:rPr>
                          <m:t>3</m:t>
                        </m:r>
                      </m:deg>
                      <m:e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</m:rad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 dirty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2</a:t>
                </a: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0.</a:t>
                </a:r>
              </a:p>
              <a:p>
                <a:pPr>
                  <a:lnSpc>
                    <a:spcPct val="90000"/>
                  </a:lnSpc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buFont typeface="+mj-lt"/>
                  <a:buAutoNum type="arabicPeriod"/>
                </a:pPr>
                <a:r>
                  <a:rPr lang="uk-UA" sz="2400" i="1" dirty="0">
                    <a:latin typeface="Times New Roman" pitchFamily="18" charset="0"/>
                    <a:cs typeface="Times New Roman" pitchFamily="18" charset="0"/>
                  </a:rPr>
                  <a:t> Розв'яжіть  рівняння </a:t>
                </a:r>
                <a:endParaRPr lang="uk-UA" sz="2400" i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 </m:t>
                        </m:r>
                        <m: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10</m:t>
                        </m:r>
                      </m:sup>
                    </m:sSup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+31</m:t>
                    </m:r>
                    <m:sSup>
                      <m:sSupPr>
                        <m:ctrlP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5</m:t>
                        </m:r>
                      </m:sup>
                    </m:sSup>
                    <m:r>
                      <a:rPr lang="en-US" sz="240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32=0;</m:t>
                    </m:r>
                  </m:oMath>
                </a14:m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 </m:t>
                        </m:r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 </m:t>
                        </m:r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8</m:t>
                        </m:r>
                      </m:sup>
                    </m:sSup>
                    <m:r>
                      <a:rPr lang="en-US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14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4</m:t>
                        </m:r>
                      </m:sup>
                    </m:sSup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+13</m:t>
                    </m:r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=0;</m:t>
                    </m:r>
                  </m:oMath>
                </a14:m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  </m:t>
                        </m:r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5</m:t>
                    </m:r>
                    <m:sSup>
                      <m:sSupPr>
                        <m:ctrlP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6</m:t>
                        </m:r>
                      </m:sup>
                    </m:sSup>
                    <m:r>
                      <a:rPr lang="en-US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2</m:t>
                    </m:r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4</m:t>
                    </m:r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=0</m:t>
                    </m:r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.</m:t>
                    </m:r>
                  </m:oMath>
                </a14:m>
                <a:endParaRPr lang="uk-UA" sz="2400" b="0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ea typeface="Cambria Math"/>
                  <a:cs typeface="Times New Roman" pitchFamily="18" charset="0"/>
                </a:endParaRPr>
              </a:p>
              <a:p>
                <a:pPr marL="457200" indent="-457200">
                  <a:buFont typeface="+mj-lt"/>
                  <a:buAutoNum type="arabicPeriod" startAt="2"/>
                </a:pPr>
                <a:r>
                  <a:rPr lang="uk-UA" sz="2400" i="1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2400" i="1" smtClean="0">
                    <a:latin typeface="Times New Roman" pitchFamily="18" charset="0"/>
                    <a:cs typeface="Times New Roman" pitchFamily="18" charset="0"/>
                  </a:rPr>
                  <a:t>Оцініть </a:t>
                </a:r>
                <a:r>
                  <a:rPr lang="uk-UA" sz="2400" i="1" dirty="0" smtClean="0">
                    <a:latin typeface="Times New Roman" pitchFamily="18" charset="0"/>
                    <a:cs typeface="Times New Roman" pitchFamily="18" charset="0"/>
                  </a:rPr>
                  <a:t>значення </a:t>
                </a:r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х </a:t>
                </a: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, якщо</a:t>
                </a: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14:m>
                  <m:oMath xmlns:m="http://schemas.openxmlformats.org/officeDocument/2006/math">
                    <m:r>
                      <a:rPr lang="uk-UA" sz="240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−</m:t>
                    </m:r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2≤</m:t>
                    </m:r>
                    <m:rad>
                      <m:radPr>
                        <m:ctrlP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3</m:t>
                        </m:r>
                      </m:deg>
                      <m:e>
                        <m: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  <m:r>
                          <a:rPr lang="uk-UA" sz="2400" b="0" i="1" smtClean="0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</m:e>
                    </m:rad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≤6</m:t>
                    </m:r>
                  </m:oMath>
                </a14:m>
                <a:r>
                  <a:rPr lang="uk-UA" sz="2400" i="1" dirty="0" smtClean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2</m:t>
                    </m:r>
                    <m:r>
                      <a:rPr lang="uk-UA" sz="240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&lt;</m:t>
                    </m:r>
                    <m:rad>
                      <m:radPr>
                        <m:ctrlPr>
                          <a:rPr lang="uk-UA" sz="24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</m:ctrlPr>
                      </m:radPr>
                      <m:deg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</a:rPr>
                          <m:t>4</m:t>
                        </m:r>
                      </m:deg>
                      <m:e>
                        <m:r>
                          <a:rPr lang="en-US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  <m:r>
                          <a:rPr lang="uk-UA" sz="2400" i="1">
                            <a:solidFill>
                              <a:srgbClr val="E88651">
                                <a:lumMod val="50000"/>
                              </a:srgbClr>
                            </a:solidFill>
                            <a:latin typeface="Cambria Math"/>
                            <a:cs typeface="Times New Roman" pitchFamily="18" charset="0"/>
                          </a:rPr>
                          <m:t> </m:t>
                        </m:r>
                      </m:e>
                    </m:rad>
                    <m:r>
                      <a:rPr lang="uk-UA" sz="240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&lt;</m:t>
                    </m:r>
                    <m:r>
                      <a:rPr lang="uk-UA" sz="2400" b="0" i="1" smtClean="0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ea typeface="Cambria Math"/>
                        <a:cs typeface="Times New Roman" pitchFamily="18" charset="0"/>
                      </a:rPr>
                      <m:t>4</m:t>
                    </m:r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</a:t>
                </a: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457200" indent="-457200">
                  <a:lnSpc>
                    <a:spcPct val="90000"/>
                  </a:lnSpc>
                  <a:buFont typeface="+mj-lt"/>
                  <a:buAutoNum type="arabicPeriod"/>
                </a:pPr>
                <a:endParaRPr lang="uk-UA" sz="2400" i="1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uk-UA" sz="2400" i="1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uk-UA" sz="2400" i="1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                                     </a:t>
                </a:r>
              </a:p>
              <a:p>
                <a:pPr>
                  <a:lnSpc>
                    <a:spcPct val="70000"/>
                  </a:lnSpc>
                </a:pPr>
                <a:endParaRPr lang="uk-UA" sz="2400" i="1" dirty="0" smtClean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 startAt="3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90000"/>
                  </a:lnSpc>
                </a:pPr>
                <a:r>
                  <a:rPr lang="uk-UA" sz="2400" i="1" dirty="0" smtClean="0">
                    <a:solidFill>
                      <a:schemeClr val="accent1">
                        <a:lumMod val="7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                                         </a:t>
                </a: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 startAt="3"/>
                </a:pPr>
                <a:endParaRPr lang="uk-UA" sz="2400" i="1" dirty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marL="342900" indent="-342900">
                  <a:lnSpc>
                    <a:spcPct val="90000"/>
                  </a:lnSpc>
                  <a:buFont typeface="+mj-lt"/>
                  <a:buAutoNum type="arabicPeriod" startAt="3"/>
                </a:pPr>
                <a:endParaRPr lang="uk-UA" sz="2400" i="1" dirty="0" smtClean="0">
                  <a:solidFill>
                    <a:schemeClr val="accent1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Текс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81125" y="886788"/>
                <a:ext cx="8784976" cy="5741704"/>
              </a:xfrm>
              <a:blipFill rotWithShape="1">
                <a:blip r:embed="rId2"/>
                <a:stretch>
                  <a:fillRect l="-208" t="-42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4932040" y="213285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7524328" y="2996950"/>
                <a:ext cx="1740856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𝑥</m:t>
                        </m:r>
                      </m:e>
                      <m:sup>
                        <m:r>
                          <a:rPr lang="uk-UA" sz="24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9</m:t>
                        </m:r>
                      </m:sup>
                    </m:sSup>
                    <m:r>
                      <a:rPr lang="en-US" sz="2400" i="1">
                        <a:solidFill>
                          <a:schemeClr val="accent5">
                            <a:lumMod val="50000"/>
                          </a:schemeClr>
                        </a:solidFill>
                        <a:latin typeface="Cambria Math"/>
                        <a:cs typeface="Times New Roman" pitchFamily="18" charset="0"/>
                      </a:rPr>
                      <m:t> </m:t>
                    </m:r>
                  </m:oMath>
                </a14:m>
                <a:r>
                  <a:rPr lang="uk-UA" sz="2400" i="1" dirty="0">
                    <a:solidFill>
                      <a:schemeClr val="accent5">
                        <a:lumMod val="50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uk-UA" sz="2800" i="1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uk-UA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1</m:t>
                        </m:r>
                      </m:num>
                      <m:den>
                        <m:r>
                          <a:rPr lang="uk-UA" sz="2800" b="0" i="1" smtClean="0">
                            <a:solidFill>
                              <a:schemeClr val="accent5">
                                <a:lumMod val="50000"/>
                              </a:schemeClr>
                            </a:solidFill>
                            <a:latin typeface="Cambria Math"/>
                            <a:cs typeface="Times New Roman" pitchFamily="18" charset="0"/>
                          </a:rPr>
                          <m:t>729.</m:t>
                        </m:r>
                      </m:den>
                    </m:f>
                  </m:oMath>
                </a14:m>
                <a:endParaRPr lang="ru-RU" sz="2800" dirty="0">
                  <a:solidFill>
                    <a:schemeClr val="accent5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24328" y="2996950"/>
                <a:ext cx="1740856" cy="714683"/>
              </a:xfrm>
              <a:prstGeom prst="rect">
                <a:avLst/>
              </a:prstGeom>
              <a:blipFill rotWithShape="1">
                <a:blip r:embed="rId3"/>
                <a:stretch>
                  <a:fillRect b="-256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Прямоугольник 5"/>
          <p:cNvSpPr/>
          <p:nvPr/>
        </p:nvSpPr>
        <p:spPr>
          <a:xfrm>
            <a:off x="3491880" y="658764"/>
            <a:ext cx="11817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u="sng" dirty="0">
                <a:solidFill>
                  <a:srgbClr val="C00000"/>
                </a:solidFill>
              </a:rPr>
              <a:t>Рівень А</a:t>
            </a:r>
            <a:endParaRPr lang="ru-RU" u="sng" dirty="0">
              <a:solidFill>
                <a:srgbClr val="C0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90275" y="4600656"/>
            <a:ext cx="11833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u="sng" dirty="0">
                <a:solidFill>
                  <a:srgbClr val="C00000"/>
                </a:solidFill>
              </a:rPr>
              <a:t>Рівень </a:t>
            </a:r>
            <a:r>
              <a:rPr lang="uk-UA" u="sng" dirty="0" smtClean="0">
                <a:solidFill>
                  <a:srgbClr val="C00000"/>
                </a:solidFill>
              </a:rPr>
              <a:t>Б</a:t>
            </a:r>
            <a:endParaRPr lang="ru-RU" u="sng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92337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183880" cy="676656"/>
          </a:xfrm>
        </p:spPr>
        <p:txBody>
          <a:bodyPr>
            <a:normAutofit fontScale="90000"/>
          </a:bodyPr>
          <a:lstStyle/>
          <a:p>
            <a:pPr algn="ctr">
              <a:spcAft>
                <a:spcPts val="0"/>
              </a:spcAft>
            </a:pPr>
            <a:r>
              <a:rPr lang="uk-UA" b="1" dirty="0">
                <a:latin typeface="Times New Roman"/>
                <a:ea typeface="Times New Roman"/>
              </a:rPr>
              <a:t>СПИСОК ВИКОРИСТАНИХ ДЖЕРЕЛ:</a:t>
            </a:r>
            <a:r>
              <a:rPr lang="ru-RU" sz="3200" dirty="0">
                <a:latin typeface="Times New Roman"/>
                <a:ea typeface="Times New Roman"/>
              </a:rPr>
              <a:t/>
            </a:r>
            <a:br>
              <a:rPr lang="ru-RU" sz="3200" dirty="0">
                <a:latin typeface="Times New Roman"/>
                <a:ea typeface="Times New Roman"/>
              </a:rPr>
            </a:br>
            <a:r>
              <a:rPr lang="uk-UA" b="1" dirty="0">
                <a:latin typeface="Times New Roman"/>
                <a:ea typeface="Times New Roman"/>
              </a:rPr>
              <a:t>Література:</a:t>
            </a:r>
            <a:endParaRPr lang="ru-RU" sz="3200" dirty="0">
              <a:latin typeface="Times New Roman"/>
              <a:ea typeface="Times New Roman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988840"/>
            <a:ext cx="8183880" cy="2952328"/>
          </a:xfrm>
        </p:spPr>
        <p:txBody>
          <a:bodyPr>
            <a:no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uk-UA" dirty="0"/>
              <a:t>«Збірник програм з математики для </a:t>
            </a:r>
            <a:r>
              <a:rPr lang="uk-UA" dirty="0" err="1"/>
              <a:t>допрофільної</a:t>
            </a:r>
            <a:r>
              <a:rPr lang="uk-UA" dirty="0"/>
              <a:t>  підготовки та профільного навчання» </a:t>
            </a:r>
            <a:r>
              <a:rPr lang="en-US" dirty="0"/>
              <a:t>II</a:t>
            </a:r>
            <a:r>
              <a:rPr lang="ru-RU" dirty="0"/>
              <a:t> </a:t>
            </a:r>
            <a:r>
              <a:rPr lang="ru-RU" dirty="0" err="1"/>
              <a:t>частина</a:t>
            </a:r>
            <a:r>
              <a:rPr lang="ru-RU" dirty="0"/>
              <a:t> «Ранок» - </a:t>
            </a:r>
            <a:r>
              <a:rPr lang="ru-RU" dirty="0" err="1"/>
              <a:t>Харків</a:t>
            </a:r>
            <a:r>
              <a:rPr lang="ru-RU" dirty="0"/>
              <a:t> – 2011 </a:t>
            </a:r>
            <a:r>
              <a:rPr lang="ru-RU" dirty="0" err="1"/>
              <a:t>рік</a:t>
            </a:r>
            <a:r>
              <a:rPr lang="ru-RU" dirty="0"/>
              <a:t> для 10 – 11 </a:t>
            </a:r>
            <a:r>
              <a:rPr lang="ru-RU" dirty="0" err="1" smtClean="0"/>
              <a:t>класів</a:t>
            </a:r>
            <a:r>
              <a:rPr lang="ru-RU" dirty="0" smtClean="0"/>
              <a:t> 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/>
          </a:p>
          <a:p>
            <a:pPr marL="342900" indent="-342900">
              <a:buFont typeface="+mj-lt"/>
              <a:buAutoNum type="arabicPeriod"/>
            </a:pPr>
            <a:r>
              <a:rPr lang="uk-UA" dirty="0"/>
              <a:t>Мерзляк А.Г., </a:t>
            </a:r>
            <a:r>
              <a:rPr lang="uk-UA" dirty="0" err="1"/>
              <a:t>Номіровський</a:t>
            </a:r>
            <a:r>
              <a:rPr lang="uk-UA" dirty="0"/>
              <a:t> Д.А., Полонський В.Б., Якір М.С. </a:t>
            </a:r>
            <a:r>
              <a:rPr lang="uk-UA" dirty="0" smtClean="0"/>
              <a:t>«</a:t>
            </a:r>
            <a:r>
              <a:rPr lang="uk-UA" dirty="0"/>
              <a:t>Алгебра і початки аналізу – 10 клас». Академічний рівень. </a:t>
            </a:r>
            <a:r>
              <a:rPr lang="uk-UA" dirty="0" smtClean="0"/>
              <a:t> </a:t>
            </a:r>
            <a:r>
              <a:rPr lang="uk-UA" dirty="0"/>
              <a:t>Харків «Гімназія» 2010 рік</a:t>
            </a:r>
            <a:r>
              <a:rPr lang="uk-UA" dirty="0" smtClean="0"/>
              <a:t>. </a:t>
            </a:r>
          </a:p>
          <a:p>
            <a:pPr marL="342900" indent="-342900">
              <a:buFont typeface="+mj-lt"/>
              <a:buAutoNum type="arabicPeriod"/>
            </a:pPr>
            <a:endParaRPr lang="uk-UA" dirty="0" smtClean="0"/>
          </a:p>
          <a:p>
            <a:pPr marL="342900" indent="-342900">
              <a:buFont typeface="+mj-lt"/>
              <a:buAutoNum type="arabicPeriod"/>
            </a:pPr>
            <a:r>
              <a:rPr lang="uk-UA" dirty="0"/>
              <a:t>Мерзляк А.Г.,  Полонський В.Б., </a:t>
            </a:r>
            <a:r>
              <a:rPr lang="uk-UA" dirty="0" err="1"/>
              <a:t>Рабінович</a:t>
            </a:r>
            <a:r>
              <a:rPr lang="uk-UA" dirty="0"/>
              <a:t> Ю. М.,  Якір М.С</a:t>
            </a:r>
            <a:r>
              <a:rPr lang="uk-UA" dirty="0" smtClean="0"/>
              <a:t>.</a:t>
            </a:r>
            <a:r>
              <a:rPr lang="uk-UA" dirty="0"/>
              <a:t> «</a:t>
            </a:r>
            <a:r>
              <a:rPr lang="uk-UA" dirty="0" smtClean="0"/>
              <a:t>Збірник задач </a:t>
            </a:r>
            <a:r>
              <a:rPr lang="uk-UA" dirty="0"/>
              <a:t>і контрольних робіт. Алгебра і початки аналізу 10».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40350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1612</TotalTime>
  <Words>923</Words>
  <Application>Microsoft Office PowerPoint</Application>
  <PresentationFormat>Экран (4:3)</PresentationFormat>
  <Paragraphs>83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Аспект</vt:lpstr>
      <vt:lpstr>ОЗНАЧЕННЯ КОРЕНЯ п-го СТЕПЕНЯ</vt:lpstr>
      <vt:lpstr>Корінь п-го степеня   </vt:lpstr>
      <vt:lpstr>Презентация PowerPoint</vt:lpstr>
      <vt:lpstr>Арифметичний корінь п-го степеня   </vt:lpstr>
      <vt:lpstr>Приклади розв'язування типових вправ</vt:lpstr>
      <vt:lpstr>Завдання для самостійної роботи</vt:lpstr>
      <vt:lpstr>СПИСОК ВИКОРИСТАНИХ ДЖЕРЕЛ: Література: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Lenovo</dc:creator>
  <cp:lastModifiedBy>Lenovo</cp:lastModifiedBy>
  <cp:revision>106</cp:revision>
  <dcterms:created xsi:type="dcterms:W3CDTF">2014-02-11T10:23:31Z</dcterms:created>
  <dcterms:modified xsi:type="dcterms:W3CDTF">2016-02-14T13:46:37Z</dcterms:modified>
</cp:coreProperties>
</file>