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  <p:sldId id="265" r:id="rId3"/>
    <p:sldId id="264" r:id="rId4"/>
    <p:sldId id="261" r:id="rId5"/>
    <p:sldId id="258" r:id="rId6"/>
    <p:sldId id="262" r:id="rId7"/>
    <p:sldId id="263" r:id="rId8"/>
    <p:sldId id="259" r:id="rId9"/>
    <p:sldId id="266" r:id="rId10"/>
    <p:sldId id="267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380" autoAdjust="0"/>
    <p:restoredTop sz="94660"/>
  </p:normalViewPr>
  <p:slideViewPr>
    <p:cSldViewPr>
      <p:cViewPr varScale="1">
        <p:scale>
          <a:sx n="74" d="100"/>
          <a:sy n="74" d="100"/>
        </p:scale>
        <p:origin x="-151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2996952"/>
            <a:ext cx="8964488" cy="676656"/>
          </a:xfrm>
        </p:spPr>
        <p:txBody>
          <a:bodyPr>
            <a:noAutofit/>
          </a:bodyPr>
          <a:lstStyle/>
          <a:p>
            <a:pPr algn="ctr"/>
            <a:r>
              <a:rPr lang="uk-UA" sz="5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Степенева функція                 з </a:t>
            </a:r>
            <a:r>
              <a:rPr lang="uk-UA" sz="5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натуральним </a:t>
            </a:r>
            <a:r>
              <a:rPr lang="uk-UA" sz="5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показником</a:t>
            </a:r>
            <a:r>
              <a:rPr lang="ru-RU" sz="5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5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9594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836712"/>
            <a:ext cx="8183880" cy="676656"/>
          </a:xfrm>
        </p:spPr>
        <p:txBody>
          <a:bodyPr>
            <a:normAutofit fontScale="90000"/>
          </a:bodyPr>
          <a:lstStyle/>
          <a:p>
            <a:pPr algn="ctr">
              <a:spcAft>
                <a:spcPts val="0"/>
              </a:spcAft>
            </a:pPr>
            <a:r>
              <a:rPr lang="uk-UA" b="1" dirty="0">
                <a:latin typeface="Times New Roman"/>
                <a:ea typeface="Times New Roman"/>
              </a:rPr>
              <a:t>СПИСОК ВИКОРИСТАНИХ ДЖЕРЕЛ:</a:t>
            </a:r>
            <a:r>
              <a:rPr lang="ru-RU" sz="3200" dirty="0">
                <a:latin typeface="Times New Roman"/>
                <a:ea typeface="Times New Roman"/>
              </a:rPr>
              <a:t/>
            </a:r>
            <a:br>
              <a:rPr lang="ru-RU" sz="3200" dirty="0">
                <a:latin typeface="Times New Roman"/>
                <a:ea typeface="Times New Roman"/>
              </a:rPr>
            </a:br>
            <a:r>
              <a:rPr lang="uk-UA" b="1" dirty="0">
                <a:latin typeface="Times New Roman"/>
                <a:ea typeface="Times New Roman"/>
              </a:rPr>
              <a:t>Література:</a:t>
            </a:r>
            <a:endParaRPr lang="ru-RU" sz="3200" dirty="0">
              <a:latin typeface="Times New Roman"/>
              <a:ea typeface="Times New Roman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5536" y="1988840"/>
            <a:ext cx="8183880" cy="2952328"/>
          </a:xfrm>
        </p:spPr>
        <p:txBody>
          <a:bodyPr>
            <a:no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uk-UA" dirty="0"/>
              <a:t>«Збірник програм з математики для </a:t>
            </a:r>
            <a:r>
              <a:rPr lang="uk-UA" dirty="0" err="1"/>
              <a:t>допрофільної</a:t>
            </a:r>
            <a:r>
              <a:rPr lang="uk-UA" dirty="0"/>
              <a:t>  підготовки та профільного навчання» </a:t>
            </a:r>
            <a:r>
              <a:rPr lang="en-US" dirty="0"/>
              <a:t>II</a:t>
            </a:r>
            <a:r>
              <a:rPr lang="ru-RU" dirty="0"/>
              <a:t> </a:t>
            </a:r>
            <a:r>
              <a:rPr lang="ru-RU" dirty="0" err="1"/>
              <a:t>частина</a:t>
            </a:r>
            <a:r>
              <a:rPr lang="ru-RU" dirty="0"/>
              <a:t> «Ранок» - </a:t>
            </a:r>
            <a:r>
              <a:rPr lang="ru-RU" dirty="0" err="1"/>
              <a:t>Харків</a:t>
            </a:r>
            <a:r>
              <a:rPr lang="ru-RU" dirty="0"/>
              <a:t> – 2011 </a:t>
            </a:r>
            <a:r>
              <a:rPr lang="ru-RU" dirty="0" err="1"/>
              <a:t>рік</a:t>
            </a:r>
            <a:r>
              <a:rPr lang="ru-RU" dirty="0"/>
              <a:t> для 10 – 11 </a:t>
            </a:r>
            <a:r>
              <a:rPr lang="ru-RU" dirty="0" err="1" smtClean="0"/>
              <a:t>класів</a:t>
            </a:r>
            <a:r>
              <a:rPr lang="ru-RU" dirty="0" smtClean="0"/>
              <a:t> </a:t>
            </a:r>
          </a:p>
          <a:p>
            <a:pPr marL="342900" indent="-342900">
              <a:buFont typeface="+mj-lt"/>
              <a:buAutoNum type="arabicPeriod"/>
            </a:pPr>
            <a:endParaRPr lang="ru-RU" dirty="0" smtClean="0"/>
          </a:p>
          <a:p>
            <a:pPr marL="342900" indent="-342900">
              <a:buFont typeface="+mj-lt"/>
              <a:buAutoNum type="arabicPeriod"/>
            </a:pPr>
            <a:r>
              <a:rPr lang="uk-UA" dirty="0"/>
              <a:t>Мерзляк А.Г., </a:t>
            </a:r>
            <a:r>
              <a:rPr lang="uk-UA" dirty="0" err="1"/>
              <a:t>Номіровський</a:t>
            </a:r>
            <a:r>
              <a:rPr lang="uk-UA" dirty="0"/>
              <a:t> Д.А., Полонський В.Б., Якір М.С. </a:t>
            </a:r>
            <a:r>
              <a:rPr lang="uk-UA" dirty="0" smtClean="0"/>
              <a:t>«</a:t>
            </a:r>
            <a:r>
              <a:rPr lang="uk-UA" dirty="0"/>
              <a:t>Алгебра і початки аналізу – 10 клас». Академічний рівень. </a:t>
            </a:r>
            <a:r>
              <a:rPr lang="uk-UA" dirty="0" smtClean="0"/>
              <a:t> </a:t>
            </a:r>
            <a:r>
              <a:rPr lang="uk-UA" dirty="0"/>
              <a:t>Харків «Гімназія» 2010 рік</a:t>
            </a:r>
            <a:r>
              <a:rPr lang="uk-UA" dirty="0" smtClean="0"/>
              <a:t>. </a:t>
            </a:r>
          </a:p>
          <a:p>
            <a:pPr marL="342900" indent="-342900">
              <a:buFont typeface="+mj-lt"/>
              <a:buAutoNum type="arabicPeriod"/>
            </a:pPr>
            <a:endParaRPr lang="uk-UA" dirty="0" smtClean="0"/>
          </a:p>
          <a:p>
            <a:pPr marL="342900" indent="-342900">
              <a:buFont typeface="+mj-lt"/>
              <a:buAutoNum type="arabicPeriod"/>
            </a:pPr>
            <a:r>
              <a:rPr lang="uk-UA" dirty="0"/>
              <a:t>Мерзляк А.Г.,  Полонський В.Б., </a:t>
            </a:r>
            <a:r>
              <a:rPr lang="uk-UA" dirty="0" err="1"/>
              <a:t>Рабінович</a:t>
            </a:r>
            <a:r>
              <a:rPr lang="uk-UA" dirty="0"/>
              <a:t> Ю. М.,  Якір М.С</a:t>
            </a:r>
            <a:r>
              <a:rPr lang="uk-UA" dirty="0" smtClean="0"/>
              <a:t>.</a:t>
            </a:r>
            <a:r>
              <a:rPr lang="uk-UA" dirty="0"/>
              <a:t> «</a:t>
            </a:r>
            <a:r>
              <a:rPr lang="uk-UA" dirty="0" smtClean="0"/>
              <a:t>Збірник задач </a:t>
            </a:r>
            <a:r>
              <a:rPr lang="uk-UA" dirty="0"/>
              <a:t>і контрольних робіт. Алгебра і початки аналізу 10».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924840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10"/>
          <p:cNvGraphicFramePr>
            <a:graphicFrameLocks/>
          </p:cNvGraphicFramePr>
          <p:nvPr/>
        </p:nvGraphicFramePr>
        <p:xfrm>
          <a:off x="457200" y="1600200"/>
          <a:ext cx="8229600" cy="22256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370946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T="45733" marB="45733"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T="45733" marB="45733"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T="45733" marB="45733"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T="45733" marB="45733"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T="45733" marB="45733"/>
                </a:tc>
              </a:tr>
              <a:tr h="370946"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T="45733" marB="45733"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T="45733" marB="45733"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T="45733" marB="45733"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T="45733" marB="45733"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T="45733" marB="45733"/>
                </a:tc>
              </a:tr>
              <a:tr h="370946"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T="45733" marB="45733"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T="45733" marB="45733"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T="45733" marB="45733"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T="45733" marB="45733"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T="45733" marB="45733"/>
                </a:tc>
              </a:tr>
              <a:tr h="370946"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T="45733" marB="45733"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T="45733" marB="45733"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T="45733" marB="45733"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T="45733" marB="45733"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T="45733" marB="45733"/>
                </a:tc>
              </a:tr>
              <a:tr h="370946"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T="45733" marB="45733"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T="45733" marB="45733"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T="45733" marB="45733"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T="45733" marB="45733"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T="45733" marB="45733"/>
                </a:tc>
              </a:tr>
              <a:tr h="370946"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T="45733" marB="45733"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T="45733" marB="45733"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T="45733" marB="45733"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T="45733" marB="45733"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T="45733" marB="45733"/>
                </a:tc>
              </a:tr>
            </a:tbl>
          </a:graphicData>
        </a:graphic>
      </p:graphicFrame>
      <p:sp>
        <p:nvSpPr>
          <p:cNvPr id="5" name="Скругленный прямоугольник 4"/>
          <p:cNvSpPr/>
          <p:nvPr/>
        </p:nvSpPr>
        <p:spPr>
          <a:xfrm>
            <a:off x="319088" y="1066800"/>
            <a:ext cx="8520112" cy="5334000"/>
          </a:xfrm>
          <a:prstGeom prst="roundRect">
            <a:avLst/>
          </a:prstGeom>
          <a:solidFill>
            <a:schemeClr val="tx1">
              <a:lumMod val="10000"/>
              <a:lumOff val="90000"/>
            </a:schemeClr>
          </a:solidFill>
          <a:ln w="7620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6" name="TextBox 5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914400" y="2162368"/>
            <a:ext cx="2819400" cy="830997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7" name="TextBox 9"/>
          <p:cNvSpPr txBox="1">
            <a:spLocks noChangeArrowheads="1"/>
          </p:cNvSpPr>
          <p:nvPr/>
        </p:nvSpPr>
        <p:spPr bwMode="auto">
          <a:xfrm>
            <a:off x="534988" y="1371600"/>
            <a:ext cx="8153400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1. Знайти значення функції, що відповідає значенню </a:t>
            </a:r>
            <a:r>
              <a:rPr lang="uk-UA" sz="2400" dirty="0" err="1">
                <a:latin typeface="Times New Roman" pitchFamily="18" charset="0"/>
                <a:cs typeface="Times New Roman" pitchFamily="18" charset="0"/>
              </a:rPr>
              <a:t>аргумента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uk-UA" sz="2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 = 0; 1; -1; 0,1; -0,5; 4; -10   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для функції</a:t>
            </a:r>
          </a:p>
          <a:p>
            <a:pPr eaLnBrk="1" hangingPunct="1"/>
            <a:endParaRPr lang="uk-UA" sz="2400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uk-UA" sz="2400" b="1" i="1" dirty="0">
                <a:latin typeface="Times New Roman" pitchFamily="18" charset="0"/>
                <a:cs typeface="Times New Roman" pitchFamily="18" charset="0"/>
              </a:rPr>
              <a:t>а)                                 </a:t>
            </a:r>
          </a:p>
          <a:p>
            <a:pPr eaLnBrk="1" hangingPunct="1"/>
            <a:endParaRPr lang="uk-UA" sz="2400" b="1" i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uk-UA" sz="2400" b="1" i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uk-UA" sz="2400" b="1" i="1" dirty="0">
                <a:latin typeface="Times New Roman" pitchFamily="18" charset="0"/>
                <a:cs typeface="Times New Roman" pitchFamily="18" charset="0"/>
              </a:rPr>
              <a:t>б)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914400" y="3204000"/>
            <a:ext cx="2819400" cy="830997"/>
          </a:xfrm>
          <a:prstGeom prst="rect">
            <a:avLst/>
          </a:prstGeom>
          <a:blipFill rotWithShape="1">
            <a:blip r:embed="rId3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3352800" y="2346325"/>
            <a:ext cx="3810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uk-UA" sz="36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endParaRPr lang="ru-RU" sz="3600" b="1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3216275" y="3295650"/>
            <a:ext cx="3810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uk-UA" sz="36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endParaRPr lang="ru-RU" sz="3600" b="1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3557588" y="2346325"/>
            <a:ext cx="8382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uk-UA" sz="36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; 1</a:t>
            </a:r>
            <a:endParaRPr lang="ru-RU" sz="3600" b="1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3984625" y="2359025"/>
            <a:ext cx="8382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uk-UA" sz="36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; 1</a:t>
            </a:r>
            <a:endParaRPr lang="ru-RU" sz="3600" b="1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4403725" y="2363788"/>
            <a:ext cx="12731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uk-UA" sz="36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; 0,01</a:t>
            </a:r>
            <a:endParaRPr lang="ru-RU" sz="3600" b="1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410200" y="2346325"/>
            <a:ext cx="127317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uk-UA" sz="36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; 0,25</a:t>
            </a:r>
            <a:endParaRPr lang="ru-RU" sz="3600" b="1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6477000" y="2352675"/>
            <a:ext cx="12731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uk-UA" sz="36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; 16</a:t>
            </a:r>
            <a:endParaRPr lang="ru-RU" sz="3600" b="1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7185025" y="2363788"/>
            <a:ext cx="12731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uk-UA" sz="36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; 100</a:t>
            </a:r>
            <a:endParaRPr lang="ru-RU" sz="3600" b="1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3433763" y="3303588"/>
            <a:ext cx="12731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uk-UA" sz="36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;1</a:t>
            </a:r>
            <a:endParaRPr lang="ru-RU" sz="3600" b="1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3733800" y="3303588"/>
            <a:ext cx="12731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uk-UA" sz="36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;-1</a:t>
            </a:r>
            <a:endParaRPr lang="ru-RU" sz="3600" b="1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4175125" y="3303588"/>
            <a:ext cx="15017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uk-UA" sz="36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;0,001</a:t>
            </a:r>
            <a:endParaRPr lang="ru-RU" sz="3600" b="1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5334000" y="3309938"/>
            <a:ext cx="170338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uk-UA" sz="36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;- 0,125</a:t>
            </a:r>
            <a:endParaRPr lang="ru-RU" sz="3600" b="1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6781800" y="3295650"/>
            <a:ext cx="127317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uk-UA" sz="36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;64</a:t>
            </a:r>
            <a:endParaRPr lang="ru-RU" sz="3600" b="1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7418388" y="3286125"/>
            <a:ext cx="142081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uk-UA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;-1000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818406" y="4063111"/>
            <a:ext cx="7778337" cy="1014380"/>
          </a:xfrm>
          <a:prstGeom prst="rect">
            <a:avLst/>
          </a:prstGeom>
          <a:blipFill rotWithShape="1">
            <a:blip r:embed="rId4"/>
            <a:stretch>
              <a:fillRect t="-4819" r="-235" b="-4217"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24" name="TextBox 23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95894" y="5056507"/>
            <a:ext cx="2294906" cy="830997"/>
          </a:xfrm>
          <a:prstGeom prst="rect">
            <a:avLst/>
          </a:prstGeom>
          <a:blipFill rotWithShape="1">
            <a:blip r:embed="rId5"/>
            <a:stretch>
              <a:fillRect t="-5839"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2425700" y="5072063"/>
            <a:ext cx="239712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uk-UA">
                <a:solidFill>
                  <a:srgbClr val="7030A0"/>
                </a:solidFill>
              </a:rPr>
              <a:t>    </a:t>
            </a:r>
            <a:r>
              <a:rPr lang="uk-UA" sz="2400" i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не проходить</a:t>
            </a:r>
          </a:p>
          <a:p>
            <a:pPr algn="ctr" eaLnBrk="1" hangingPunct="1"/>
            <a:r>
              <a:rPr lang="uk-UA" sz="2400">
                <a:solidFill>
                  <a:srgbClr val="7030A0"/>
                </a:solidFill>
              </a:rPr>
              <a:t> </a:t>
            </a:r>
            <a:r>
              <a:rPr lang="uk-UA" sz="2000" i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uk-UA" sz="200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uk-UA" sz="240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 розміщена в ІІІ чверті </a:t>
            </a:r>
            <a:endParaRPr lang="ru-RU" sz="240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Box 25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4599709" y="5088177"/>
            <a:ext cx="2154381" cy="830997"/>
          </a:xfrm>
          <a:prstGeom prst="rect">
            <a:avLst/>
          </a:prstGeom>
          <a:blipFill rotWithShape="1">
            <a:blip r:embed="rId6"/>
            <a:stretch>
              <a:fillRect t="-5882" b="-11029"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27" name="TextBox 26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6280314" y="5077491"/>
            <a:ext cx="2482686" cy="1200329"/>
          </a:xfrm>
          <a:prstGeom prst="rect">
            <a:avLst/>
          </a:prstGeom>
          <a:blipFill rotWithShape="1">
            <a:blip r:embed="rId7"/>
            <a:stretch>
              <a:fillRect t="-4061" b="-6599"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392041" y="260648"/>
            <a:ext cx="407836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000" b="1" dirty="0" smtClean="0">
                <a:solidFill>
                  <a:srgbClr val="002060"/>
                </a:solidFill>
              </a:rPr>
              <a:t> </a:t>
            </a:r>
            <a:r>
              <a:rPr lang="uk-UA" sz="4000" b="1" dirty="0">
                <a:solidFill>
                  <a:srgbClr val="002060"/>
                </a:solidFill>
              </a:rPr>
              <a:t>Усні вправи</a:t>
            </a:r>
            <a:r>
              <a:rPr lang="ru-RU" sz="4000" dirty="0">
                <a:solidFill>
                  <a:srgbClr val="00206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1215797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extBox 55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914400" y="1143000"/>
            <a:ext cx="7772400" cy="1200329"/>
          </a:xfrm>
          <a:prstGeom prst="rect">
            <a:avLst/>
          </a:prstGeom>
          <a:blipFill rotWithShape="1">
            <a:blip r:embed="rId2"/>
            <a:stretch>
              <a:fillRect l="-1176" t="-4082" b="-10714"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57" name="TextBox 56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941119" y="3124200"/>
            <a:ext cx="7772400" cy="1231940"/>
          </a:xfrm>
          <a:prstGeom prst="rect">
            <a:avLst/>
          </a:prstGeom>
          <a:blipFill rotWithShape="1">
            <a:blip r:embed="rId3"/>
            <a:stretch>
              <a:fillRect l="-1176" t="-3960" b="-7426"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58" name="TextBox 57"/>
          <p:cNvSpPr txBox="1">
            <a:spLocks noChangeArrowheads="1"/>
          </p:cNvSpPr>
          <p:nvPr/>
        </p:nvSpPr>
        <p:spPr bwMode="auto">
          <a:xfrm>
            <a:off x="2560638" y="1450975"/>
            <a:ext cx="381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3200"/>
              <a:t>&lt;</a:t>
            </a:r>
          </a:p>
        </p:txBody>
      </p:sp>
      <p:sp>
        <p:nvSpPr>
          <p:cNvPr id="59" name="TextBox 58"/>
          <p:cNvSpPr txBox="1">
            <a:spLocks noChangeArrowheads="1"/>
          </p:cNvSpPr>
          <p:nvPr/>
        </p:nvSpPr>
        <p:spPr bwMode="auto">
          <a:xfrm>
            <a:off x="2560638" y="1773238"/>
            <a:ext cx="38100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3200"/>
              <a:t>&lt;</a:t>
            </a:r>
          </a:p>
        </p:txBody>
      </p:sp>
      <p:sp>
        <p:nvSpPr>
          <p:cNvPr id="60" name="TextBox 59"/>
          <p:cNvSpPr txBox="1">
            <a:spLocks noChangeArrowheads="1"/>
          </p:cNvSpPr>
          <p:nvPr/>
        </p:nvSpPr>
        <p:spPr bwMode="auto">
          <a:xfrm>
            <a:off x="6705600" y="1441450"/>
            <a:ext cx="3810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3200"/>
              <a:t>=</a:t>
            </a:r>
            <a:endParaRPr lang="ru-RU" sz="3200"/>
          </a:p>
        </p:txBody>
      </p:sp>
      <p:sp>
        <p:nvSpPr>
          <p:cNvPr id="61" name="TextBox 60"/>
          <p:cNvSpPr txBox="1">
            <a:spLocks noChangeArrowheads="1"/>
          </p:cNvSpPr>
          <p:nvPr/>
        </p:nvSpPr>
        <p:spPr bwMode="auto">
          <a:xfrm>
            <a:off x="6705600" y="1828800"/>
            <a:ext cx="381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3200"/>
              <a:t>&gt;</a:t>
            </a:r>
          </a:p>
        </p:txBody>
      </p:sp>
      <p:sp>
        <p:nvSpPr>
          <p:cNvPr id="62" name="TextBox 61"/>
          <p:cNvSpPr txBox="1">
            <a:spLocks noChangeArrowheads="1"/>
          </p:cNvSpPr>
          <p:nvPr/>
        </p:nvSpPr>
        <p:spPr bwMode="auto">
          <a:xfrm>
            <a:off x="2370138" y="3448050"/>
            <a:ext cx="381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3200"/>
              <a:t>&lt;</a:t>
            </a:r>
          </a:p>
        </p:txBody>
      </p:sp>
      <p:sp>
        <p:nvSpPr>
          <p:cNvPr id="63" name="TextBox 62"/>
          <p:cNvSpPr txBox="1">
            <a:spLocks noChangeArrowheads="1"/>
          </p:cNvSpPr>
          <p:nvPr/>
        </p:nvSpPr>
        <p:spPr bwMode="auto">
          <a:xfrm>
            <a:off x="2560638" y="3781425"/>
            <a:ext cx="381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3200"/>
              <a:t>&gt;</a:t>
            </a:r>
          </a:p>
        </p:txBody>
      </p:sp>
      <p:sp>
        <p:nvSpPr>
          <p:cNvPr id="64" name="TextBox 63"/>
          <p:cNvSpPr txBox="1">
            <a:spLocks noChangeArrowheads="1"/>
          </p:cNvSpPr>
          <p:nvPr/>
        </p:nvSpPr>
        <p:spPr bwMode="auto">
          <a:xfrm>
            <a:off x="6486525" y="3448050"/>
            <a:ext cx="381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3200"/>
              <a:t>&lt;</a:t>
            </a:r>
          </a:p>
        </p:txBody>
      </p:sp>
      <p:sp>
        <p:nvSpPr>
          <p:cNvPr id="65" name="TextBox 64"/>
          <p:cNvSpPr txBox="1">
            <a:spLocks noChangeArrowheads="1"/>
          </p:cNvSpPr>
          <p:nvPr/>
        </p:nvSpPr>
        <p:spPr bwMode="auto">
          <a:xfrm>
            <a:off x="6515100" y="3781425"/>
            <a:ext cx="381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3200"/>
              <a:t>&lt;</a:t>
            </a:r>
          </a:p>
        </p:txBody>
      </p:sp>
      <p:sp>
        <p:nvSpPr>
          <p:cNvPr id="66" name="TextBox 65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066800" y="5469493"/>
            <a:ext cx="1184620" cy="523220"/>
          </a:xfrm>
          <a:prstGeom prst="rect">
            <a:avLst/>
          </a:prstGeom>
          <a:blipFill rotWithShape="1">
            <a:blip r:embed="rId4"/>
            <a:stretch>
              <a:fillRect t="-11628" r="-6701" b="-31395"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67" name="TextBox 66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402279" y="5469492"/>
            <a:ext cx="1288301" cy="523220"/>
          </a:xfrm>
          <a:prstGeom prst="rect">
            <a:avLst/>
          </a:prstGeom>
          <a:blipFill rotWithShape="1">
            <a:blip r:embed="rId5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68" name="TextBox 67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725216" y="5469493"/>
            <a:ext cx="955711" cy="523220"/>
          </a:xfrm>
          <a:prstGeom prst="rect">
            <a:avLst/>
          </a:prstGeom>
          <a:blipFill rotWithShape="1">
            <a:blip r:embed="rId6"/>
            <a:stretch>
              <a:fillRect t="-11628" r="-12102" b="-31395"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69" name="TextBox 68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6548632" y="5469492"/>
            <a:ext cx="1075936" cy="523220"/>
          </a:xfrm>
          <a:prstGeom prst="rect">
            <a:avLst/>
          </a:prstGeom>
          <a:blipFill rotWithShape="1">
            <a:blip r:embed="rId7"/>
            <a:stretch>
              <a:fillRect t="-11628" r="-10169" b="-31395"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70" name="TextBox 69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4953000" y="5469493"/>
            <a:ext cx="1135247" cy="523220"/>
          </a:xfrm>
          <a:prstGeom prst="rect">
            <a:avLst/>
          </a:prstGeom>
          <a:blipFill rotWithShape="1">
            <a:blip r:embed="rId8"/>
            <a:stretch>
              <a:fillRect t="-11628" r="-9677" b="-31395"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3" name="TextBox 72"/>
              <p:cNvSpPr txBox="1"/>
              <p:nvPr/>
            </p:nvSpPr>
            <p:spPr>
              <a:xfrm>
                <a:off x="956934" y="4509120"/>
                <a:ext cx="7431490" cy="862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uk-UA" sz="2400" dirty="0" smtClean="0">
                    <a:latin typeface="Times New Roman" pitchFamily="18" charset="0"/>
                    <a:cs typeface="Times New Roman" pitchFamily="18" charset="0"/>
                  </a:rPr>
                  <a:t>5. Розв'язати рівняння:</a:t>
                </a:r>
              </a:p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 smtClean="0"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2400" i="1" smtClean="0">
                            <a:latin typeface="Cambria Math"/>
                            <a:cs typeface="Times New Roman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400" i="1" smtClean="0">
                            <a:latin typeface="Cambria Math"/>
                            <a:cs typeface="Times New Roman" pitchFamily="18" charset="0"/>
                          </a:rPr>
                          <m:t>2</m:t>
                        </m:r>
                      </m:sup>
                    </m:sSup>
                    <m:r>
                      <a:rPr lang="uk-UA" sz="2400" b="0" i="1" smtClean="0">
                        <a:latin typeface="Cambria Math"/>
                        <a:cs typeface="Times New Roman" pitchFamily="18" charset="0"/>
                      </a:rPr>
                      <m:t>=16;</m:t>
                    </m:r>
                  </m:oMath>
                </a14:m>
                <a:r>
                  <a:rPr lang="en-US" sz="2400" dirty="0">
                    <a:cs typeface="Times New Roman" pitchFamily="18" charset="0"/>
                  </a:rPr>
                  <a:t> </a:t>
                </a:r>
                <a:r>
                  <a:rPr lang="uk-UA" sz="2400" dirty="0" smtClean="0">
                    <a:cs typeface="Times New Roman" pitchFamily="18" charset="0"/>
                  </a:rPr>
                  <a:t>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latin typeface="Cambria Math"/>
                            <a:cs typeface="Times New Roman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400" i="1">
                            <a:latin typeface="Cambria Math"/>
                            <a:cs typeface="Times New Roman" pitchFamily="18" charset="0"/>
                          </a:rPr>
                          <m:t>2</m:t>
                        </m:r>
                      </m:sup>
                    </m:sSup>
                    <m:r>
                      <a:rPr lang="uk-UA" sz="2400" b="0" i="1" smtClean="0">
                        <a:latin typeface="Cambria Math"/>
                        <a:cs typeface="Times New Roman" pitchFamily="18" charset="0"/>
                      </a:rPr>
                      <m:t>=</m:t>
                    </m:r>
                    <m:r>
                      <a:rPr lang="en-US" sz="2400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−</m:t>
                    </m:r>
                    <m:r>
                      <a:rPr lang="uk-UA" sz="2400" b="0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7</m:t>
                    </m:r>
                    <m:r>
                      <a:rPr lang="uk-UA" sz="2400" i="1">
                        <a:latin typeface="Cambria Math"/>
                        <a:cs typeface="Times New Roman" pitchFamily="18" charset="0"/>
                      </a:rPr>
                      <m:t>;</m:t>
                    </m:r>
                  </m:oMath>
                </a14:m>
                <a:r>
                  <a:rPr lang="en-US" sz="2400" dirty="0"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latin typeface="Cambria Math"/>
                            <a:cs typeface="Times New Roman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400" i="1">
                            <a:latin typeface="Cambria Math"/>
                            <a:cs typeface="Times New Roman" pitchFamily="18" charset="0"/>
                          </a:rPr>
                          <m:t>2</m:t>
                        </m:r>
                      </m:sup>
                    </m:sSup>
                    <m:r>
                      <a:rPr lang="uk-UA" sz="2400" i="1">
                        <a:latin typeface="Cambria Math"/>
                        <a:cs typeface="Times New Roman" pitchFamily="18" charset="0"/>
                      </a:rPr>
                      <m:t>=</m:t>
                    </m:r>
                    <m:r>
                      <a:rPr lang="uk-UA" sz="2400" b="0" i="1" smtClean="0">
                        <a:latin typeface="Cambria Math"/>
                        <a:cs typeface="Times New Roman" pitchFamily="18" charset="0"/>
                      </a:rPr>
                      <m:t>0</m:t>
                    </m:r>
                    <m:r>
                      <a:rPr lang="uk-UA" sz="2400" i="1">
                        <a:latin typeface="Cambria Math"/>
                        <a:cs typeface="Times New Roman" pitchFamily="18" charset="0"/>
                      </a:rPr>
                      <m:t>;</m:t>
                    </m:r>
                  </m:oMath>
                </a14:m>
                <a:r>
                  <a:rPr lang="uk-UA" sz="2400" dirty="0" smtClean="0">
                    <a:cs typeface="Times New Roman" pitchFamily="18" charset="0"/>
                  </a:rPr>
                  <a:t> </a:t>
                </a:r>
                <a:r>
                  <a:rPr lang="en-US" sz="2400" dirty="0" smtClean="0"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latin typeface="Cambria Math"/>
                            <a:cs typeface="Times New Roman" pitchFamily="18" charset="0"/>
                          </a:rPr>
                          <m:t>𝑥</m:t>
                        </m:r>
                      </m:e>
                      <m:sup>
                        <m:r>
                          <a:rPr lang="uk-UA" sz="2400" b="0" i="1" smtClean="0">
                            <a:latin typeface="Cambria Math"/>
                            <a:cs typeface="Times New Roman" pitchFamily="18" charset="0"/>
                          </a:rPr>
                          <m:t>3</m:t>
                        </m:r>
                      </m:sup>
                    </m:sSup>
                    <m:r>
                      <a:rPr lang="uk-UA" sz="2400" i="1">
                        <a:latin typeface="Cambria Math"/>
                        <a:cs typeface="Times New Roman" pitchFamily="18" charset="0"/>
                      </a:rPr>
                      <m:t>=1</m:t>
                    </m:r>
                    <m:r>
                      <a:rPr lang="uk-UA" sz="2400" b="0" i="1" smtClean="0">
                        <a:latin typeface="Cambria Math"/>
                        <a:cs typeface="Times New Roman" pitchFamily="18" charset="0"/>
                      </a:rPr>
                      <m:t>000</m:t>
                    </m:r>
                    <m:r>
                      <a:rPr lang="uk-UA" sz="2400" i="1">
                        <a:latin typeface="Cambria Math"/>
                        <a:cs typeface="Times New Roman" pitchFamily="18" charset="0"/>
                      </a:rPr>
                      <m:t>;</m:t>
                    </m:r>
                  </m:oMath>
                </a14:m>
                <a:r>
                  <a:rPr lang="en-US" sz="2400" dirty="0"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latin typeface="Cambria Math"/>
                            <a:cs typeface="Times New Roman" pitchFamily="18" charset="0"/>
                          </a:rPr>
                          <m:t>𝑥</m:t>
                        </m:r>
                      </m:e>
                      <m:sup>
                        <m:r>
                          <a:rPr lang="uk-UA" sz="2400" b="0" i="1" smtClean="0">
                            <a:latin typeface="Cambria Math"/>
                            <a:cs typeface="Times New Roman" pitchFamily="18" charset="0"/>
                          </a:rPr>
                          <m:t>3</m:t>
                        </m:r>
                      </m:sup>
                    </m:sSup>
                    <m:r>
                      <a:rPr lang="uk-UA" sz="2400" i="1">
                        <a:latin typeface="Cambria Math"/>
                        <a:cs typeface="Times New Roman" pitchFamily="18" charset="0"/>
                      </a:rPr>
                      <m:t>=</m:t>
                    </m:r>
                    <m:r>
                      <a:rPr lang="en-US" sz="2400" i="1">
                        <a:latin typeface="Cambria Math"/>
                        <a:ea typeface="Cambria Math"/>
                        <a:cs typeface="Times New Roman" pitchFamily="18" charset="0"/>
                      </a:rPr>
                      <m:t>−</m:t>
                    </m:r>
                    <m:r>
                      <a:rPr lang="uk-UA" sz="2400" b="0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2</m:t>
                    </m:r>
                    <m:r>
                      <a:rPr lang="uk-UA" sz="2400" i="1">
                        <a:latin typeface="Cambria Math"/>
                        <a:ea typeface="Cambria Math"/>
                        <a:cs typeface="Times New Roman" pitchFamily="18" charset="0"/>
                      </a:rPr>
                      <m:t>7</m:t>
                    </m:r>
                    <m:r>
                      <a:rPr lang="uk-UA" sz="2400" b="0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.</m:t>
                    </m:r>
                  </m:oMath>
                </a14:m>
                <a:endParaRPr lang="ru-RU" sz="24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73" name="TextBox 7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6934" y="4509120"/>
                <a:ext cx="7431490" cy="862608"/>
              </a:xfrm>
              <a:prstGeom prst="rect">
                <a:avLst/>
              </a:prstGeom>
              <a:blipFill rotWithShape="1">
                <a:blip r:embed="rId9"/>
                <a:stretch>
                  <a:fillRect l="-1313" t="-567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6790573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19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19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9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19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19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5710" y="-171400"/>
            <a:ext cx="8513729" cy="1224136"/>
          </a:xfrm>
        </p:spPr>
        <p:txBody>
          <a:bodyPr>
            <a:noAutofit/>
          </a:bodyPr>
          <a:lstStyle/>
          <a:p>
            <a:pPr algn="ctr"/>
            <a:r>
              <a:rPr lang="uk-UA" sz="3200" b="1" dirty="0" smtClean="0">
                <a:solidFill>
                  <a:srgbClr val="002060"/>
                </a:solidFill>
              </a:rPr>
              <a:t>Властивості та графік функції з </a:t>
            </a:r>
            <a:r>
              <a:rPr lang="uk-UA" sz="3200" b="1" i="1" dirty="0" smtClean="0">
                <a:solidFill>
                  <a:srgbClr val="FF0000"/>
                </a:solidFill>
              </a:rPr>
              <a:t>парним</a:t>
            </a:r>
            <a:r>
              <a:rPr lang="uk-UA" sz="3200" b="1" dirty="0" smtClean="0">
                <a:solidFill>
                  <a:srgbClr val="FF0000"/>
                </a:solidFill>
              </a:rPr>
              <a:t> </a:t>
            </a:r>
            <a:r>
              <a:rPr lang="uk-UA" sz="3200" b="1" dirty="0" smtClean="0">
                <a:solidFill>
                  <a:srgbClr val="002060"/>
                </a:solidFill>
              </a:rPr>
              <a:t>натуральним показником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44104" y="980729"/>
            <a:ext cx="5448376" cy="4392488"/>
          </a:xfrm>
        </p:spPr>
        <p:txBody>
          <a:bodyPr>
            <a:normAutofit/>
          </a:bodyPr>
          <a:lstStyle/>
          <a:p>
            <a:pPr marL="342900" indent="-342900">
              <a:lnSpc>
                <a:spcPct val="110000"/>
              </a:lnSpc>
              <a:buFont typeface="+mj-lt"/>
              <a:buAutoNum type="arabicPeriod"/>
            </a:pPr>
            <a:r>
              <a:rPr lang="uk-UA" sz="2400" b="1" dirty="0" smtClean="0"/>
              <a:t>Область визначення</a:t>
            </a:r>
          </a:p>
          <a:p>
            <a:pPr marL="457200" indent="-457200">
              <a:lnSpc>
                <a:spcPct val="110000"/>
              </a:lnSpc>
              <a:buFont typeface="+mj-lt"/>
              <a:buAutoNum type="arabicPeriod"/>
            </a:pPr>
            <a:endParaRPr lang="uk-UA" sz="2400" b="1" dirty="0"/>
          </a:p>
          <a:p>
            <a:pPr marL="342900" indent="-342900">
              <a:buFont typeface="+mj-lt"/>
              <a:buAutoNum type="arabicPeriod"/>
            </a:pPr>
            <a:r>
              <a:rPr lang="uk-UA" sz="2400" b="1" dirty="0" smtClean="0"/>
              <a:t>Область значень</a:t>
            </a:r>
          </a:p>
          <a:p>
            <a:pPr marL="342900" indent="-342900">
              <a:buFont typeface="+mj-lt"/>
              <a:buAutoNum type="arabicPeriod"/>
            </a:pPr>
            <a:endParaRPr lang="uk-UA" sz="2400" b="1" dirty="0"/>
          </a:p>
          <a:p>
            <a:pPr marL="342900" indent="-342900">
              <a:buFont typeface="+mj-lt"/>
              <a:buAutoNum type="arabicPeriod"/>
            </a:pPr>
            <a:r>
              <a:rPr lang="uk-UA" sz="2400" b="1" dirty="0" smtClean="0"/>
              <a:t>Парність функції</a:t>
            </a:r>
          </a:p>
          <a:p>
            <a:pPr marL="457200" indent="-457200">
              <a:buFont typeface="+mj-lt"/>
              <a:buAutoNum type="arabicPeriod"/>
            </a:pPr>
            <a:endParaRPr lang="uk-UA" sz="2400" b="1" dirty="0"/>
          </a:p>
          <a:p>
            <a:pPr marL="342900" indent="-342900">
              <a:buFont typeface="+mj-lt"/>
              <a:buAutoNum type="arabicPeriod"/>
            </a:pPr>
            <a:r>
              <a:rPr lang="uk-UA" sz="2400" b="1" dirty="0" smtClean="0"/>
              <a:t>Нулі </a:t>
            </a:r>
            <a:r>
              <a:rPr lang="uk-UA" sz="2400" b="1" dirty="0"/>
              <a:t>функції</a:t>
            </a:r>
          </a:p>
          <a:p>
            <a:pPr marL="342900" indent="-342900">
              <a:buFont typeface="+mj-lt"/>
              <a:buAutoNum type="arabicPeriod"/>
            </a:pPr>
            <a:endParaRPr lang="uk-UA" sz="2400" b="1" dirty="0" smtClean="0"/>
          </a:p>
          <a:p>
            <a:pPr marL="342900" indent="-342900">
              <a:buFont typeface="+mj-lt"/>
              <a:buAutoNum type="arabicPeriod"/>
            </a:pPr>
            <a:r>
              <a:rPr lang="uk-UA" sz="2400" b="1" dirty="0" smtClean="0"/>
              <a:t>Проміжки </a:t>
            </a:r>
            <a:r>
              <a:rPr lang="uk-UA" sz="2400" b="1" dirty="0" err="1" smtClean="0"/>
              <a:t>знакосталості</a:t>
            </a:r>
            <a:r>
              <a:rPr lang="uk-UA" sz="2400" b="1" dirty="0" smtClean="0"/>
              <a:t> </a:t>
            </a:r>
          </a:p>
          <a:p>
            <a:pPr marL="342900" indent="-342900">
              <a:buFont typeface="+mj-lt"/>
              <a:buAutoNum type="arabicPeriod"/>
            </a:pPr>
            <a:endParaRPr lang="uk-UA" sz="2400" b="1" dirty="0"/>
          </a:p>
          <a:p>
            <a:pPr marL="342900" indent="-342900">
              <a:buFont typeface="+mj-lt"/>
              <a:buAutoNum type="arabicPeriod"/>
            </a:pPr>
            <a:r>
              <a:rPr lang="uk-UA" sz="2400" b="1" dirty="0"/>
              <a:t>Проміжки </a:t>
            </a:r>
            <a:r>
              <a:rPr lang="uk-UA" sz="2400" b="1" dirty="0" smtClean="0"/>
              <a:t>монотонності </a:t>
            </a:r>
          </a:p>
          <a:p>
            <a:pPr marL="342900" indent="-342900">
              <a:buFont typeface="+mj-lt"/>
              <a:buAutoNum type="arabicPeriod"/>
            </a:pPr>
            <a:endParaRPr lang="ru-RU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4648928" y="1988840"/>
                <a:ext cx="4176464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nor/>
                      </m:rPr>
                      <a:rPr lang="uk-UA" sz="32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rPr>
                      <m:t>[</m:t>
                    </m:r>
                    <m:r>
                      <m:rPr>
                        <m:nor/>
                      </m:rPr>
                      <a:rPr lang="uk-UA" sz="3200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rPr>
                      <m:t>0</m:t>
                    </m:r>
                    <m:r>
                      <a:rPr lang="uk-UA" sz="3200" i="1">
                        <a:solidFill>
                          <a:srgbClr val="002060"/>
                        </a:solidFill>
                        <a:latin typeface="Cambria Math"/>
                        <a:ea typeface="Cambria Math"/>
                      </a:rPr>
                      <m:t>;+∞</m:t>
                    </m:r>
                  </m:oMath>
                </a14:m>
                <a:r>
                  <a:rPr lang="ru-RU" sz="3200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)</a:t>
                </a:r>
                <a:endParaRPr lang="ru-RU" sz="3200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48928" y="1988840"/>
                <a:ext cx="4176464" cy="584775"/>
              </a:xfrm>
              <a:prstGeom prst="rect">
                <a:avLst/>
              </a:prstGeom>
              <a:blipFill rotWithShape="1">
                <a:blip r:embed="rId2"/>
                <a:stretch>
                  <a:fillRect t="-14583" b="-3229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TextBox 19"/>
          <p:cNvSpPr txBox="1"/>
          <p:nvPr/>
        </p:nvSpPr>
        <p:spPr>
          <a:xfrm>
            <a:off x="4716016" y="2791512"/>
            <a:ext cx="13681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парна</a:t>
            </a:r>
            <a:endParaRPr lang="ru-RU" sz="3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722975" y="3501008"/>
            <a:ext cx="41764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uk-UA" sz="32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= 0</a:t>
            </a:r>
            <a:endParaRPr lang="ru-RU" sz="3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/>
              <p:cNvSpPr txBox="1"/>
              <p:nvPr/>
            </p:nvSpPr>
            <p:spPr>
              <a:xfrm>
                <a:off x="4355976" y="4233164"/>
                <a:ext cx="2664296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uk-UA" sz="3200" i="1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у&gt;0 при </a:t>
                </a:r>
                <a:r>
                  <a:rPr lang="en-US" sz="3200" i="1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x</a:t>
                </a:r>
                <a14:m>
                  <m:oMath xmlns:m="http://schemas.openxmlformats.org/officeDocument/2006/math">
                    <m:r>
                      <a:rPr lang="en-US" sz="3200" b="0" i="1" dirty="0" smtClean="0">
                        <a:solidFill>
                          <a:srgbClr val="002060"/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≠</m:t>
                    </m:r>
                  </m:oMath>
                </a14:m>
                <a:r>
                  <a:rPr lang="ru-RU" sz="3200" i="1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ru-RU" sz="3200" i="1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55976" y="4233164"/>
                <a:ext cx="2664296" cy="584775"/>
              </a:xfrm>
              <a:prstGeom prst="rect">
                <a:avLst/>
              </a:prstGeom>
              <a:blipFill rotWithShape="1">
                <a:blip r:embed="rId3"/>
                <a:stretch>
                  <a:fillRect l="-5950" t="-14583" b="-3229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TextBox 22"/>
          <p:cNvSpPr txBox="1"/>
          <p:nvPr/>
        </p:nvSpPr>
        <p:spPr>
          <a:xfrm>
            <a:off x="1763688" y="5015962"/>
            <a:ext cx="69127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</a:t>
            </a:r>
            <a:r>
              <a:rPr lang="uk-UA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uk-UA" sz="32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&lt; 0 -</a:t>
            </a: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спадає, </a:t>
            </a:r>
            <a:r>
              <a:rPr lang="uk-UA" sz="32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</a:t>
            </a:r>
            <a:r>
              <a:rPr lang="uk-UA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uk-UA" sz="32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&gt;</a:t>
            </a:r>
            <a:r>
              <a:rPr lang="uk-UA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0 - зростає</a:t>
            </a:r>
            <a:endParaRPr lang="ru-RU" sz="3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Прямоугольник 4"/>
              <p:cNvSpPr/>
              <p:nvPr/>
            </p:nvSpPr>
            <p:spPr>
              <a:xfrm>
                <a:off x="278686" y="1340769"/>
                <a:ext cx="2535060" cy="106804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uk-UA" sz="2400" dirty="0" smtClean="0">
                    <a:solidFill>
                      <a:srgbClr val="C64847">
                        <a:lumMod val="50000"/>
                      </a:srgbClr>
                    </a:solidFill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 smtClean="0">
                            <a:solidFill>
                              <a:srgbClr val="FF000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uk-UA" sz="2400" b="1" i="1">
                            <a:solidFill>
                              <a:srgbClr val="FF0000"/>
                            </a:solidFill>
                            <a:latin typeface="Cambria Math"/>
                            <a:cs typeface="Times New Roman" pitchFamily="18" charset="0"/>
                          </a:rPr>
                          <m:t>у</m:t>
                        </m:r>
                        <m:r>
                          <a:rPr lang="uk-UA" sz="2400" i="1">
                            <a:solidFill>
                              <a:srgbClr val="FF0000"/>
                            </a:solidFill>
                            <a:latin typeface="Cambria Math"/>
                            <a:cs typeface="Times New Roman" pitchFamily="18" charset="0"/>
                          </a:rPr>
                          <m:t>=</m:t>
                        </m:r>
                        <m:r>
                          <a:rPr lang="en-US" sz="2400" i="1">
                            <a:solidFill>
                              <a:srgbClr val="FF0000"/>
                            </a:solidFill>
                            <a:latin typeface="Cambria Math"/>
                            <a:cs typeface="Times New Roman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400" i="1">
                            <a:solidFill>
                              <a:srgbClr val="FF0000"/>
                            </a:solidFill>
                            <a:latin typeface="Cambria Math"/>
                            <a:cs typeface="Times New Roman" pitchFamily="18" charset="0"/>
                          </a:rPr>
                          <m:t>𝑛</m:t>
                        </m:r>
                      </m:sup>
                    </m:sSup>
                  </m:oMath>
                </a14:m>
                <a:endParaRPr lang="ru-RU" sz="2400" dirty="0" smtClean="0"/>
              </a:p>
              <a:p>
                <a:pPr lvl="0" algn="ctr"/>
                <a:r>
                  <a:rPr lang="uk-UA" sz="2000" i="1" dirty="0" smtClean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п </a:t>
                </a:r>
                <a:r>
                  <a:rPr lang="uk-UA" sz="2000" i="1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– </a:t>
                </a:r>
                <a:r>
                  <a:rPr lang="uk-UA" sz="2000" dirty="0" smtClean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парне </a:t>
                </a:r>
                <a:r>
                  <a:rPr lang="uk-UA" sz="2000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натуральне </a:t>
                </a:r>
                <a:r>
                  <a:rPr lang="uk-UA" sz="2000" dirty="0" smtClean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число</a:t>
                </a:r>
                <a:endParaRPr lang="ru-RU" sz="2000" i="1" dirty="0"/>
              </a:p>
            </p:txBody>
          </p:sp>
        </mc:Choice>
        <mc:Fallback xmlns="">
          <p:sp>
            <p:nvSpPr>
              <p:cNvPr id="5" name="Прямоугольник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8686" y="1340769"/>
                <a:ext cx="2535060" cy="1068042"/>
              </a:xfrm>
              <a:prstGeom prst="rect">
                <a:avLst/>
              </a:prstGeom>
              <a:blipFill rotWithShape="1">
                <a:blip r:embed="rId4"/>
                <a:stretch>
                  <a:fillRect l="-716" r="-3341" b="-8989"/>
                </a:stretch>
              </a:blipFill>
              <a:ln>
                <a:solidFill>
                  <a:schemeClr val="bg1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4612914" y="1294704"/>
                <a:ext cx="4176464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uk-UA" sz="3200" dirty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(-</a:t>
                </a:r>
                <a14:m>
                  <m:oMath xmlns:m="http://schemas.openxmlformats.org/officeDocument/2006/math">
                    <m:r>
                      <a:rPr lang="uk-UA" sz="3200" i="1">
                        <a:solidFill>
                          <a:srgbClr val="002060"/>
                        </a:solidFill>
                        <a:latin typeface="Cambria Math"/>
                        <a:ea typeface="Cambria Math"/>
                      </a:rPr>
                      <m:t>∞;+∞)</m:t>
                    </m:r>
                  </m:oMath>
                </a14:m>
                <a:endParaRPr lang="ru-RU" sz="3200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2914" y="1294704"/>
                <a:ext cx="4176464" cy="584775"/>
              </a:xfrm>
              <a:prstGeom prst="rect">
                <a:avLst/>
              </a:prstGeom>
              <a:blipFill rotWithShape="1">
                <a:blip r:embed="rId5"/>
                <a:stretch>
                  <a:fillRect l="-3796" t="-14583" b="-3229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686" y="2408811"/>
            <a:ext cx="2535060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763688" y="5532169"/>
            <a:ext cx="6821255" cy="7586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marR="36576" lvl="0" indent="-457200">
              <a:lnSpc>
                <a:spcPct val="110000"/>
              </a:lnSpc>
              <a:buClr>
                <a:srgbClr val="F0AD00"/>
              </a:buClr>
              <a:buSzPct val="80000"/>
              <a:buFont typeface="+mj-lt"/>
              <a:buAutoNum type="arabicPeriod" startAt="7"/>
            </a:pPr>
            <a:r>
              <a:rPr lang="uk-UA" sz="2300" b="1" dirty="0" smtClean="0">
                <a:solidFill>
                  <a:srgbClr val="F0AD00">
                    <a:shade val="50000"/>
                    <a:satMod val="110000"/>
                  </a:srgbClr>
                </a:solidFill>
              </a:rPr>
              <a:t>Найбільше </a:t>
            </a:r>
            <a:r>
              <a:rPr lang="uk-UA" sz="2300" b="1" dirty="0">
                <a:solidFill>
                  <a:srgbClr val="F0AD00">
                    <a:shade val="50000"/>
                    <a:satMod val="110000"/>
                  </a:srgbClr>
                </a:solidFill>
              </a:rPr>
              <a:t>та найменше значення</a:t>
            </a:r>
          </a:p>
          <a:p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179512" y="5911504"/>
            <a:ext cx="88569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найменше</a:t>
            </a:r>
            <a:r>
              <a:rPr lang="uk-UA" sz="32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у=0 при</a:t>
            </a:r>
            <a:r>
              <a:rPr lang="uk-UA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uk-UA" sz="32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=</a:t>
            </a:r>
            <a:r>
              <a:rPr lang="uk-UA" sz="32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0</a:t>
            </a:r>
            <a:r>
              <a:rPr lang="uk-UA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найбільшого не існує</a:t>
            </a:r>
            <a:endParaRPr lang="ru-RU" sz="3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622541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9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19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19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19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19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19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19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11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3" y="0"/>
            <a:ext cx="8891779" cy="1224136"/>
          </a:xfrm>
        </p:spPr>
        <p:txBody>
          <a:bodyPr>
            <a:normAutofit fontScale="90000"/>
          </a:bodyPr>
          <a:lstStyle/>
          <a:p>
            <a:pPr algn="ctr"/>
            <a:r>
              <a:rPr lang="uk-UA" b="1" dirty="0" smtClean="0">
                <a:solidFill>
                  <a:srgbClr val="002060"/>
                </a:solidFill>
              </a:rPr>
              <a:t>Властивості та графік функції з </a:t>
            </a:r>
            <a:r>
              <a:rPr lang="uk-UA" b="1" i="1" dirty="0" smtClean="0">
                <a:solidFill>
                  <a:srgbClr val="FF0000"/>
                </a:solidFill>
              </a:rPr>
              <a:t>непарним</a:t>
            </a:r>
            <a:r>
              <a:rPr lang="uk-UA" b="1" dirty="0" smtClean="0">
                <a:solidFill>
                  <a:srgbClr val="C00000"/>
                </a:solidFill>
              </a:rPr>
              <a:t> </a:t>
            </a:r>
            <a:r>
              <a:rPr lang="uk-UA" b="1" dirty="0" smtClean="0">
                <a:solidFill>
                  <a:srgbClr val="002060"/>
                </a:solidFill>
              </a:rPr>
              <a:t>натуральним показником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350462" y="1241081"/>
            <a:ext cx="5793538" cy="5140247"/>
          </a:xfrm>
        </p:spPr>
        <p:txBody>
          <a:bodyPr>
            <a:normAutofit/>
          </a:bodyPr>
          <a:lstStyle/>
          <a:p>
            <a:pPr marL="342900" indent="-342900">
              <a:lnSpc>
                <a:spcPct val="110000"/>
              </a:lnSpc>
              <a:buFont typeface="+mj-lt"/>
              <a:buAutoNum type="arabicPeriod"/>
            </a:pPr>
            <a:r>
              <a:rPr lang="uk-UA" sz="2200" b="1" dirty="0" smtClean="0"/>
              <a:t>Область визначення</a:t>
            </a:r>
          </a:p>
          <a:p>
            <a:pPr>
              <a:lnSpc>
                <a:spcPct val="110000"/>
              </a:lnSpc>
            </a:pPr>
            <a:endParaRPr lang="uk-UA" sz="2200" b="1" dirty="0"/>
          </a:p>
          <a:p>
            <a:pPr marL="342900" indent="-342900">
              <a:lnSpc>
                <a:spcPct val="110000"/>
              </a:lnSpc>
              <a:buFont typeface="+mj-lt"/>
              <a:buAutoNum type="arabicPeriod"/>
            </a:pPr>
            <a:r>
              <a:rPr lang="uk-UA" sz="2200" b="1" dirty="0" smtClean="0"/>
              <a:t>Область значень</a:t>
            </a:r>
          </a:p>
          <a:p>
            <a:pPr marL="342900" indent="-342900">
              <a:lnSpc>
                <a:spcPct val="110000"/>
              </a:lnSpc>
              <a:buFont typeface="+mj-lt"/>
              <a:buAutoNum type="arabicPeriod"/>
            </a:pPr>
            <a:endParaRPr lang="uk-UA" sz="2200" b="1" dirty="0"/>
          </a:p>
          <a:p>
            <a:pPr marL="342900" indent="-342900">
              <a:lnSpc>
                <a:spcPct val="110000"/>
              </a:lnSpc>
              <a:buFont typeface="+mj-lt"/>
              <a:buAutoNum type="arabicPeriod"/>
            </a:pPr>
            <a:r>
              <a:rPr lang="uk-UA" sz="2200" b="1" dirty="0" smtClean="0"/>
              <a:t>Парність функції</a:t>
            </a:r>
          </a:p>
          <a:p>
            <a:pPr marL="457200" indent="-457200">
              <a:lnSpc>
                <a:spcPct val="110000"/>
              </a:lnSpc>
              <a:buFont typeface="+mj-lt"/>
              <a:buAutoNum type="arabicPeriod"/>
            </a:pPr>
            <a:endParaRPr lang="uk-UA" sz="2200" b="1" dirty="0"/>
          </a:p>
          <a:p>
            <a:pPr marL="342900" indent="-342900">
              <a:lnSpc>
                <a:spcPct val="110000"/>
              </a:lnSpc>
              <a:buFont typeface="+mj-lt"/>
              <a:buAutoNum type="arabicPeriod"/>
            </a:pPr>
            <a:r>
              <a:rPr lang="uk-UA" sz="2200" b="1" dirty="0" smtClean="0"/>
              <a:t>Нулі </a:t>
            </a:r>
            <a:r>
              <a:rPr lang="uk-UA" sz="2200" b="1" dirty="0"/>
              <a:t>функції</a:t>
            </a:r>
          </a:p>
          <a:p>
            <a:pPr marL="342900" indent="-342900">
              <a:lnSpc>
                <a:spcPct val="110000"/>
              </a:lnSpc>
              <a:buFont typeface="+mj-lt"/>
              <a:buAutoNum type="arabicPeriod"/>
            </a:pPr>
            <a:endParaRPr lang="uk-UA" sz="2200" b="1" dirty="0" smtClean="0"/>
          </a:p>
          <a:p>
            <a:pPr marL="342900" indent="-342900">
              <a:lnSpc>
                <a:spcPct val="110000"/>
              </a:lnSpc>
              <a:buFont typeface="+mj-lt"/>
              <a:buAutoNum type="arabicPeriod"/>
            </a:pPr>
            <a:r>
              <a:rPr lang="uk-UA" sz="2200" b="1" dirty="0" smtClean="0"/>
              <a:t>Проміжки </a:t>
            </a:r>
            <a:r>
              <a:rPr lang="uk-UA" sz="2200" b="1" dirty="0" err="1" smtClean="0"/>
              <a:t>знакосталості</a:t>
            </a:r>
            <a:r>
              <a:rPr lang="uk-UA" sz="2200" b="1" dirty="0" smtClean="0"/>
              <a:t> </a:t>
            </a:r>
          </a:p>
          <a:p>
            <a:pPr marL="342900" indent="-342900">
              <a:lnSpc>
                <a:spcPct val="110000"/>
              </a:lnSpc>
              <a:buFont typeface="+mj-lt"/>
              <a:buAutoNum type="arabicPeriod"/>
            </a:pPr>
            <a:endParaRPr lang="uk-UA" sz="2200" b="1" dirty="0"/>
          </a:p>
          <a:p>
            <a:pPr marL="342900" indent="-342900">
              <a:lnSpc>
                <a:spcPct val="110000"/>
              </a:lnSpc>
              <a:buFont typeface="+mj-lt"/>
              <a:buAutoNum type="arabicPeriod"/>
            </a:pPr>
            <a:r>
              <a:rPr lang="uk-UA" sz="2200" b="1" dirty="0"/>
              <a:t>Проміжки </a:t>
            </a:r>
            <a:r>
              <a:rPr lang="uk-UA" sz="2200" b="1" dirty="0" smtClean="0"/>
              <a:t>монотонності</a:t>
            </a:r>
          </a:p>
          <a:p>
            <a:pPr marL="342900" indent="-342900">
              <a:lnSpc>
                <a:spcPct val="110000"/>
              </a:lnSpc>
              <a:buFont typeface="+mj-lt"/>
              <a:buAutoNum type="arabicPeriod"/>
            </a:pPr>
            <a:endParaRPr lang="uk-UA" sz="2200" b="1" dirty="0"/>
          </a:p>
          <a:p>
            <a:pPr marL="342900" indent="-342900">
              <a:lnSpc>
                <a:spcPct val="110000"/>
              </a:lnSpc>
              <a:buFont typeface="+mj-lt"/>
              <a:buAutoNum type="arabicPeriod"/>
            </a:pPr>
            <a:r>
              <a:rPr lang="uk-UA" sz="2000" b="1" dirty="0" smtClean="0"/>
              <a:t>Найбільше та найменше значення</a:t>
            </a:r>
          </a:p>
          <a:p>
            <a:pPr marL="342900" indent="-342900">
              <a:lnSpc>
                <a:spcPct val="110000"/>
              </a:lnSpc>
              <a:buFont typeface="+mj-lt"/>
              <a:buAutoNum type="arabicPeriod"/>
            </a:pPr>
            <a:endParaRPr lang="ru-RU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4233501" y="1435225"/>
                <a:ext cx="2448272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uk-UA" sz="3200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(-</a:t>
                </a:r>
                <a14:m>
                  <m:oMath xmlns:m="http://schemas.openxmlformats.org/officeDocument/2006/math">
                    <m:r>
                      <a:rPr lang="uk-UA" sz="3200" b="0" i="1" smtClean="0">
                        <a:solidFill>
                          <a:srgbClr val="002060"/>
                        </a:solidFill>
                        <a:latin typeface="Cambria Math"/>
                        <a:ea typeface="Cambria Math"/>
                      </a:rPr>
                      <m:t>∞;+∞)</m:t>
                    </m:r>
                  </m:oMath>
                </a14:m>
                <a:endParaRPr lang="ru-RU" sz="3200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33501" y="1435225"/>
                <a:ext cx="2448272" cy="584775"/>
              </a:xfrm>
              <a:prstGeom prst="rect">
                <a:avLst/>
              </a:prstGeom>
              <a:blipFill rotWithShape="1">
                <a:blip r:embed="rId2"/>
                <a:stretch>
                  <a:fillRect l="-6219" t="-14583" b="-3229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4238065" y="2229730"/>
                <a:ext cx="2694181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uk-UA" sz="3200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(-</a:t>
                </a:r>
                <a14:m>
                  <m:oMath xmlns:m="http://schemas.openxmlformats.org/officeDocument/2006/math">
                    <m:r>
                      <a:rPr lang="uk-UA" sz="3200" b="0" i="1" smtClean="0">
                        <a:solidFill>
                          <a:srgbClr val="002060"/>
                        </a:solidFill>
                        <a:latin typeface="Cambria Math"/>
                        <a:ea typeface="Cambria Math"/>
                      </a:rPr>
                      <m:t>∞;+∞)</m:t>
                    </m:r>
                  </m:oMath>
                </a14:m>
                <a:endParaRPr lang="ru-RU" sz="3200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38065" y="2229730"/>
                <a:ext cx="2694181" cy="584775"/>
              </a:xfrm>
              <a:prstGeom prst="rect">
                <a:avLst/>
              </a:prstGeom>
              <a:blipFill rotWithShape="1">
                <a:blip r:embed="rId3"/>
                <a:stretch>
                  <a:fillRect l="-5656" t="-14583" b="-3229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TextBox 19"/>
          <p:cNvSpPr txBox="1"/>
          <p:nvPr/>
        </p:nvSpPr>
        <p:spPr>
          <a:xfrm>
            <a:off x="3150679" y="2979582"/>
            <a:ext cx="4176464" cy="595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непарна</a:t>
            </a:r>
            <a:endParaRPr lang="ru-RU" sz="3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649051" y="3717032"/>
            <a:ext cx="18722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uk-UA" sz="32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uk-UA" sz="32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endParaRPr lang="ru-RU" sz="3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350462" y="4437112"/>
            <a:ext cx="51845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у&gt;0 при х&gt;0; у&lt;0 при х&lt;0.</a:t>
            </a:r>
            <a:r>
              <a:rPr lang="uk-UA" sz="32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/>
              <p:cNvSpPr txBox="1"/>
              <p:nvPr/>
            </p:nvSpPr>
            <p:spPr>
              <a:xfrm>
                <a:off x="3769768" y="5072583"/>
                <a:ext cx="5371464" cy="1077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uk-UA" sz="3200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зростає (-</a:t>
                </a:r>
                <a14:m>
                  <m:oMath xmlns:m="http://schemas.openxmlformats.org/officeDocument/2006/math">
                    <m:r>
                      <a:rPr lang="uk-UA" sz="3200" i="1">
                        <a:solidFill>
                          <a:srgbClr val="002060"/>
                        </a:solidFill>
                        <a:latin typeface="Cambria Math"/>
                        <a:ea typeface="Cambria Math"/>
                      </a:rPr>
                      <m:t>∞;+∞)</m:t>
                    </m:r>
                  </m:oMath>
                </a14:m>
                <a:endParaRPr lang="ru-RU" sz="3200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endParaRPr lang="ru-RU" sz="3200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69768" y="5072583"/>
                <a:ext cx="5371464" cy="1077218"/>
              </a:xfrm>
              <a:prstGeom prst="rect">
                <a:avLst/>
              </a:prstGeom>
              <a:blipFill rotWithShape="1">
                <a:blip r:embed="rId4"/>
                <a:stretch>
                  <a:fillRect l="-2834" t="-791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Прямоугольник 3"/>
          <p:cNvSpPr/>
          <p:nvPr/>
        </p:nvSpPr>
        <p:spPr>
          <a:xfrm>
            <a:off x="370389" y="2522118"/>
            <a:ext cx="2699393" cy="58477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70389" y="1631377"/>
            <a:ext cx="2699393" cy="14780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Прямоугольник 5"/>
              <p:cNvSpPr/>
              <p:nvPr/>
            </p:nvSpPr>
            <p:spPr>
              <a:xfrm>
                <a:off x="370389" y="1871586"/>
                <a:ext cx="2748399" cy="110799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600" i="1" smtClean="0">
                              <a:solidFill>
                                <a:srgbClr val="FF0000"/>
                              </a:solidFill>
                              <a:latin typeface="Cambria Math"/>
                              <a:cs typeface="Times New Roman" pitchFamily="18" charset="0"/>
                            </a:rPr>
                          </m:ctrlPr>
                        </m:sSupPr>
                        <m:e>
                          <m:r>
                            <a:rPr lang="uk-UA" sz="2600" b="1" i="1">
                              <a:solidFill>
                                <a:srgbClr val="FF0000"/>
                              </a:solidFill>
                              <a:latin typeface="Cambria Math"/>
                              <a:cs typeface="Times New Roman" pitchFamily="18" charset="0"/>
                            </a:rPr>
                            <m:t>у</m:t>
                          </m:r>
                          <m:r>
                            <a:rPr lang="uk-UA" sz="2600" i="1">
                              <a:solidFill>
                                <a:srgbClr val="FF0000"/>
                              </a:solidFill>
                              <a:latin typeface="Cambria Math"/>
                              <a:cs typeface="Times New Roman" pitchFamily="18" charset="0"/>
                            </a:rPr>
                            <m:t>=</m:t>
                          </m:r>
                          <m:r>
                            <a:rPr lang="en-US" sz="2600" i="1">
                              <a:solidFill>
                                <a:srgbClr val="FF0000"/>
                              </a:solidFill>
                              <a:latin typeface="Cambria Math"/>
                              <a:cs typeface="Times New Roman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600" i="1">
                              <a:solidFill>
                                <a:srgbClr val="FF0000"/>
                              </a:solidFill>
                              <a:latin typeface="Cambria Math"/>
                              <a:cs typeface="Times New Roman" pitchFamily="18" charset="0"/>
                            </a:rPr>
                            <m:t>𝑛</m:t>
                          </m:r>
                        </m:sup>
                      </m:sSup>
                    </m:oMath>
                  </m:oMathPara>
                </a14:m>
                <a:endParaRPr lang="ru-RU" sz="2600" dirty="0" smtClean="0">
                  <a:solidFill>
                    <a:srgbClr val="FF0000"/>
                  </a:solidFill>
                </a:endParaRPr>
              </a:p>
              <a:p>
                <a:pPr algn="ctr"/>
                <a:r>
                  <a:rPr lang="uk-UA" sz="2000" i="1" dirty="0" smtClean="0">
                    <a:latin typeface="Times New Roman" pitchFamily="18" charset="0"/>
                    <a:cs typeface="Times New Roman" pitchFamily="18" charset="0"/>
                  </a:rPr>
                  <a:t>п – </a:t>
                </a:r>
                <a:r>
                  <a:rPr lang="uk-UA" sz="2000" dirty="0" smtClean="0">
                    <a:latin typeface="Times New Roman" pitchFamily="18" charset="0"/>
                    <a:cs typeface="Times New Roman" pitchFamily="18" charset="0"/>
                  </a:rPr>
                  <a:t>непарне натуральне число</a:t>
                </a:r>
                <a:endParaRPr lang="ru-RU" sz="2000" i="1" dirty="0"/>
              </a:p>
            </p:txBody>
          </p:sp>
        </mc:Choice>
        <mc:Fallback xmlns="">
          <p:sp>
            <p:nvSpPr>
              <p:cNvPr id="6" name="Прямоугольник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0389" y="1871586"/>
                <a:ext cx="2748399" cy="1107996"/>
              </a:xfrm>
              <a:prstGeom prst="rect">
                <a:avLst/>
              </a:prstGeom>
              <a:blipFill rotWithShape="1">
                <a:blip r:embed="rId5"/>
                <a:stretch>
                  <a:fillRect l="-1552" r="-4213" b="-879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656" y="3102513"/>
            <a:ext cx="2187575" cy="297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1438443" y="5949280"/>
            <a:ext cx="75608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uk-UA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 має ні найбільшого, ні найменшого значення 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278204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9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19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19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19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19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19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19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9" grpId="0"/>
      <p:bldP spid="20" grpId="0"/>
      <p:bldP spid="21" grpId="0"/>
      <p:bldP spid="22" grpId="0"/>
      <p:bldP spid="23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36004" y="-387424"/>
            <a:ext cx="9144000" cy="1296144"/>
          </a:xfrm>
        </p:spPr>
        <p:txBody>
          <a:bodyPr>
            <a:noAutofit/>
          </a:bodyPr>
          <a:lstStyle/>
          <a:p>
            <a:pPr algn="ctr">
              <a:lnSpc>
                <a:spcPct val="80000"/>
              </a:lnSpc>
            </a:pPr>
            <a:r>
              <a:rPr lang="uk-UA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Приклади </a:t>
            </a:r>
            <a:r>
              <a:rPr lang="uk-UA" sz="40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розв'язування типових вправ</a:t>
            </a:r>
            <a:endParaRPr lang="ru-RU" sz="4000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Текст 2"/>
              <p:cNvSpPr>
                <a:spLocks noGrp="1"/>
              </p:cNvSpPr>
              <p:nvPr>
                <p:ph type="body" idx="1"/>
              </p:nvPr>
            </p:nvSpPr>
            <p:spPr>
              <a:xfrm>
                <a:off x="143508" y="1052735"/>
                <a:ext cx="8784976" cy="5647411"/>
              </a:xfrm>
            </p:spPr>
            <p:txBody>
              <a:bodyPr>
                <a:noAutofit/>
              </a:bodyPr>
              <a:lstStyle/>
              <a:p>
                <a:pPr marL="342900" indent="-342900">
                  <a:lnSpc>
                    <a:spcPct val="120000"/>
                  </a:lnSpc>
                  <a:buFont typeface="+mj-lt"/>
                  <a:buAutoNum type="arabicPeriod"/>
                </a:pPr>
                <a:r>
                  <a:rPr lang="uk-UA" sz="2600" i="1" dirty="0" smtClean="0">
                    <a:latin typeface="Times New Roman" pitchFamily="18" charset="0"/>
                    <a:cs typeface="Times New Roman" pitchFamily="18" charset="0"/>
                  </a:rPr>
                  <a:t>Чи проходить графік функції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600" b="1" i="1" smtClean="0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uk-UA" sz="2600" b="1" i="1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у=</m:t>
                        </m:r>
                        <m:r>
                          <a:rPr lang="en-US" sz="2600" b="1" i="1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𝒙</m:t>
                        </m:r>
                      </m:e>
                      <m:sup>
                        <m:r>
                          <a:rPr lang="uk-UA" sz="2600" b="1" i="1" smtClean="0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𝟓</m:t>
                        </m:r>
                      </m:sup>
                    </m:sSup>
                  </m:oMath>
                </a14:m>
                <a:r>
                  <a:rPr lang="uk-UA" sz="2600" i="1" dirty="0" smtClean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2600" i="1" dirty="0" smtClean="0">
                    <a:latin typeface="Times New Roman" pitchFamily="18" charset="0"/>
                    <a:cs typeface="Times New Roman" pitchFamily="18" charset="0"/>
                  </a:rPr>
                  <a:t>через точку </a:t>
                </a:r>
              </a:p>
              <a:p>
                <a:pPr>
                  <a:lnSpc>
                    <a:spcPct val="120000"/>
                  </a:lnSpc>
                </a:pPr>
                <a:r>
                  <a:rPr lang="uk-UA" sz="2600" i="1" dirty="0" smtClean="0">
                    <a:latin typeface="Times New Roman" pitchFamily="18" charset="0"/>
                    <a:cs typeface="Times New Roman" pitchFamily="18" charset="0"/>
                  </a:rPr>
                  <a:t>                  А</a:t>
                </a:r>
                <a:r>
                  <a:rPr lang="uk-UA" sz="2600" dirty="0" smtClean="0">
                    <a:latin typeface="Times New Roman" pitchFamily="18" charset="0"/>
                    <a:cs typeface="Times New Roman" pitchFamily="18" charset="0"/>
                  </a:rPr>
                  <a:t>(</a:t>
                </a:r>
                <a14:m>
                  <m:oMath xmlns:m="http://schemas.openxmlformats.org/officeDocument/2006/math">
                    <m:r>
                      <a:rPr lang="uk-UA" sz="2600" b="1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− </m:t>
                    </m:r>
                  </m:oMath>
                </a14:m>
                <a:r>
                  <a:rPr lang="uk-UA" sz="2600" dirty="0" smtClean="0">
                    <a:latin typeface="Times New Roman" pitchFamily="18" charset="0"/>
                    <a:cs typeface="Times New Roman" pitchFamily="18" charset="0"/>
                  </a:rPr>
                  <a:t>2;</a:t>
                </a:r>
                <a14:m>
                  <m:oMath xmlns:m="http://schemas.openxmlformats.org/officeDocument/2006/math">
                    <m:r>
                      <a:rPr lang="uk-UA" sz="2600" b="1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− </m:t>
                    </m:r>
                  </m:oMath>
                </a14:m>
                <a:r>
                  <a:rPr lang="uk-UA" sz="2600" dirty="0" smtClean="0">
                    <a:latin typeface="Times New Roman" pitchFamily="18" charset="0"/>
                    <a:cs typeface="Times New Roman" pitchFamily="18" charset="0"/>
                  </a:rPr>
                  <a:t>32);                          </a:t>
                </a:r>
                <a:r>
                  <a:rPr lang="uk-UA" sz="2600" i="1" dirty="0">
                    <a:latin typeface="Times New Roman" pitchFamily="18" charset="0"/>
                    <a:cs typeface="Times New Roman" pitchFamily="18" charset="0"/>
                  </a:rPr>
                  <a:t>В</a:t>
                </a:r>
                <a:r>
                  <a:rPr lang="uk-UA" sz="2600" dirty="0" smtClean="0">
                    <a:latin typeface="Times New Roman" pitchFamily="18" charset="0"/>
                    <a:cs typeface="Times New Roman" pitchFamily="18" charset="0"/>
                  </a:rPr>
                  <a:t>(</a:t>
                </a:r>
                <a14:m>
                  <m:oMath xmlns:m="http://schemas.openxmlformats.org/officeDocument/2006/math">
                    <m:r>
                      <a:rPr lang="uk-UA" sz="2600" b="1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−</m:t>
                    </m:r>
                    <m:r>
                      <a:rPr lang="uk-UA" sz="2600" b="0" i="0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1</m:t>
                    </m:r>
                  </m:oMath>
                </a14:m>
                <a:r>
                  <a:rPr lang="uk-UA" sz="2600" dirty="0" smtClean="0">
                    <a:latin typeface="Times New Roman" pitchFamily="18" charset="0"/>
                    <a:cs typeface="Times New Roman" pitchFamily="18" charset="0"/>
                  </a:rPr>
                  <a:t>; 1) ? </a:t>
                </a:r>
              </a:p>
              <a:p>
                <a:pPr>
                  <a:lnSpc>
                    <a:spcPct val="90000"/>
                  </a:lnSpc>
                </a:pPr>
                <a:endParaRPr lang="uk-UA" sz="2600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marL="514350" indent="-514350">
                  <a:buFont typeface="+mj-lt"/>
                  <a:buAutoNum type="arabicPeriod" startAt="2"/>
                </a:pPr>
                <a:r>
                  <a:rPr lang="uk-UA" sz="2600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2600" i="1" dirty="0" smtClean="0">
                    <a:latin typeface="Times New Roman" pitchFamily="18" charset="0"/>
                    <a:cs typeface="Times New Roman" pitchFamily="18" charset="0"/>
                  </a:rPr>
                  <a:t>Функцію задано формулою </a:t>
                </a:r>
                <a14:m>
                  <m:oMath xmlns:m="http://schemas.openxmlformats.org/officeDocument/2006/math">
                    <m:r>
                      <a:rPr lang="en-US" sz="2600" i="1">
                        <a:solidFill>
                          <a:schemeClr val="accent6">
                            <a:lumMod val="50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𝑓</m:t>
                    </m:r>
                    <m:d>
                      <m:dPr>
                        <m:ctrlPr>
                          <a:rPr lang="en-US" sz="2600" i="1">
                            <a:solidFill>
                              <a:schemeClr val="accent6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en-US" sz="2600" i="1">
                            <a:solidFill>
                              <a:schemeClr val="accent6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𝑥</m:t>
                        </m:r>
                      </m:e>
                    </m:d>
                    <m:r>
                      <a:rPr lang="en-US" sz="2600" i="1">
                        <a:solidFill>
                          <a:schemeClr val="accent6">
                            <a:lumMod val="50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=</m:t>
                    </m:r>
                    <m:sSup>
                      <m:sSupPr>
                        <m:ctrlPr>
                          <a:rPr lang="en-US" sz="2600" i="1">
                            <a:solidFill>
                              <a:schemeClr val="accent6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2600" i="1">
                            <a:solidFill>
                              <a:schemeClr val="accent6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𝑥</m:t>
                        </m:r>
                      </m:e>
                      <m:sup>
                        <m:r>
                          <a:rPr lang="uk-UA" sz="2600" b="0" i="1" smtClean="0">
                            <a:solidFill>
                              <a:schemeClr val="accent6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8</m:t>
                        </m:r>
                      </m:sup>
                    </m:sSup>
                  </m:oMath>
                </a14:m>
                <a:r>
                  <a:rPr lang="uk-UA" sz="2600" i="1" dirty="0" smtClean="0">
                    <a:solidFill>
                      <a:schemeClr val="accent1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.</a:t>
                </a:r>
                <a:r>
                  <a:rPr lang="uk-UA" sz="2600" i="1" dirty="0">
                    <a:solidFill>
                      <a:srgbClr val="F0AD00">
                        <a:lumMod val="75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2600" i="1" dirty="0" smtClean="0">
                    <a:solidFill>
                      <a:srgbClr val="F0AD00">
                        <a:lumMod val="75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Порівняти:</a:t>
                </a:r>
              </a:p>
              <a:p>
                <a:pPr>
                  <a:lnSpc>
                    <a:spcPct val="150000"/>
                  </a:lnSpc>
                </a:pPr>
                <a:r>
                  <a:rPr lang="uk-UA" sz="2600" i="1" dirty="0">
                    <a:solidFill>
                      <a:srgbClr val="F0AD00">
                        <a:lumMod val="75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2600" i="1" dirty="0" smtClean="0">
                    <a:solidFill>
                      <a:srgbClr val="F0AD00">
                        <a:lumMod val="75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    а) </a:t>
                </a:r>
                <a14:m>
                  <m:oMath xmlns:m="http://schemas.openxmlformats.org/officeDocument/2006/math">
                    <m:r>
                      <a:rPr lang="en-US" sz="2600" i="1">
                        <a:solidFill>
                          <a:srgbClr val="F0AD00">
                            <a:lumMod val="75000"/>
                          </a:srgbClr>
                        </a:solidFill>
                        <a:latin typeface="Cambria Math"/>
                        <a:cs typeface="Times New Roman" pitchFamily="18" charset="0"/>
                      </a:rPr>
                      <m:t> </m:t>
                    </m:r>
                    <m:r>
                      <a:rPr lang="en-US" sz="2600" i="1">
                        <a:solidFill>
                          <a:srgbClr val="F0AD00">
                            <a:lumMod val="75000"/>
                          </a:srgbClr>
                        </a:solidFill>
                        <a:latin typeface="Cambria Math"/>
                        <a:cs typeface="Times New Roman" pitchFamily="18" charset="0"/>
                      </a:rPr>
                      <m:t>𝑓</m:t>
                    </m:r>
                    <m:d>
                      <m:dPr>
                        <m:ctrlPr>
                          <a:rPr lang="en-US" sz="2600" i="1">
                            <a:solidFill>
                              <a:srgbClr val="F0AD00">
                                <a:lumMod val="75000"/>
                              </a:srgb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uk-UA" sz="2600" b="0" i="1" smtClean="0">
                            <a:solidFill>
                              <a:srgbClr val="F0AD00">
                                <a:lumMod val="75000"/>
                              </a:srgbClr>
                            </a:solidFill>
                            <a:latin typeface="Cambria Math"/>
                            <a:cs typeface="Times New Roman" pitchFamily="18" charset="0"/>
                          </a:rPr>
                          <m:t>8.7</m:t>
                        </m:r>
                      </m:e>
                    </m:d>
                  </m:oMath>
                </a14:m>
                <a:r>
                  <a:rPr lang="en-US" sz="2600" i="1" dirty="0">
                    <a:solidFill>
                      <a:srgbClr val="F0AD00">
                        <a:lumMod val="75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  </a:t>
                </a:r>
                <a:r>
                  <a:rPr lang="uk-UA" sz="2600" i="1" dirty="0">
                    <a:solidFill>
                      <a:srgbClr val="F0AD00">
                        <a:lumMod val="75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і</a:t>
                </a:r>
                <a:r>
                  <a:rPr lang="en-US" sz="2600" i="1" dirty="0">
                    <a:solidFill>
                      <a:srgbClr val="F0AD00">
                        <a:lumMod val="75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  </a:t>
                </a:r>
                <a14:m>
                  <m:oMath xmlns:m="http://schemas.openxmlformats.org/officeDocument/2006/math">
                    <m:r>
                      <a:rPr lang="en-US" sz="2600" i="1" dirty="0">
                        <a:solidFill>
                          <a:srgbClr val="F0AD00">
                            <a:lumMod val="75000"/>
                          </a:srgbClr>
                        </a:solidFill>
                        <a:latin typeface="Cambria Math"/>
                        <a:cs typeface="Times New Roman" pitchFamily="18" charset="0"/>
                      </a:rPr>
                      <m:t>𝑓</m:t>
                    </m:r>
                    <m:d>
                      <m:dPr>
                        <m:ctrlPr>
                          <a:rPr lang="en-US" sz="2600" i="1" dirty="0">
                            <a:solidFill>
                              <a:srgbClr val="F0AD00">
                                <a:lumMod val="75000"/>
                              </a:srgb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uk-UA" sz="2600" b="0" i="1" dirty="0" smtClean="0">
                            <a:solidFill>
                              <a:srgbClr val="F0AD00">
                                <a:lumMod val="75000"/>
                              </a:srgbClr>
                            </a:solidFill>
                            <a:latin typeface="Cambria Math"/>
                            <a:cs typeface="Times New Roman" pitchFamily="18" charset="0"/>
                          </a:rPr>
                          <m:t>9,6</m:t>
                        </m:r>
                      </m:e>
                    </m:d>
                  </m:oMath>
                </a14:m>
                <a:r>
                  <a:rPr lang="uk-UA" sz="2600" i="1" dirty="0" smtClean="0">
                    <a:solidFill>
                      <a:schemeClr val="accent1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.</a:t>
                </a:r>
              </a:p>
              <a:p>
                <a:endParaRPr lang="uk-UA" sz="2600" i="1" dirty="0" smtClean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lvl="0">
                  <a:buClr>
                    <a:srgbClr val="F0AD00"/>
                  </a:buClr>
                </a:pPr>
                <a:r>
                  <a:rPr lang="uk-UA" sz="2600" i="1" dirty="0" smtClean="0">
                    <a:solidFill>
                      <a:srgbClr val="F0AD00">
                        <a:lumMod val="75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     б</a:t>
                </a:r>
                <a:r>
                  <a:rPr lang="uk-UA" sz="2600" i="1" dirty="0">
                    <a:solidFill>
                      <a:srgbClr val="F0AD00">
                        <a:lumMod val="75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) </a:t>
                </a:r>
                <a14:m>
                  <m:oMath xmlns:m="http://schemas.openxmlformats.org/officeDocument/2006/math">
                    <m:r>
                      <a:rPr lang="en-US" sz="2600" i="1">
                        <a:solidFill>
                          <a:srgbClr val="F0AD00">
                            <a:lumMod val="75000"/>
                          </a:srgbClr>
                        </a:solidFill>
                        <a:latin typeface="Cambria Math"/>
                        <a:cs typeface="Times New Roman" pitchFamily="18" charset="0"/>
                      </a:rPr>
                      <m:t> </m:t>
                    </m:r>
                    <m:r>
                      <a:rPr lang="en-US" sz="2600" i="1">
                        <a:solidFill>
                          <a:srgbClr val="F0AD00">
                            <a:lumMod val="75000"/>
                          </a:srgbClr>
                        </a:solidFill>
                        <a:latin typeface="Cambria Math"/>
                        <a:cs typeface="Times New Roman" pitchFamily="18" charset="0"/>
                      </a:rPr>
                      <m:t>𝑓</m:t>
                    </m:r>
                    <m:d>
                      <m:dPr>
                        <m:ctrlPr>
                          <a:rPr lang="en-US" sz="2600" i="1">
                            <a:solidFill>
                              <a:srgbClr val="F0AD00">
                                <a:lumMod val="75000"/>
                              </a:srgb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uk-UA" sz="2600" b="0" i="1" smtClean="0">
                            <a:solidFill>
                              <a:srgbClr val="F0AD00">
                                <a:lumMod val="75000"/>
                              </a:srgbClr>
                            </a:solidFill>
                            <a:latin typeface="Cambria Math"/>
                            <a:cs typeface="Times New Roman" pitchFamily="18" charset="0"/>
                          </a:rPr>
                          <m:t>−9,6</m:t>
                        </m:r>
                      </m:e>
                    </m:d>
                  </m:oMath>
                </a14:m>
                <a:r>
                  <a:rPr lang="en-US" sz="2600" i="1" dirty="0">
                    <a:solidFill>
                      <a:srgbClr val="F0AD00">
                        <a:lumMod val="75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  </a:t>
                </a:r>
                <a:r>
                  <a:rPr lang="uk-UA" sz="2600" i="1" dirty="0">
                    <a:solidFill>
                      <a:srgbClr val="F0AD00">
                        <a:lumMod val="75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і</a:t>
                </a:r>
                <a:r>
                  <a:rPr lang="en-US" sz="2600" i="1" dirty="0">
                    <a:solidFill>
                      <a:srgbClr val="F0AD00">
                        <a:lumMod val="75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  </a:t>
                </a:r>
                <a14:m>
                  <m:oMath xmlns:m="http://schemas.openxmlformats.org/officeDocument/2006/math">
                    <m:r>
                      <a:rPr lang="en-US" sz="2600" i="1" dirty="0">
                        <a:solidFill>
                          <a:srgbClr val="F0AD00">
                            <a:lumMod val="75000"/>
                          </a:srgbClr>
                        </a:solidFill>
                        <a:latin typeface="Cambria Math"/>
                        <a:cs typeface="Times New Roman" pitchFamily="18" charset="0"/>
                      </a:rPr>
                      <m:t>𝑓</m:t>
                    </m:r>
                    <m:d>
                      <m:dPr>
                        <m:ctrlPr>
                          <a:rPr lang="en-US" sz="2600" i="1" dirty="0">
                            <a:solidFill>
                              <a:srgbClr val="F0AD00">
                                <a:lumMod val="75000"/>
                              </a:srgb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uk-UA" sz="2600" i="1" dirty="0">
                            <a:solidFill>
                              <a:srgbClr val="F0AD00">
                                <a:lumMod val="75000"/>
                              </a:srgbClr>
                            </a:solidFill>
                            <a:latin typeface="Cambria Math"/>
                            <a:cs typeface="Times New Roman" pitchFamily="18" charset="0"/>
                          </a:rPr>
                          <m:t>9,6</m:t>
                        </m:r>
                      </m:e>
                    </m:d>
                  </m:oMath>
                </a14:m>
                <a:endParaRPr lang="uk-UA" sz="2600" i="1" dirty="0" smtClean="0">
                  <a:solidFill>
                    <a:srgbClr val="F0AD00">
                      <a:lumMod val="75000"/>
                    </a:srgb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lvl="0">
                  <a:buClr>
                    <a:srgbClr val="F0AD00"/>
                  </a:buClr>
                </a:pPr>
                <a:endParaRPr lang="uk-UA" sz="2600" i="1" dirty="0">
                  <a:solidFill>
                    <a:srgbClr val="F0AD00">
                      <a:lumMod val="75000"/>
                    </a:srgb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514350" indent="-514350">
                  <a:buClr>
                    <a:srgbClr val="F0AD00"/>
                  </a:buClr>
                  <a:buFont typeface="+mj-lt"/>
                  <a:buAutoNum type="arabicPeriod" startAt="3"/>
                </a:pPr>
                <a:r>
                  <a:rPr lang="uk-UA" sz="2600" i="1" dirty="0">
                    <a:latin typeface="Times New Roman" pitchFamily="18" charset="0"/>
                    <a:cs typeface="Times New Roman" pitchFamily="18" charset="0"/>
                  </a:rPr>
                  <a:t>Функцію задано формулою </a:t>
                </a:r>
                <a14:m>
                  <m:oMath xmlns:m="http://schemas.openxmlformats.org/officeDocument/2006/math">
                    <m:r>
                      <a:rPr lang="en-US" sz="2600" i="1">
                        <a:solidFill>
                          <a:schemeClr val="accent6">
                            <a:lumMod val="50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𝑓</m:t>
                    </m:r>
                    <m:d>
                      <m:dPr>
                        <m:ctrlPr>
                          <a:rPr lang="en-US" sz="2600" i="1">
                            <a:solidFill>
                              <a:schemeClr val="accent6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en-US" sz="2600" i="1">
                            <a:solidFill>
                              <a:schemeClr val="accent6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𝑥</m:t>
                        </m:r>
                      </m:e>
                    </m:d>
                    <m:r>
                      <a:rPr lang="en-US" sz="2600" i="1">
                        <a:solidFill>
                          <a:schemeClr val="accent6">
                            <a:lumMod val="50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=</m:t>
                    </m:r>
                    <m:sSup>
                      <m:sSupPr>
                        <m:ctrlPr>
                          <a:rPr lang="en-US" sz="2600" i="1">
                            <a:solidFill>
                              <a:schemeClr val="accent6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2600" i="1">
                            <a:solidFill>
                              <a:schemeClr val="accent6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𝑥</m:t>
                        </m:r>
                      </m:e>
                      <m:sup>
                        <m:r>
                          <a:rPr lang="uk-UA" sz="2600" b="0" i="1" smtClean="0">
                            <a:solidFill>
                              <a:schemeClr val="accent6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15</m:t>
                        </m:r>
                      </m:sup>
                    </m:sSup>
                  </m:oMath>
                </a14:m>
                <a:r>
                  <a:rPr lang="uk-UA" sz="2600" i="1" dirty="0">
                    <a:solidFill>
                      <a:schemeClr val="accent1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.</a:t>
                </a:r>
                <a:r>
                  <a:rPr lang="uk-UA" sz="2600" i="1" dirty="0">
                    <a:solidFill>
                      <a:srgbClr val="F0AD00">
                        <a:lumMod val="75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2600" i="1" dirty="0" smtClean="0">
                    <a:solidFill>
                      <a:srgbClr val="F0AD00">
                        <a:lumMod val="75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Порівняти:</a:t>
                </a:r>
                <a:r>
                  <a:rPr lang="en-US" sz="2600" dirty="0">
                    <a:solidFill>
                      <a:srgbClr val="F0AD00">
                        <a:lumMod val="75000"/>
                      </a:srgbClr>
                    </a:solidFill>
                    <a:cs typeface="Times New Roman" pitchFamily="18" charset="0"/>
                  </a:rPr>
                  <a:t> </a:t>
                </a:r>
                <a:endParaRPr lang="uk-UA" sz="2600" dirty="0" smtClean="0">
                  <a:solidFill>
                    <a:srgbClr val="F0AD00">
                      <a:lumMod val="75000"/>
                    </a:srgbClr>
                  </a:solidFill>
                  <a:cs typeface="Times New Roman" pitchFamily="18" charset="0"/>
                </a:endParaRPr>
              </a:p>
              <a:p>
                <a:pPr>
                  <a:lnSpc>
                    <a:spcPct val="150000"/>
                  </a:lnSpc>
                  <a:buClr>
                    <a:srgbClr val="F0AD00"/>
                  </a:buClr>
                </a:pPr>
                <a14:m>
                  <m:oMath xmlns:m="http://schemas.openxmlformats.org/officeDocument/2006/math">
                    <m:r>
                      <a:rPr lang="uk-UA" sz="2600" b="0" i="1" smtClean="0">
                        <a:solidFill>
                          <a:srgbClr val="F0AD00">
                            <a:lumMod val="75000"/>
                          </a:srgbClr>
                        </a:solidFill>
                        <a:latin typeface="Cambria Math"/>
                        <a:cs typeface="Times New Roman" pitchFamily="18" charset="0"/>
                      </a:rPr>
                      <m:t>          </m:t>
                    </m:r>
                    <m:r>
                      <a:rPr lang="en-US" sz="2600" i="1">
                        <a:solidFill>
                          <a:srgbClr val="F0AD00">
                            <a:lumMod val="75000"/>
                          </a:srgbClr>
                        </a:solidFill>
                        <a:latin typeface="Cambria Math"/>
                        <a:cs typeface="Times New Roman" pitchFamily="18" charset="0"/>
                      </a:rPr>
                      <m:t>𝑓</m:t>
                    </m:r>
                    <m:d>
                      <m:dPr>
                        <m:ctrlPr>
                          <a:rPr lang="en-US" sz="2600" i="1">
                            <a:solidFill>
                              <a:srgbClr val="F0AD00">
                                <a:lumMod val="75000"/>
                              </a:srgb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uk-UA" sz="2600" b="0" i="1" smtClean="0">
                            <a:solidFill>
                              <a:srgbClr val="F0AD00">
                                <a:lumMod val="75000"/>
                              </a:srgbClr>
                            </a:solidFill>
                            <a:latin typeface="Cambria Math"/>
                            <a:cs typeface="Times New Roman" pitchFamily="18" charset="0"/>
                          </a:rPr>
                          <m:t>0,6</m:t>
                        </m:r>
                      </m:e>
                    </m:d>
                  </m:oMath>
                </a14:m>
                <a:r>
                  <a:rPr lang="en-US" sz="2600" i="1" dirty="0">
                    <a:solidFill>
                      <a:srgbClr val="F0AD00">
                        <a:lumMod val="75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  </a:t>
                </a:r>
                <a:r>
                  <a:rPr lang="uk-UA" sz="2600" i="1" dirty="0">
                    <a:solidFill>
                      <a:srgbClr val="F0AD00">
                        <a:lumMod val="75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і</a:t>
                </a:r>
                <a:r>
                  <a:rPr lang="en-US" sz="2600" i="1" dirty="0">
                    <a:solidFill>
                      <a:srgbClr val="F0AD00">
                        <a:lumMod val="75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  </a:t>
                </a:r>
                <a14:m>
                  <m:oMath xmlns:m="http://schemas.openxmlformats.org/officeDocument/2006/math">
                    <m:r>
                      <a:rPr lang="en-US" sz="2600" i="1" dirty="0">
                        <a:solidFill>
                          <a:srgbClr val="F0AD00">
                            <a:lumMod val="75000"/>
                          </a:srgbClr>
                        </a:solidFill>
                        <a:latin typeface="Cambria Math"/>
                        <a:cs typeface="Times New Roman" pitchFamily="18" charset="0"/>
                      </a:rPr>
                      <m:t>𝑓</m:t>
                    </m:r>
                    <m:d>
                      <m:dPr>
                        <m:ctrlPr>
                          <a:rPr lang="en-US" sz="2600" i="1" dirty="0">
                            <a:solidFill>
                              <a:srgbClr val="F0AD00">
                                <a:lumMod val="75000"/>
                              </a:srgb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uk-UA" sz="2600" b="0" i="1" dirty="0" smtClean="0">
                            <a:solidFill>
                              <a:srgbClr val="F0AD00">
                                <a:lumMod val="75000"/>
                              </a:srgbClr>
                            </a:solidFill>
                            <a:latin typeface="Cambria Math"/>
                            <a:cs typeface="Times New Roman" pitchFamily="18" charset="0"/>
                          </a:rPr>
                          <m:t>−5</m:t>
                        </m:r>
                      </m:e>
                    </m:d>
                  </m:oMath>
                </a14:m>
                <a:r>
                  <a:rPr lang="uk-UA" sz="2600" i="1" dirty="0" smtClean="0">
                    <a:solidFill>
                      <a:srgbClr val="F0AD00">
                        <a:lumMod val="75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uk-UA" sz="2600" i="1" dirty="0">
                  <a:solidFill>
                    <a:srgbClr val="F0AD00">
                      <a:lumMod val="75000"/>
                    </a:srgb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lvl="0">
                  <a:buClr>
                    <a:srgbClr val="F0AD00"/>
                  </a:buClr>
                </a:pPr>
                <a:endParaRPr lang="uk-UA" sz="2600" i="1" dirty="0">
                  <a:solidFill>
                    <a:srgbClr val="F0AD00">
                      <a:lumMod val="75000"/>
                    </a:srgb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lvl="0">
                  <a:lnSpc>
                    <a:spcPct val="160000"/>
                  </a:lnSpc>
                  <a:buClr>
                    <a:srgbClr val="F0AD00"/>
                  </a:buClr>
                </a:pPr>
                <a:endParaRPr lang="uk-UA" sz="2800" i="1" dirty="0">
                  <a:solidFill>
                    <a:srgbClr val="F0AD00">
                      <a:lumMod val="75000"/>
                    </a:srgb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>
                  <a:lnSpc>
                    <a:spcPct val="90000"/>
                  </a:lnSpc>
                </a:pPr>
                <a:endParaRPr lang="uk-UA" sz="2800" i="1" dirty="0" smtClean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800" i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800" i="1" dirty="0" smtClean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r>
                  <a:rPr lang="uk-UA" sz="2400" i="1" dirty="0" smtClean="0">
                    <a:solidFill>
                      <a:schemeClr val="accent1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Дано функцію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𝑓</m:t>
                    </m:r>
                    <m:d>
                      <m:dPr>
                        <m:ctrlPr>
                          <a:rPr lang="en-US" sz="2800" b="0" i="1" smtClean="0">
                            <a:solidFill>
                              <a:schemeClr val="accent6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en-US" sz="2800" b="0" i="1" smtClean="0">
                            <a:solidFill>
                              <a:schemeClr val="accent6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𝑥</m:t>
                        </m:r>
                      </m:e>
                    </m:d>
                    <m:r>
                      <a:rPr lang="en-US" sz="2800" b="0" i="1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=</m:t>
                    </m:r>
                    <m:sSup>
                      <m:sSupPr>
                        <m:ctrlPr>
                          <a:rPr lang="en-US" sz="2800" b="0" i="1" smtClean="0">
                            <a:solidFill>
                              <a:schemeClr val="accent6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solidFill>
                              <a:schemeClr val="accent6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800" b="0" i="1" smtClean="0">
                            <a:solidFill>
                              <a:schemeClr val="accent6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−11</m:t>
                        </m:r>
                      </m:sup>
                    </m:sSup>
                    <m:r>
                      <a:rPr lang="uk-UA" sz="2800" b="0" i="1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.</m:t>
                    </m:r>
                  </m:oMath>
                </a14:m>
                <a:r>
                  <a:rPr lang="uk-UA" sz="2400" i="1" dirty="0" smtClean="0">
                    <a:solidFill>
                      <a:schemeClr val="accent1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Порівняйте: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 </m:t>
                    </m:r>
                    <m:r>
                      <a:rPr lang="en-US" sz="2400" i="1">
                        <a:solidFill>
                          <a:schemeClr val="accent1">
                            <a:lumMod val="75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𝑓</m:t>
                    </m:r>
                    <m:d>
                      <m:dPr>
                        <m:ctrlPr>
                          <a:rPr lang="en-US" sz="2400" i="1">
                            <a:solidFill>
                              <a:schemeClr val="accent1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solidFill>
                              <a:schemeClr val="accent1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0,2</m:t>
                        </m:r>
                      </m:e>
                    </m:d>
                  </m:oMath>
                </a14:m>
                <a:r>
                  <a:rPr lang="en-US" sz="2400" i="1" dirty="0">
                    <a:solidFill>
                      <a:schemeClr val="accent1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 </a:t>
                </a:r>
                <a:r>
                  <a:rPr lang="uk-UA" sz="2400" i="1" dirty="0" smtClean="0">
                    <a:solidFill>
                      <a:schemeClr val="accent1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і</a:t>
                </a:r>
                <a:r>
                  <a:rPr lang="en-US" sz="2400" i="1" dirty="0" smtClean="0">
                    <a:solidFill>
                      <a:schemeClr val="accent1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 </a:t>
                </a:r>
                <a14:m>
                  <m:oMath xmlns:m="http://schemas.openxmlformats.org/officeDocument/2006/math">
                    <m:r>
                      <a:rPr lang="en-US" sz="2400" i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𝑓</m:t>
                    </m:r>
                    <m:d>
                      <m:dPr>
                        <m:ctrlPr>
                          <a:rPr lang="en-US" sz="2400" i="1" dirty="0">
                            <a:solidFill>
                              <a:schemeClr val="accent1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en-US" sz="2400" i="1" dirty="0">
                            <a:solidFill>
                              <a:schemeClr val="accent1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−10</m:t>
                        </m:r>
                      </m:e>
                    </m:d>
                  </m:oMath>
                </a14:m>
                <a:endParaRPr lang="uk-UA" sz="2400" i="1" dirty="0" smtClean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 smtClean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r>
                  <a:rPr lang="uk-UA" sz="2400" i="1" dirty="0">
                    <a:solidFill>
                      <a:schemeClr val="accent1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Дано функцію </a:t>
                </a:r>
                <a14:m>
                  <m:oMath xmlns:m="http://schemas.openxmlformats.org/officeDocument/2006/math">
                    <m:r>
                      <a:rPr lang="en-US" sz="2800" i="1">
                        <a:solidFill>
                          <a:schemeClr val="accent6">
                            <a:lumMod val="50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𝑓</m:t>
                    </m:r>
                    <m:d>
                      <m:dPr>
                        <m:ctrlPr>
                          <a:rPr lang="en-US" sz="2800" i="1">
                            <a:solidFill>
                              <a:schemeClr val="accent6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en-US" sz="2800" i="1">
                            <a:solidFill>
                              <a:schemeClr val="accent6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𝑥</m:t>
                        </m:r>
                      </m:e>
                    </m:d>
                    <m:r>
                      <a:rPr lang="en-US" sz="2800" i="1">
                        <a:solidFill>
                          <a:schemeClr val="accent6">
                            <a:lumMod val="50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=</m:t>
                    </m:r>
                    <m:sSup>
                      <m:sSupPr>
                        <m:ctrlPr>
                          <a:rPr lang="en-US" sz="2800" i="1">
                            <a:solidFill>
                              <a:schemeClr val="accent6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2800" i="1">
                            <a:solidFill>
                              <a:schemeClr val="accent6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800" i="1">
                            <a:solidFill>
                              <a:schemeClr val="accent6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−</m:t>
                        </m:r>
                        <m:r>
                          <a:rPr lang="uk-UA" sz="2800" b="0" i="1" smtClean="0">
                            <a:solidFill>
                              <a:schemeClr val="accent6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32</m:t>
                        </m:r>
                      </m:sup>
                    </m:sSup>
                    <m:r>
                      <a:rPr lang="uk-UA" sz="2800" i="1">
                        <a:solidFill>
                          <a:schemeClr val="accent1">
                            <a:lumMod val="75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.</m:t>
                    </m:r>
                  </m:oMath>
                </a14:m>
                <a:r>
                  <a:rPr lang="uk-UA" sz="2400" i="1" dirty="0">
                    <a:solidFill>
                      <a:schemeClr val="accent1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Порівняйте: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chemeClr val="accent1">
                            <a:lumMod val="75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 </m:t>
                    </m:r>
                    <m:r>
                      <a:rPr lang="en-US" sz="2400" i="1">
                        <a:solidFill>
                          <a:schemeClr val="accent1">
                            <a:lumMod val="75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𝑓</m:t>
                    </m:r>
                    <m:d>
                      <m:dPr>
                        <m:ctrlPr>
                          <a:rPr lang="en-US" sz="2400" i="1">
                            <a:solidFill>
                              <a:schemeClr val="accent1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uk-UA" sz="2400" b="0" i="1" smtClean="0">
                            <a:solidFill>
                              <a:schemeClr val="accent1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−1</m:t>
                        </m:r>
                        <m:r>
                          <a:rPr lang="en-US" sz="2400" i="1">
                            <a:solidFill>
                              <a:schemeClr val="accent1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,</m:t>
                        </m:r>
                        <m:r>
                          <a:rPr lang="uk-UA" sz="2400" b="0" i="1" smtClean="0">
                            <a:solidFill>
                              <a:schemeClr val="accent1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5</m:t>
                        </m:r>
                      </m:e>
                    </m:d>
                  </m:oMath>
                </a14:m>
                <a:r>
                  <a:rPr lang="en-US" sz="2400" i="1" dirty="0">
                    <a:solidFill>
                      <a:schemeClr val="accent1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 </a:t>
                </a:r>
                <a:r>
                  <a:rPr lang="uk-UA" sz="2400" i="1" dirty="0">
                    <a:solidFill>
                      <a:schemeClr val="accent1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і</a:t>
                </a:r>
                <a:r>
                  <a:rPr lang="en-US" sz="2400" i="1" dirty="0">
                    <a:solidFill>
                      <a:schemeClr val="accent1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𝑓</m:t>
                    </m:r>
                    <m:r>
                      <a:rPr lang="en-US" sz="2400" i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(−1,8)</m:t>
                    </m:r>
                  </m:oMath>
                </a14:m>
                <a:endParaRPr lang="uk-UA" sz="2400" i="1" dirty="0" smtClean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 smtClean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 smtClean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 smtClean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 smtClean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 smtClean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 smtClean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 smtClean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 smtClean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 smtClean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 smtClean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>
                  <a:lnSpc>
                    <a:spcPct val="90000"/>
                  </a:lnSpc>
                </a:pPr>
                <a:endParaRPr lang="uk-UA" sz="2400" i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 smtClean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 smtClean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 smtClean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3" name="Текс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143508" y="1052735"/>
                <a:ext cx="8784976" cy="5647411"/>
              </a:xfrm>
              <a:blipFill rotWithShape="1">
                <a:blip r:embed="rId2"/>
                <a:stretch>
                  <a:fillRect l="-278" t="-864" b="-4762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267595" y="1916832"/>
                <a:ext cx="3672408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R="36576" lvl="0">
                  <a:buClr>
                    <a:srgbClr val="F0AD00"/>
                  </a:buClr>
                  <a:buSzPct val="80000"/>
                </a:pPr>
                <a14:m>
                  <m:oMath xmlns:m="http://schemas.openxmlformats.org/officeDocument/2006/math">
                    <m:r>
                      <a:rPr lang="uk-UA" sz="2600" b="0" i="1" smtClean="0">
                        <a:solidFill>
                          <a:schemeClr val="accent4">
                            <a:lumMod val="50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− </m:t>
                    </m:r>
                  </m:oMath>
                </a14:m>
                <a:r>
                  <a:rPr lang="uk-UA" sz="2600" dirty="0" smtClean="0">
                    <a:solidFill>
                      <a:schemeClr val="accent4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32=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uk-UA" sz="2400" b="0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(−2)</m:t>
                        </m:r>
                      </m:e>
                      <m:sup>
                        <m:r>
                          <a:rPr lang="uk-UA" sz="2400" b="0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5</m:t>
                        </m:r>
                      </m:sup>
                    </m:sSup>
                    <m:r>
                      <a:rPr lang="uk-UA" sz="2400" b="0" i="1">
                        <a:solidFill>
                          <a:schemeClr val="accent4">
                            <a:lumMod val="50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−</m:t>
                    </m:r>
                    <m:r>
                      <a:rPr lang="uk-UA" sz="2400" b="0" i="1" smtClean="0">
                        <a:solidFill>
                          <a:schemeClr val="accent4">
                            <a:lumMod val="50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 </m:t>
                    </m:r>
                  </m:oMath>
                </a14:m>
                <a:r>
                  <a:rPr lang="uk-UA" sz="2400" dirty="0" smtClean="0">
                    <a:solidFill>
                      <a:schemeClr val="accent4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проходить;</a:t>
                </a:r>
                <a:endParaRPr lang="uk-UA" sz="2400" dirty="0">
                  <a:solidFill>
                    <a:schemeClr val="accent4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7595" y="1916832"/>
                <a:ext cx="3672408" cy="492443"/>
              </a:xfrm>
              <a:prstGeom prst="rect">
                <a:avLst/>
              </a:prstGeom>
              <a:blipFill rotWithShape="1">
                <a:blip r:embed="rId3"/>
                <a:stretch>
                  <a:fillRect t="-11111" r="-831" b="-2963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4586429" y="1916832"/>
                <a:ext cx="3672408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R="36576" lvl="0">
                  <a:buClr>
                    <a:srgbClr val="F0AD00"/>
                  </a:buClr>
                  <a:buSzPct val="80000"/>
                </a:pPr>
                <a14:m>
                  <m:oMath xmlns:m="http://schemas.openxmlformats.org/officeDocument/2006/math">
                    <m:r>
                      <a:rPr lang="uk-UA" sz="2600" b="0" i="1" smtClean="0">
                        <a:solidFill>
                          <a:schemeClr val="accent4">
                            <a:lumMod val="50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1</m:t>
                    </m:r>
                    <m:r>
                      <a:rPr lang="en-US" sz="2600" b="0" i="1" smtClean="0">
                        <a:solidFill>
                          <a:schemeClr val="accent4">
                            <a:lumMod val="50000"/>
                          </a:schemeClr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≠</m:t>
                    </m:r>
                  </m:oMath>
                </a14:m>
                <a:r>
                  <a:rPr lang="uk-UA" sz="2600" dirty="0" smtClean="0">
                    <a:solidFill>
                      <a:schemeClr val="accent4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uk-UA" sz="2400" b="0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(−1)</m:t>
                        </m:r>
                      </m:e>
                      <m:sup>
                        <m:r>
                          <a:rPr lang="uk-UA" sz="2400" b="0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5</m:t>
                        </m:r>
                      </m:sup>
                    </m:sSup>
                    <m:r>
                      <a:rPr lang="uk-UA" sz="2400" i="1">
                        <a:solidFill>
                          <a:schemeClr val="accent4">
                            <a:lumMod val="50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−</m:t>
                    </m:r>
                    <m:r>
                      <a:rPr lang="uk-UA" sz="2400" b="0" i="1" smtClean="0">
                        <a:solidFill>
                          <a:schemeClr val="accent4">
                            <a:lumMod val="50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 не</m:t>
                    </m:r>
                  </m:oMath>
                </a14:m>
                <a:r>
                  <a:rPr lang="uk-UA" sz="2400" dirty="0" smtClean="0">
                    <a:solidFill>
                      <a:schemeClr val="accent4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проходить.</a:t>
                </a:r>
                <a:endParaRPr lang="uk-UA" sz="2400" dirty="0">
                  <a:solidFill>
                    <a:schemeClr val="accent4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86429" y="1916832"/>
                <a:ext cx="3672408" cy="492443"/>
              </a:xfrm>
              <a:prstGeom prst="rect">
                <a:avLst/>
              </a:prstGeom>
              <a:blipFill rotWithShape="1">
                <a:blip r:embed="rId4"/>
                <a:stretch>
                  <a:fillRect t="-4938" r="-1327" b="-2592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668908" y="3212976"/>
                <a:ext cx="786353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R="36576">
                  <a:buClr>
                    <a:srgbClr val="F0AD00"/>
                  </a:buClr>
                  <a:buSzPct val="80000"/>
                </a:pPr>
                <a14:m>
                  <m:oMath xmlns:m="http://schemas.openxmlformats.org/officeDocument/2006/math">
                    <m:r>
                      <a:rPr lang="uk-UA" sz="2400" b="0" i="1" smtClean="0">
                        <a:solidFill>
                          <a:schemeClr val="accent4">
                            <a:lumMod val="50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   </m:t>
                    </m:r>
                    <m:r>
                      <a:rPr lang="en-US" sz="2400" i="1" smtClean="0">
                        <a:solidFill>
                          <a:schemeClr val="accent4">
                            <a:lumMod val="50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𝑓</m:t>
                    </m:r>
                    <m:d>
                      <m:dPr>
                        <m:ctrlPr>
                          <a:rPr lang="en-US" sz="2400" i="1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𝑥</m:t>
                        </m:r>
                      </m:e>
                    </m:d>
                    <m:r>
                      <a:rPr lang="en-US" sz="2400" i="1">
                        <a:solidFill>
                          <a:schemeClr val="accent4">
                            <a:lumMod val="50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=</m:t>
                    </m:r>
                    <m:sSup>
                      <m:sSupPr>
                        <m:ctrlPr>
                          <a:rPr lang="en-US" sz="2400" i="1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𝑥</m:t>
                        </m:r>
                      </m:e>
                      <m:sup>
                        <m:r>
                          <a:rPr lang="uk-UA" sz="2400" i="1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8</m:t>
                        </m:r>
                      </m:sup>
                    </m:sSup>
                  </m:oMath>
                </a14:m>
                <a:r>
                  <a:rPr lang="uk-UA" sz="2400" dirty="0" smtClean="0">
                    <a:solidFill>
                      <a:schemeClr val="accent4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зростаюча  (0</a:t>
                </a:r>
                <a14:m>
                  <m:oMath xmlns:m="http://schemas.openxmlformats.org/officeDocument/2006/math">
                    <m:r>
                      <a:rPr lang="uk-UA" sz="2400" i="1">
                        <a:solidFill>
                          <a:schemeClr val="accent4">
                            <a:lumMod val="50000"/>
                          </a:schemeClr>
                        </a:solidFill>
                        <a:latin typeface="Cambria Math"/>
                        <a:ea typeface="Cambria Math"/>
                      </a:rPr>
                      <m:t>;+∞)</m:t>
                    </m:r>
                    <m:r>
                      <a:rPr lang="uk-UA" sz="2400" b="0" i="1" smtClean="0">
                        <a:solidFill>
                          <a:schemeClr val="accent4">
                            <a:lumMod val="50000"/>
                          </a:schemeClr>
                        </a:solidFill>
                        <a:latin typeface="Cambria Math"/>
                        <a:ea typeface="Cambria Math"/>
                      </a:rPr>
                      <m:t>,</m:t>
                    </m:r>
                  </m:oMath>
                </a14:m>
                <a:r>
                  <a:rPr lang="ru-RU" sz="2400" dirty="0" smtClean="0">
                    <a:solidFill>
                      <a:schemeClr val="accent4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тому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chemeClr val="accent4">
                            <a:lumMod val="50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𝑓</m:t>
                    </m:r>
                    <m:d>
                      <m:dPr>
                        <m:ctrlPr>
                          <a:rPr lang="en-US" sz="2400" i="1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uk-UA" sz="2400" i="1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8.7</m:t>
                        </m:r>
                      </m:e>
                    </m:d>
                  </m:oMath>
                </a14:m>
                <a:r>
                  <a:rPr lang="en-US" sz="2400" i="1" dirty="0">
                    <a:solidFill>
                      <a:schemeClr val="accent4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 </a:t>
                </a:r>
                <a:r>
                  <a:rPr lang="uk-UA" sz="2400" i="1" dirty="0">
                    <a:solidFill>
                      <a:schemeClr val="accent4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&lt;</a:t>
                </a:r>
                <a:r>
                  <a:rPr lang="en-US" sz="2400" i="1" dirty="0" smtClean="0">
                    <a:solidFill>
                      <a:schemeClr val="accent4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 </a:t>
                </a:r>
                <a14:m>
                  <m:oMath xmlns:m="http://schemas.openxmlformats.org/officeDocument/2006/math">
                    <m:r>
                      <a:rPr lang="en-US" sz="2400" i="1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𝑓</m:t>
                    </m:r>
                    <m:d>
                      <m:dPr>
                        <m:ctrlPr>
                          <a:rPr lang="en-US" sz="2400" i="1" dirty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uk-UA" sz="2400" i="1" dirty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9,6</m:t>
                        </m:r>
                      </m:e>
                    </m:d>
                  </m:oMath>
                </a14:m>
                <a:endParaRPr lang="ru-RU" sz="2400" dirty="0">
                  <a:solidFill>
                    <a:schemeClr val="accent4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8908" y="3212976"/>
                <a:ext cx="7863532" cy="461665"/>
              </a:xfrm>
              <a:prstGeom prst="rect">
                <a:avLst/>
              </a:prstGeom>
              <a:blipFill rotWithShape="1">
                <a:blip r:embed="rId5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778915" y="4113159"/>
                <a:ext cx="720080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R="36576">
                  <a:buClr>
                    <a:srgbClr val="F0AD00"/>
                  </a:buClr>
                  <a:buSzPct val="80000"/>
                </a:pPr>
                <a14:m>
                  <m:oMath xmlns:m="http://schemas.openxmlformats.org/officeDocument/2006/math">
                    <m:r>
                      <a:rPr lang="uk-UA" sz="2400" b="0" i="1" smtClean="0">
                        <a:solidFill>
                          <a:schemeClr val="accent4">
                            <a:lumMod val="50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 </m:t>
                    </m:r>
                    <m:r>
                      <a:rPr lang="en-US" sz="2400" i="1" smtClean="0">
                        <a:solidFill>
                          <a:schemeClr val="accent4">
                            <a:lumMod val="50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𝑓</m:t>
                    </m:r>
                    <m:d>
                      <m:dPr>
                        <m:ctrlPr>
                          <a:rPr lang="en-US" sz="2400" i="1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𝑥</m:t>
                        </m:r>
                      </m:e>
                    </m:d>
                    <m:r>
                      <a:rPr lang="en-US" sz="2400" i="1">
                        <a:solidFill>
                          <a:schemeClr val="accent4">
                            <a:lumMod val="50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=</m:t>
                    </m:r>
                    <m:sSup>
                      <m:sSupPr>
                        <m:ctrlPr>
                          <a:rPr lang="en-US" sz="2400" i="1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𝑥</m:t>
                        </m:r>
                      </m:e>
                      <m:sup>
                        <m:r>
                          <a:rPr lang="uk-UA" sz="2400" i="1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8</m:t>
                        </m:r>
                      </m:sup>
                    </m:sSup>
                  </m:oMath>
                </a14:m>
                <a:r>
                  <a:rPr lang="uk-UA" sz="2400" dirty="0" smtClean="0">
                    <a:solidFill>
                      <a:schemeClr val="accent4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парна</a:t>
                </a:r>
                <a14:m>
                  <m:oMath xmlns:m="http://schemas.openxmlformats.org/officeDocument/2006/math">
                    <m:r>
                      <a:rPr lang="uk-UA" sz="2400" b="0" i="1" smtClean="0">
                        <a:solidFill>
                          <a:schemeClr val="accent4">
                            <a:lumMod val="50000"/>
                          </a:schemeClr>
                        </a:solidFill>
                        <a:latin typeface="Cambria Math"/>
                        <a:ea typeface="Cambria Math"/>
                      </a:rPr>
                      <m:t>,</m:t>
                    </m:r>
                  </m:oMath>
                </a14:m>
                <a:r>
                  <a:rPr lang="ru-RU" sz="2400" dirty="0" smtClean="0">
                    <a:solidFill>
                      <a:schemeClr val="accent4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тому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chemeClr val="accent4">
                            <a:lumMod val="50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𝑓</m:t>
                    </m:r>
                    <m:d>
                      <m:dPr>
                        <m:ctrlPr>
                          <a:rPr lang="en-US" sz="2400" i="1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uk-UA" sz="2400" b="0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−9,6</m:t>
                        </m:r>
                      </m:e>
                    </m:d>
                  </m:oMath>
                </a14:m>
                <a:r>
                  <a:rPr lang="en-US" sz="2400" i="1" dirty="0">
                    <a:solidFill>
                      <a:schemeClr val="accent4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 </a:t>
                </a:r>
                <a:r>
                  <a:rPr lang="uk-UA" sz="2400" i="1" dirty="0">
                    <a:solidFill>
                      <a:schemeClr val="accent4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=</a:t>
                </a:r>
                <a:r>
                  <a:rPr lang="en-US" sz="2400" i="1" dirty="0" smtClean="0">
                    <a:solidFill>
                      <a:schemeClr val="accent4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 </a:t>
                </a:r>
                <a14:m>
                  <m:oMath xmlns:m="http://schemas.openxmlformats.org/officeDocument/2006/math">
                    <m:r>
                      <a:rPr lang="en-US" sz="2400" i="1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𝑓</m:t>
                    </m:r>
                    <m:d>
                      <m:dPr>
                        <m:ctrlPr>
                          <a:rPr lang="en-US" sz="2400" i="1" dirty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uk-UA" sz="2400" i="1" dirty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9,6</m:t>
                        </m:r>
                      </m:e>
                    </m:d>
                  </m:oMath>
                </a14:m>
                <a:endParaRPr lang="ru-RU" sz="2400" dirty="0">
                  <a:solidFill>
                    <a:schemeClr val="accent4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8915" y="4113159"/>
                <a:ext cx="7200801" cy="461665"/>
              </a:xfrm>
              <a:prstGeom prst="rect">
                <a:avLst/>
              </a:prstGeom>
              <a:blipFill rotWithShape="1">
                <a:blip r:embed="rId6"/>
                <a:stretch>
                  <a:fillRect t="-10667" b="-3066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467544" y="5467918"/>
                <a:ext cx="779129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R="36576">
                  <a:buClr>
                    <a:srgbClr val="F0AD00"/>
                  </a:buClr>
                  <a:buSzPct val="80000"/>
                </a:pPr>
                <a14:m>
                  <m:oMath xmlns:m="http://schemas.openxmlformats.org/officeDocument/2006/math">
                    <m:r>
                      <a:rPr lang="uk-UA" sz="2400" b="0" i="1" smtClean="0">
                        <a:solidFill>
                          <a:schemeClr val="accent4">
                            <a:lumMod val="50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   </m:t>
                    </m:r>
                    <m:r>
                      <a:rPr lang="en-US" sz="2400" i="1" smtClean="0">
                        <a:solidFill>
                          <a:schemeClr val="accent4">
                            <a:lumMod val="50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𝑓</m:t>
                    </m:r>
                    <m:d>
                      <m:dPr>
                        <m:ctrlPr>
                          <a:rPr lang="en-US" sz="2400" i="1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𝑥</m:t>
                        </m:r>
                      </m:e>
                    </m:d>
                    <m:r>
                      <a:rPr lang="en-US" sz="2400" i="1">
                        <a:solidFill>
                          <a:schemeClr val="accent4">
                            <a:lumMod val="50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=</m:t>
                    </m:r>
                    <m:sSup>
                      <m:sSupPr>
                        <m:ctrlPr>
                          <a:rPr lang="en-US" sz="2400" i="1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𝑥</m:t>
                        </m:r>
                      </m:e>
                      <m:sup>
                        <m:r>
                          <a:rPr lang="uk-UA" sz="2400" b="0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15</m:t>
                        </m:r>
                      </m:sup>
                    </m:sSup>
                  </m:oMath>
                </a14:m>
                <a:r>
                  <a:rPr lang="uk-UA" sz="2400" dirty="0" smtClean="0">
                    <a:solidFill>
                      <a:schemeClr val="accent4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зростаюча  (-</a:t>
                </a:r>
                <a14:m>
                  <m:oMath xmlns:m="http://schemas.openxmlformats.org/officeDocument/2006/math">
                    <m:r>
                      <a:rPr lang="uk-UA" sz="2400" i="1">
                        <a:solidFill>
                          <a:schemeClr val="accent4">
                            <a:lumMod val="50000"/>
                          </a:schemeClr>
                        </a:solidFill>
                        <a:latin typeface="Cambria Math"/>
                        <a:ea typeface="Cambria Math"/>
                      </a:rPr>
                      <m:t>∞;+∞)</m:t>
                    </m:r>
                    <m:r>
                      <a:rPr lang="uk-UA" sz="2400" b="0" i="1" smtClean="0">
                        <a:solidFill>
                          <a:schemeClr val="accent4">
                            <a:lumMod val="50000"/>
                          </a:schemeClr>
                        </a:solidFill>
                        <a:latin typeface="Cambria Math"/>
                        <a:ea typeface="Cambria Math"/>
                      </a:rPr>
                      <m:t>,</m:t>
                    </m:r>
                  </m:oMath>
                </a14:m>
                <a:r>
                  <a:rPr lang="ru-RU" sz="2400" dirty="0" smtClean="0">
                    <a:solidFill>
                      <a:schemeClr val="accent4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тому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chemeClr val="accent4">
                            <a:lumMod val="50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𝑓</m:t>
                    </m:r>
                    <m:d>
                      <m:dPr>
                        <m:ctrlPr>
                          <a:rPr lang="en-US" sz="2400" i="1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uk-UA" sz="2400" b="0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0,6</m:t>
                        </m:r>
                      </m:e>
                    </m:d>
                  </m:oMath>
                </a14:m>
                <a:r>
                  <a:rPr lang="en-US" sz="2400" i="1" dirty="0">
                    <a:solidFill>
                      <a:schemeClr val="accent4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 </a:t>
                </a:r>
                <a:r>
                  <a:rPr lang="uk-UA" sz="2400" i="1" dirty="0">
                    <a:solidFill>
                      <a:schemeClr val="accent4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&gt;</a:t>
                </a:r>
                <a:r>
                  <a:rPr lang="en-US" sz="2400" i="1" dirty="0" smtClean="0">
                    <a:solidFill>
                      <a:schemeClr val="accent4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 </a:t>
                </a:r>
                <a14:m>
                  <m:oMath xmlns:m="http://schemas.openxmlformats.org/officeDocument/2006/math">
                    <m:r>
                      <a:rPr lang="en-US" sz="2400" i="1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𝑓</m:t>
                    </m:r>
                    <m:d>
                      <m:dPr>
                        <m:ctrlPr>
                          <a:rPr lang="en-US" sz="2400" i="1" dirty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uk-UA" sz="2400" b="0" i="1" dirty="0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−5</m:t>
                        </m:r>
                      </m:e>
                    </m:d>
                  </m:oMath>
                </a14:m>
                <a:endParaRPr lang="ru-RU" sz="2400" dirty="0">
                  <a:solidFill>
                    <a:schemeClr val="accent4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544" y="5467918"/>
                <a:ext cx="7791293" cy="461665"/>
              </a:xfrm>
              <a:prstGeom prst="rect">
                <a:avLst/>
              </a:prstGeom>
              <a:blipFill rotWithShape="1">
                <a:blip r:embed="rId7"/>
                <a:stretch>
                  <a:fillRect t="-9211" b="-3026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0612370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42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  <p:bldP spid="12" grpId="0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Текст 2"/>
              <p:cNvSpPr>
                <a:spLocks noGrp="1"/>
              </p:cNvSpPr>
              <p:nvPr>
                <p:ph type="body" idx="1"/>
              </p:nvPr>
            </p:nvSpPr>
            <p:spPr>
              <a:xfrm>
                <a:off x="56394" y="260648"/>
                <a:ext cx="9093440" cy="4104456"/>
              </a:xfrm>
            </p:spPr>
            <p:txBody>
              <a:bodyPr>
                <a:noAutofit/>
              </a:bodyPr>
              <a:lstStyle/>
              <a:p>
                <a:pPr>
                  <a:lnSpc>
                    <a:spcPct val="110000"/>
                  </a:lnSpc>
                </a:pPr>
                <a:endParaRPr lang="uk-UA" sz="2400" i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marL="514350" indent="-514350" algn="ctr">
                  <a:lnSpc>
                    <a:spcPct val="110000"/>
                  </a:lnSpc>
                  <a:buFont typeface="+mj-lt"/>
                  <a:buAutoNum type="arabicPeriod" startAt="4"/>
                </a:pPr>
                <a:r>
                  <a:rPr lang="uk-UA" sz="2800" i="1" dirty="0" smtClean="0">
                    <a:latin typeface="Times New Roman" pitchFamily="18" charset="0"/>
                    <a:cs typeface="Times New Roman" pitchFamily="18" charset="0"/>
                  </a:rPr>
                  <a:t>Розв'язати рівняння</a:t>
                </a:r>
                <a:endParaRPr lang="uk-UA" sz="2800" dirty="0" smtClean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1005840" lvl="1" indent="-457200">
                  <a:lnSpc>
                    <a:spcPct val="140000"/>
                  </a:lnSpc>
                  <a:buClr>
                    <a:schemeClr val="accent1">
                      <a:lumMod val="75000"/>
                    </a:schemeClr>
                  </a:buClr>
                  <a:buSzPct val="90000"/>
                  <a:buFont typeface="+mj-lt"/>
                  <a:buAutoNum type="alphaLcParenR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sz="2800" i="1" smtClean="0">
                            <a:solidFill>
                              <a:schemeClr val="accent1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2800" i="1" smtClean="0">
                            <a:solidFill>
                              <a:schemeClr val="accent1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𝑥</m:t>
                        </m:r>
                      </m:e>
                      <m:sup>
                        <m:r>
                          <a:rPr lang="uk-UA" sz="2800" b="0" i="1" smtClean="0">
                            <a:solidFill>
                              <a:schemeClr val="accent1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9</m:t>
                        </m:r>
                      </m:sup>
                    </m:sSup>
                    <m:r>
                      <a:rPr lang="uk-UA" sz="2800" b="0" i="1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=−1</m:t>
                    </m:r>
                  </m:oMath>
                </a14:m>
                <a:r>
                  <a:rPr lang="uk-UA" sz="2800" i="1" dirty="0" smtClean="0">
                    <a:solidFill>
                      <a:schemeClr val="accent1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;  </a:t>
                </a:r>
              </a:p>
              <a:p>
                <a:pPr marL="1005840" lvl="1" indent="-457200">
                  <a:lnSpc>
                    <a:spcPct val="140000"/>
                  </a:lnSpc>
                  <a:buClr>
                    <a:schemeClr val="accent1">
                      <a:lumMod val="75000"/>
                    </a:schemeClr>
                  </a:buClr>
                  <a:buSzPct val="90000"/>
                  <a:buFont typeface="+mj-lt"/>
                  <a:buAutoNum type="alphaLcParenR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sz="2800" i="1">
                            <a:solidFill>
                              <a:schemeClr val="accent1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2800" i="1">
                            <a:solidFill>
                              <a:schemeClr val="accent1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𝑥</m:t>
                        </m:r>
                      </m:e>
                      <m:sup>
                        <m:r>
                          <a:rPr lang="uk-UA" sz="2800" b="0" i="1" smtClean="0">
                            <a:solidFill>
                              <a:schemeClr val="accent1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4</m:t>
                        </m:r>
                      </m:sup>
                    </m:sSup>
                    <m:r>
                      <a:rPr lang="uk-UA" sz="2800" i="1">
                        <a:solidFill>
                          <a:schemeClr val="accent1">
                            <a:lumMod val="75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uk-UA" sz="2800" b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625</m:t>
                    </m:r>
                    <m:r>
                      <m:rPr>
                        <m:nor/>
                      </m:rPr>
                      <a:rPr lang="uk-UA" sz="2800" i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rPr>
                      <m:t>;  </m:t>
                    </m:r>
                  </m:oMath>
                </a14:m>
                <a:endParaRPr lang="uk-UA" sz="2800" i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1005840" lvl="1" indent="-457200">
                  <a:lnSpc>
                    <a:spcPct val="140000"/>
                  </a:lnSpc>
                  <a:buClr>
                    <a:schemeClr val="accent1">
                      <a:lumMod val="75000"/>
                    </a:schemeClr>
                  </a:buClr>
                  <a:buSzPct val="90000"/>
                  <a:buFont typeface="+mj-lt"/>
                  <a:buAutoNum type="alphaLcParenR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sz="2800" i="1">
                            <a:solidFill>
                              <a:schemeClr val="accent1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2800" i="1">
                            <a:solidFill>
                              <a:schemeClr val="accent1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𝑥</m:t>
                        </m:r>
                      </m:e>
                      <m:sup>
                        <m:r>
                          <a:rPr lang="uk-UA" sz="2800" b="0" i="1" smtClean="0">
                            <a:solidFill>
                              <a:schemeClr val="accent1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4</m:t>
                        </m:r>
                      </m:sup>
                    </m:sSup>
                    <m:r>
                      <a:rPr lang="uk-UA" sz="2800" i="1">
                        <a:solidFill>
                          <a:schemeClr val="accent1">
                            <a:lumMod val="75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=−</m:t>
                    </m:r>
                    <m:r>
                      <a:rPr lang="uk-UA" sz="2800" b="0" i="1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16</m:t>
                    </m:r>
                  </m:oMath>
                </a14:m>
                <a:r>
                  <a:rPr lang="uk-UA" sz="2800" i="1" dirty="0">
                    <a:solidFill>
                      <a:schemeClr val="accent1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;  </a:t>
                </a:r>
              </a:p>
              <a:p>
                <a:pPr>
                  <a:lnSpc>
                    <a:spcPct val="90000"/>
                  </a:lnSpc>
                </a:pPr>
                <a:endParaRPr lang="uk-UA" sz="2400" i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>
                  <a:lnSpc>
                    <a:spcPct val="90000"/>
                  </a:lnSpc>
                </a:pPr>
                <a:endParaRPr lang="uk-UA" sz="2400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marL="457200" indent="-457200" algn="ctr">
                  <a:lnSpc>
                    <a:spcPct val="90000"/>
                  </a:lnSpc>
                  <a:buFont typeface="+mj-lt"/>
                  <a:buAutoNum type="arabicPeriod" startAt="5"/>
                </a:pPr>
                <a:r>
                  <a:rPr lang="uk-UA" sz="2800" i="1" dirty="0" smtClean="0">
                    <a:latin typeface="Times New Roman" pitchFamily="18" charset="0"/>
                    <a:cs typeface="Times New Roman" pitchFamily="18" charset="0"/>
                  </a:rPr>
                  <a:t>Знайти найбільше і найменше значення </a:t>
                </a:r>
                <a:r>
                  <a:rPr lang="uk-UA" sz="2800" i="1" dirty="0" smtClean="0">
                    <a:solidFill>
                      <a:schemeClr val="accent1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функції  </a:t>
                </a:r>
                <a:r>
                  <a:rPr lang="uk-UA" sz="2800" i="1" dirty="0" smtClean="0">
                    <a:solidFill>
                      <a:schemeClr val="accent5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uk-UA" sz="2800" i="1" dirty="0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rPr>
                      <m:t>у</m:t>
                    </m:r>
                    <m:r>
                      <a:rPr lang="en-US" sz="2800" i="1">
                        <a:solidFill>
                          <a:schemeClr val="accent6">
                            <a:lumMod val="75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=</m:t>
                    </m:r>
                    <m:sSup>
                      <m:sSupPr>
                        <m:ctrlPr>
                          <a:rPr lang="en-US" sz="2800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2800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𝑥</m:t>
                        </m:r>
                      </m:e>
                      <m:sup>
                        <m:r>
                          <a:rPr lang="uk-UA" sz="2800" b="0" i="1" smtClean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6</m:t>
                        </m:r>
                      </m:sup>
                    </m:sSup>
                    <m:r>
                      <a:rPr lang="en-US" sz="2800" i="1">
                        <a:solidFill>
                          <a:schemeClr val="accent6">
                            <a:lumMod val="75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 </m:t>
                    </m:r>
                  </m:oMath>
                </a14:m>
                <a:r>
                  <a:rPr lang="uk-UA" sz="2800" i="1" dirty="0" smtClean="0">
                    <a:solidFill>
                      <a:schemeClr val="accent6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 </a:t>
                </a:r>
                <a:r>
                  <a:rPr lang="uk-UA" sz="2800" i="1" dirty="0" smtClean="0">
                    <a:solidFill>
                      <a:schemeClr val="accent1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на проміжку   </a:t>
                </a:r>
                <a:r>
                  <a:rPr lang="uk-UA" sz="2800" dirty="0" smtClean="0">
                    <a:solidFill>
                      <a:schemeClr val="accent1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[–3; </a:t>
                </a:r>
                <a:r>
                  <a:rPr lang="uk-UA" sz="2800" dirty="0">
                    <a:solidFill>
                      <a:schemeClr val="accent1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– </a:t>
                </a:r>
                <a:r>
                  <a:rPr lang="uk-UA" sz="2800" dirty="0" smtClean="0">
                    <a:solidFill>
                      <a:schemeClr val="accent1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2].</a:t>
                </a:r>
                <a:endParaRPr lang="uk-UA" sz="2800" b="0" dirty="0" smtClean="0">
                  <a:solidFill>
                    <a:schemeClr val="accent4">
                      <a:lumMod val="75000"/>
                    </a:schemeClr>
                  </a:solidFill>
                  <a:ea typeface="Cambria Math"/>
                </a:endParaRPr>
              </a:p>
              <a:p>
                <a:pPr marL="457200" indent="-457200">
                  <a:lnSpc>
                    <a:spcPct val="90000"/>
                  </a:lnSpc>
                  <a:buFont typeface="+mj-lt"/>
                  <a:buAutoNum type="arabicPeriod" startAt="5"/>
                </a:pPr>
                <a:endParaRPr lang="uk-UA" sz="2800" dirty="0">
                  <a:solidFill>
                    <a:schemeClr val="accent4">
                      <a:lumMod val="75000"/>
                    </a:schemeClr>
                  </a:solidFill>
                  <a:ea typeface="Cambria Math"/>
                </a:endParaRPr>
              </a:p>
              <a:p>
                <a:pPr>
                  <a:lnSpc>
                    <a:spcPct val="90000"/>
                  </a:lnSpc>
                </a:pPr>
                <a:endParaRPr lang="uk-UA" sz="2400" i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457200" indent="-457200">
                  <a:lnSpc>
                    <a:spcPct val="90000"/>
                  </a:lnSpc>
                  <a:buFont typeface="+mj-lt"/>
                  <a:buAutoNum type="arabicPeriod" startAt="5"/>
                </a:pPr>
                <a:endParaRPr lang="uk-UA" sz="2400" i="1" dirty="0" smtClean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3" name="Текс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56394" y="260648"/>
                <a:ext cx="9093440" cy="4104456"/>
              </a:xfrm>
              <a:blipFill rotWithShape="1">
                <a:blip r:embed="rId2"/>
                <a:stretch>
                  <a:fillRect b="-772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475032" y="4869160"/>
                <a:ext cx="8224543" cy="11912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R="36576" lvl="0">
                  <a:buClr>
                    <a:srgbClr val="F0AD00"/>
                  </a:buClr>
                  <a:buSzPct val="80000"/>
                </a:pPr>
                <a:r>
                  <a:rPr lang="uk-UA" sz="2400" dirty="0" smtClean="0">
                    <a:solidFill>
                      <a:srgbClr val="6BB76D">
                        <a:lumMod val="75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2400" dirty="0" smtClean="0">
                    <a:solidFill>
                      <a:schemeClr val="accent4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функція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uk-UA" sz="2800" i="1" dirty="0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rPr>
                      <m:t>у</m:t>
                    </m:r>
                    <m:r>
                      <a:rPr lang="en-US" sz="2400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=</m:t>
                    </m:r>
                    <m:sSup>
                      <m:sSupPr>
                        <m:ctrlPr>
                          <a:rPr lang="en-US" sz="2400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𝑥</m:t>
                        </m:r>
                      </m:e>
                      <m:sup>
                        <m:r>
                          <a:rPr lang="uk-UA" sz="2400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6</m:t>
                        </m:r>
                      </m:sup>
                    </m:sSup>
                    <m:r>
                      <a:rPr lang="uk-UA" sz="2400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 </m:t>
                    </m:r>
                  </m:oMath>
                </a14:m>
                <a:r>
                  <a:rPr lang="uk-UA" sz="2400" dirty="0" smtClean="0">
                    <a:solidFill>
                      <a:schemeClr val="accent4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спадна </a:t>
                </a:r>
                <a:r>
                  <a:rPr lang="uk-UA" sz="2400" dirty="0">
                    <a:solidFill>
                      <a:srgbClr val="6BB76D">
                        <a:lumMod val="75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(-</a:t>
                </a:r>
                <a14:m>
                  <m:oMath xmlns:m="http://schemas.openxmlformats.org/officeDocument/2006/math">
                    <m:r>
                      <a:rPr lang="ru-RU" sz="2400" b="1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∞</m:t>
                    </m:r>
                    <m:r>
                      <a:rPr lang="uk-UA" sz="2400" b="1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;</m:t>
                    </m:r>
                    <m:r>
                      <a:rPr lang="uk-UA" sz="2400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0</m:t>
                    </m:r>
                    <m:r>
                      <a:rPr lang="uk-UA" sz="2400" b="1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)</m:t>
                    </m:r>
                  </m:oMath>
                </a14:m>
                <a:r>
                  <a:rPr lang="uk-UA" sz="2400" dirty="0" smtClean="0">
                    <a:solidFill>
                      <a:schemeClr val="accent4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, тому найбільше </a:t>
                </a:r>
                <a:r>
                  <a:rPr lang="uk-UA" sz="2400" dirty="0">
                    <a:solidFill>
                      <a:schemeClr val="accent4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значення </a:t>
                </a:r>
                <a:r>
                  <a:rPr lang="uk-UA" sz="2400" dirty="0" smtClean="0">
                    <a:solidFill>
                      <a:schemeClr val="accent4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𝑓</m:t>
                    </m:r>
                    <m:d>
                      <m:dPr>
                        <m:ctrlPr>
                          <a:rPr lang="en-US" sz="2400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uk-UA" sz="2400" b="0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−3</m:t>
                        </m:r>
                      </m:e>
                    </m:d>
                  </m:oMath>
                </a14:m>
                <a:r>
                  <a:rPr lang="uk-UA" sz="2400" dirty="0" smtClean="0">
                    <a:solidFill>
                      <a:schemeClr val="accent4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uk-UA" sz="2400" i="1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=</m:t>
                    </m:r>
                    <m:sSup>
                      <m:sSupPr>
                        <m:ctrlPr>
                          <a:rPr lang="en-US" sz="2400" i="1" dirty="0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uk-UA" sz="2400" b="0" i="1" dirty="0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(−3)</m:t>
                        </m:r>
                      </m:e>
                      <m:sup>
                        <m:r>
                          <a:rPr lang="uk-UA" sz="2400" b="0" i="1" dirty="0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6</m:t>
                        </m:r>
                      </m:sup>
                    </m:sSup>
                    <m:r>
                      <a:rPr lang="uk-UA" sz="2400" b="0" i="1" dirty="0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=729</m:t>
                    </m:r>
                  </m:oMath>
                </a14:m>
                <a:r>
                  <a:rPr lang="uk-UA" sz="2400" dirty="0" smtClean="0">
                    <a:solidFill>
                      <a:schemeClr val="accent4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; найменше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𝑓</m:t>
                    </m:r>
                    <m:d>
                      <m:dPr>
                        <m:ctrlPr>
                          <a:rPr lang="en-US" sz="2400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uk-UA" sz="2400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−</m:t>
                        </m:r>
                        <m:r>
                          <a:rPr lang="uk-UA" sz="2400" b="0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2</m:t>
                        </m:r>
                      </m:e>
                    </m:d>
                  </m:oMath>
                </a14:m>
                <a:r>
                  <a:rPr lang="uk-UA" sz="2400" dirty="0">
                    <a:solidFill>
                      <a:schemeClr val="accent4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uk-UA" sz="2400" i="1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=</m:t>
                    </m:r>
                    <m:sSup>
                      <m:sSupPr>
                        <m:ctrlPr>
                          <a:rPr lang="en-US" sz="2400" i="1" dirty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uk-UA" sz="2400" i="1" dirty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(−</m:t>
                        </m:r>
                        <m:r>
                          <a:rPr lang="uk-UA" sz="2400" b="0" i="1" dirty="0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2</m:t>
                        </m:r>
                        <m:r>
                          <a:rPr lang="uk-UA" sz="2400" i="1" dirty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)</m:t>
                        </m:r>
                      </m:e>
                      <m:sup>
                        <m:r>
                          <a:rPr lang="uk-UA" sz="2400" i="1" dirty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6</m:t>
                        </m:r>
                      </m:sup>
                    </m:sSup>
                    <m:r>
                      <a:rPr lang="uk-UA" sz="2400" i="1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=</m:t>
                    </m:r>
                    <m:r>
                      <a:rPr lang="uk-UA" sz="2400" b="0" i="1" dirty="0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64</m:t>
                    </m:r>
                  </m:oMath>
                </a14:m>
                <a:r>
                  <a:rPr lang="uk-UA" sz="2400" dirty="0" smtClean="0">
                    <a:solidFill>
                      <a:schemeClr val="accent4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uk-UA" sz="2400" dirty="0">
                  <a:solidFill>
                    <a:srgbClr val="6BB76D">
                      <a:lumMod val="75000"/>
                    </a:srgb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endParaRPr lang="ru-RU" dirty="0"/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5032" y="4869160"/>
                <a:ext cx="8224543" cy="1191224"/>
              </a:xfrm>
              <a:prstGeom prst="rect">
                <a:avLst/>
              </a:prstGeom>
              <a:blipFill rotWithShape="1">
                <a:blip r:embed="rId3"/>
                <a:stretch>
                  <a:fillRect l="-667" t="-51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5209691" y="1268760"/>
                <a:ext cx="2052904" cy="8002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R="36576" lvl="0">
                  <a:buClr>
                    <a:srgbClr val="F0AD00"/>
                  </a:buClr>
                  <a:buSzPct val="80000"/>
                </a:pPr>
                <a:r>
                  <a:rPr lang="uk-UA" sz="2400" dirty="0" smtClean="0">
                    <a:solidFill>
                      <a:srgbClr val="6BB76D">
                        <a:lumMod val="75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𝑥</m:t>
                    </m:r>
                  </m:oMath>
                </a14:m>
                <a:r>
                  <a:rPr lang="uk-UA" sz="2800" dirty="0" smtClean="0">
                    <a:solidFill>
                      <a:srgbClr val="6BB76D">
                        <a:lumMod val="75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 = </a:t>
                </a:r>
                <a14:m>
                  <m:oMath xmlns:m="http://schemas.openxmlformats.org/officeDocument/2006/math">
                    <m:r>
                      <a:rPr lang="uk-UA" sz="2800" i="1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−1</m:t>
                    </m:r>
                  </m:oMath>
                </a14:m>
                <a:endParaRPr lang="uk-UA" sz="2800" dirty="0">
                  <a:solidFill>
                    <a:srgbClr val="6BB76D">
                      <a:lumMod val="75000"/>
                    </a:srgb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endParaRPr lang="ru-RU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09691" y="1268760"/>
                <a:ext cx="2052904" cy="800219"/>
              </a:xfrm>
              <a:prstGeom prst="rect">
                <a:avLst/>
              </a:prstGeom>
              <a:blipFill rotWithShape="1">
                <a:blip r:embed="rId4"/>
                <a:stretch>
                  <a:fillRect t="-763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5209691" y="1875381"/>
                <a:ext cx="2052904" cy="8002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R="36576" lvl="0">
                  <a:buClr>
                    <a:srgbClr val="F0AD00"/>
                  </a:buClr>
                  <a:buSzPct val="80000"/>
                </a:pPr>
                <a:r>
                  <a:rPr lang="uk-UA" sz="2400" dirty="0" smtClean="0">
                    <a:solidFill>
                      <a:srgbClr val="6BB76D">
                        <a:lumMod val="75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𝑥</m:t>
                    </m:r>
                  </m:oMath>
                </a14:m>
                <a:r>
                  <a:rPr lang="uk-UA" sz="2800" dirty="0" smtClean="0">
                    <a:solidFill>
                      <a:srgbClr val="6BB76D">
                        <a:lumMod val="75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 = </a:t>
                </a:r>
                <a14:m>
                  <m:oMath xmlns:m="http://schemas.openxmlformats.org/officeDocument/2006/math">
                    <m:r>
                      <a:rPr lang="uk-UA" sz="2800" i="1" smtClean="0">
                        <a:solidFill>
                          <a:srgbClr val="6BB76D">
                            <a:lumMod val="75000"/>
                          </a:srgbClr>
                        </a:solidFill>
                        <a:latin typeface="Cambria Math"/>
                        <a:cs typeface="Times New Roman" pitchFamily="18" charset="0"/>
                      </a:rPr>
                      <m:t>±</m:t>
                    </m:r>
                    <m:r>
                      <a:rPr lang="uk-UA" sz="2800" b="0" i="1" smtClean="0">
                        <a:solidFill>
                          <a:srgbClr val="6BB76D">
                            <a:lumMod val="75000"/>
                          </a:srgbClr>
                        </a:solidFill>
                        <a:latin typeface="Cambria Math"/>
                        <a:cs typeface="Times New Roman" pitchFamily="18" charset="0"/>
                      </a:rPr>
                      <m:t>5</m:t>
                    </m:r>
                  </m:oMath>
                </a14:m>
                <a:endParaRPr lang="uk-UA" sz="2800" dirty="0">
                  <a:solidFill>
                    <a:srgbClr val="6BB76D">
                      <a:lumMod val="75000"/>
                    </a:srgb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endParaRPr lang="ru-RU" dirty="0"/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09691" y="1875381"/>
                <a:ext cx="2052904" cy="800219"/>
              </a:xfrm>
              <a:prstGeom prst="rect">
                <a:avLst/>
              </a:prstGeom>
              <a:blipFill rotWithShape="1">
                <a:blip r:embed="rId5"/>
                <a:stretch>
                  <a:fillRect t="-763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extBox 7"/>
          <p:cNvSpPr txBox="1"/>
          <p:nvPr/>
        </p:nvSpPr>
        <p:spPr>
          <a:xfrm>
            <a:off x="5219578" y="2463342"/>
            <a:ext cx="29384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36576" lvl="0">
              <a:buClr>
                <a:srgbClr val="F0AD00"/>
              </a:buClr>
              <a:buSzPct val="80000"/>
            </a:pPr>
            <a:r>
              <a:rPr lang="uk-UA" sz="2800" dirty="0" smtClean="0">
                <a:solidFill>
                  <a:srgbClr val="6BB76D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 розв'язку не має</a:t>
            </a:r>
            <a:endParaRPr lang="uk-UA" sz="2800" dirty="0">
              <a:solidFill>
                <a:srgbClr val="6BB76D">
                  <a:lumMod val="75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04116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44136"/>
            <a:ext cx="6959744" cy="676656"/>
          </a:xfrm>
        </p:spPr>
        <p:txBody>
          <a:bodyPr>
            <a:noAutofit/>
          </a:bodyPr>
          <a:lstStyle/>
          <a:p>
            <a:pPr algn="ctr">
              <a:lnSpc>
                <a:spcPct val="90000"/>
              </a:lnSpc>
            </a:pPr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Завдання</a:t>
            </a:r>
            <a:r>
              <a:rPr lang="uk-UA" sz="4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для самостійної роботи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Прямоугольник 4"/>
              <p:cNvSpPr/>
              <p:nvPr/>
            </p:nvSpPr>
            <p:spPr>
              <a:xfrm>
                <a:off x="107504" y="1066606"/>
                <a:ext cx="8928992" cy="644695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342900" marR="36576" lvl="0" indent="-342900">
                  <a:lnSpc>
                    <a:spcPct val="90000"/>
                  </a:lnSpc>
                  <a:buClr>
                    <a:srgbClr val="F0AD00"/>
                  </a:buClr>
                  <a:buSzPct val="80000"/>
                  <a:buFont typeface="+mj-lt"/>
                  <a:buAutoNum type="arabicPeriod"/>
                </a:pPr>
                <a:r>
                  <a:rPr lang="uk-UA" sz="2400" i="1" dirty="0" smtClean="0">
                    <a:solidFill>
                      <a:srgbClr val="F0AD00">
                        <a:shade val="50000"/>
                        <a:satMod val="110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Через які з даних точок проходить графік функції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i="1" smtClean="0">
                            <a:solidFill>
                              <a:srgbClr val="F0AD00">
                                <a:lumMod val="50000"/>
                              </a:srgb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uk-UA" sz="2800" b="0" i="1">
                            <a:solidFill>
                              <a:srgbClr val="F0AD00">
                                <a:lumMod val="50000"/>
                              </a:srgbClr>
                            </a:solidFill>
                            <a:latin typeface="Cambria Math"/>
                            <a:cs typeface="Times New Roman" pitchFamily="18" charset="0"/>
                          </a:rPr>
                          <m:t>у=</m:t>
                        </m:r>
                        <m:r>
                          <a:rPr lang="en-US" sz="2800" b="0" i="1">
                            <a:solidFill>
                              <a:srgbClr val="F0AD00">
                                <a:lumMod val="50000"/>
                              </a:srgbClr>
                            </a:solidFill>
                            <a:latin typeface="Cambria Math"/>
                            <a:cs typeface="Times New Roman" pitchFamily="18" charset="0"/>
                          </a:rPr>
                          <m:t>𝑥</m:t>
                        </m:r>
                      </m:e>
                      <m:sup>
                        <m:r>
                          <a:rPr lang="uk-UA" sz="2800" b="0" i="1" smtClean="0">
                            <a:solidFill>
                              <a:srgbClr val="F0AD00">
                                <a:lumMod val="50000"/>
                              </a:srgbClr>
                            </a:solidFill>
                            <a:latin typeface="Cambria Math"/>
                            <a:cs typeface="Times New Roman" pitchFamily="18" charset="0"/>
                          </a:rPr>
                          <m:t>4</m:t>
                        </m:r>
                      </m:sup>
                    </m:sSup>
                  </m:oMath>
                </a14:m>
                <a:r>
                  <a:rPr lang="uk-UA" sz="2800" i="1" dirty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2400" i="1" dirty="0">
                    <a:solidFill>
                      <a:srgbClr val="F0AD00">
                        <a:shade val="50000"/>
                        <a:satMod val="110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через </a:t>
                </a:r>
                <a:r>
                  <a:rPr lang="uk-UA" sz="2400" i="1" dirty="0" smtClean="0">
                    <a:solidFill>
                      <a:srgbClr val="F0AD00">
                        <a:shade val="50000"/>
                        <a:satMod val="110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точку</a:t>
                </a:r>
              </a:p>
              <a:p>
                <a:pPr marR="36576" lvl="0" algn="ctr">
                  <a:lnSpc>
                    <a:spcPct val="90000"/>
                  </a:lnSpc>
                  <a:buClr>
                    <a:srgbClr val="F0AD00"/>
                  </a:buClr>
                  <a:buSzPct val="80000"/>
                </a:pPr>
                <a:r>
                  <a:rPr lang="uk-UA" sz="2400" i="1" dirty="0" smtClean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 А</a:t>
                </a:r>
                <a:r>
                  <a:rPr lang="uk-UA" sz="2400" dirty="0" smtClean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(–5</a:t>
                </a:r>
                <a:r>
                  <a:rPr lang="uk-UA" sz="2600" dirty="0" smtClean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; 625</a:t>
                </a:r>
                <a:r>
                  <a:rPr lang="uk-UA" sz="2400" dirty="0" smtClean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);  В(0,3; 0,0081); С</a:t>
                </a:r>
                <a:r>
                  <a:rPr lang="uk-UA" sz="2400" i="1" dirty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2400" dirty="0" smtClean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(–10</a:t>
                </a:r>
                <a:r>
                  <a:rPr lang="uk-UA" sz="2600" dirty="0" smtClean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;</a:t>
                </a:r>
                <a:r>
                  <a:rPr lang="uk-UA" sz="2800" dirty="0" smtClean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2400" dirty="0" smtClean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–10000);  </a:t>
                </a:r>
                <a:r>
                  <a:rPr lang="en-US" sz="2400" dirty="0" smtClean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D</a:t>
                </a:r>
                <a:r>
                  <a:rPr lang="uk-UA" sz="2400" dirty="0" smtClean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(2; –16)</a:t>
                </a:r>
                <a:r>
                  <a:rPr lang="uk-UA" sz="2800" dirty="0" smtClean="0">
                    <a:solidFill>
                      <a:schemeClr val="accent1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?</a:t>
                </a:r>
                <a:r>
                  <a:rPr lang="uk-UA" sz="2800" dirty="0" smtClean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endParaRPr lang="uk-UA" sz="2800" dirty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457200" marR="36576" lvl="0" indent="-457200">
                  <a:buClr>
                    <a:srgbClr val="F0AD00"/>
                  </a:buClr>
                  <a:buSzPct val="80000"/>
                  <a:buFont typeface="+mj-lt"/>
                  <a:buAutoNum type="arabicPeriod" startAt="2"/>
                </a:pPr>
                <a:r>
                  <a:rPr lang="uk-UA" sz="2400" i="1" dirty="0" smtClean="0">
                    <a:solidFill>
                      <a:srgbClr val="F0AD00">
                        <a:lumMod val="75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Функцію задано формулою </a:t>
                </a:r>
                <a14:m>
                  <m:oMath xmlns:m="http://schemas.openxmlformats.org/officeDocument/2006/math">
                    <m:r>
                      <a:rPr lang="en-US" sz="2800" i="1" smtClean="0">
                        <a:solidFill>
                          <a:srgbClr val="C64847">
                            <a:lumMod val="50000"/>
                          </a:srgbClr>
                        </a:solidFill>
                        <a:latin typeface="Cambria Math"/>
                        <a:cs typeface="Times New Roman" pitchFamily="18" charset="0"/>
                      </a:rPr>
                      <m:t>𝑓</m:t>
                    </m:r>
                    <m:d>
                      <m:dPr>
                        <m:ctrlPr>
                          <a:rPr lang="en-US" sz="2800" i="1">
                            <a:solidFill>
                              <a:srgbClr val="C64847">
                                <a:lumMod val="50000"/>
                              </a:srgb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en-US" sz="2800" i="1">
                            <a:solidFill>
                              <a:srgbClr val="C64847">
                                <a:lumMod val="50000"/>
                              </a:srgbClr>
                            </a:solidFill>
                            <a:latin typeface="Cambria Math"/>
                            <a:cs typeface="Times New Roman" pitchFamily="18" charset="0"/>
                          </a:rPr>
                          <m:t>𝑥</m:t>
                        </m:r>
                      </m:e>
                    </m:d>
                    <m:r>
                      <a:rPr lang="en-US" sz="2800" i="1">
                        <a:solidFill>
                          <a:srgbClr val="C64847">
                            <a:lumMod val="50000"/>
                          </a:srgbClr>
                        </a:solidFill>
                        <a:latin typeface="Cambria Math"/>
                        <a:cs typeface="Times New Roman" pitchFamily="18" charset="0"/>
                      </a:rPr>
                      <m:t>=</m:t>
                    </m:r>
                    <m:sSup>
                      <m:sSupPr>
                        <m:ctrlPr>
                          <a:rPr lang="en-US" sz="2800" i="1">
                            <a:solidFill>
                              <a:srgbClr val="C64847">
                                <a:lumMod val="50000"/>
                              </a:srgb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2800" i="1">
                            <a:solidFill>
                              <a:srgbClr val="C64847">
                                <a:lumMod val="50000"/>
                              </a:srgbClr>
                            </a:solidFill>
                            <a:latin typeface="Cambria Math"/>
                            <a:cs typeface="Times New Roman" pitchFamily="18" charset="0"/>
                          </a:rPr>
                          <m:t>𝑥</m:t>
                        </m:r>
                      </m:e>
                      <m:sup>
                        <m:r>
                          <a:rPr lang="uk-UA" sz="2800" b="0" i="1" smtClean="0">
                            <a:solidFill>
                              <a:srgbClr val="C64847">
                                <a:lumMod val="50000"/>
                              </a:srgbClr>
                            </a:solidFill>
                            <a:latin typeface="Cambria Math"/>
                            <a:cs typeface="Times New Roman" pitchFamily="18" charset="0"/>
                          </a:rPr>
                          <m:t>12</m:t>
                        </m:r>
                      </m:sup>
                    </m:sSup>
                    <m:r>
                      <a:rPr lang="uk-UA" sz="2800" i="1">
                        <a:solidFill>
                          <a:srgbClr val="F0AD00">
                            <a:lumMod val="75000"/>
                          </a:srgbClr>
                        </a:solidFill>
                        <a:latin typeface="Cambria Math"/>
                        <a:cs typeface="Times New Roman" pitchFamily="18" charset="0"/>
                      </a:rPr>
                      <m:t>.</m:t>
                    </m:r>
                  </m:oMath>
                </a14:m>
                <a:r>
                  <a:rPr lang="uk-UA" sz="2400" i="1" dirty="0">
                    <a:solidFill>
                      <a:srgbClr val="F0AD00">
                        <a:lumMod val="75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2400" i="1" dirty="0" smtClean="0">
                    <a:solidFill>
                      <a:srgbClr val="F0AD00">
                        <a:lumMod val="75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 Порівняйте</a:t>
                </a:r>
                <a:r>
                  <a:rPr lang="uk-UA" sz="2400" i="1" dirty="0">
                    <a:solidFill>
                      <a:srgbClr val="F0AD00">
                        <a:lumMod val="75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:</a:t>
                </a:r>
                <a:endParaRPr lang="uk-UA" sz="2400" i="1" dirty="0" smtClean="0">
                  <a:solidFill>
                    <a:srgbClr val="F0AD00">
                      <a:lumMod val="75000"/>
                    </a:srgbClr>
                  </a:solidFill>
                  <a:latin typeface="Cambria Math"/>
                  <a:cs typeface="Times New Roman" pitchFamily="18" charset="0"/>
                </a:endParaRPr>
              </a:p>
              <a:p>
                <a:pPr marR="36576" lvl="0" algn="ctr">
                  <a:buClr>
                    <a:srgbClr val="F0AD00"/>
                  </a:buClr>
                  <a:buSzPct val="80000"/>
                </a:pPr>
                <a14:m>
                  <m:oMath xmlns:m="http://schemas.openxmlformats.org/officeDocument/2006/math">
                    <m:r>
                      <a:rPr lang="uk-UA" sz="2400" b="0" i="1" smtClean="0">
                        <a:solidFill>
                          <a:srgbClr val="F0AD00">
                            <a:lumMod val="75000"/>
                          </a:srgbClr>
                        </a:solidFill>
                        <a:latin typeface="Cambria Math"/>
                        <a:cs typeface="Times New Roman" pitchFamily="18" charset="0"/>
                      </a:rPr>
                      <m:t>  </m:t>
                    </m:r>
                    <m:r>
                      <a:rPr lang="en-US" sz="2400" i="1" smtClean="0">
                        <a:solidFill>
                          <a:srgbClr val="7030A0"/>
                        </a:solidFill>
                        <a:latin typeface="Cambria Math"/>
                        <a:cs typeface="Times New Roman" pitchFamily="18" charset="0"/>
                      </a:rPr>
                      <m:t>𝑓</m:t>
                    </m:r>
                    <m:d>
                      <m:dPr>
                        <m:ctrlPr>
                          <a:rPr lang="en-US" sz="2400" i="1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uk-UA" sz="2400" b="0" i="1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5,8</m:t>
                        </m:r>
                      </m:e>
                    </m:d>
                  </m:oMath>
                </a14:m>
                <a:r>
                  <a:rPr lang="en-US" sz="2400" i="1" dirty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  </a:t>
                </a:r>
                <a:r>
                  <a:rPr lang="uk-UA" sz="2400" i="1" dirty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і</a:t>
                </a:r>
                <a:r>
                  <a:rPr lang="en-US" sz="2400" i="1" dirty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  </a:t>
                </a:r>
                <a14:m>
                  <m:oMath xmlns:m="http://schemas.openxmlformats.org/officeDocument/2006/math">
                    <m:r>
                      <a:rPr lang="en-US" sz="2400" i="1" dirty="0">
                        <a:solidFill>
                          <a:srgbClr val="7030A0"/>
                        </a:solidFill>
                        <a:latin typeface="Cambria Math"/>
                        <a:cs typeface="Times New Roman" pitchFamily="18" charset="0"/>
                      </a:rPr>
                      <m:t>𝑓</m:t>
                    </m:r>
                    <m:d>
                      <m:dPr>
                        <m:ctrlPr>
                          <a:rPr lang="en-US" sz="2400" i="1" dirty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uk-UA" sz="2400" b="0" i="1" dirty="0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4,9</m:t>
                        </m:r>
                      </m:e>
                    </m:d>
                  </m:oMath>
                </a14:m>
                <a:r>
                  <a:rPr lang="uk-UA" sz="2400" i="1" dirty="0" smtClean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;           </a:t>
                </a:r>
                <a14:m>
                  <m:oMath xmlns:m="http://schemas.openxmlformats.org/officeDocument/2006/math">
                    <m:r>
                      <a:rPr lang="uk-UA" sz="2400" b="0" i="1" smtClean="0">
                        <a:solidFill>
                          <a:srgbClr val="7030A0"/>
                        </a:solidFill>
                        <a:latin typeface="Cambria Math"/>
                        <a:cs typeface="Times New Roman" pitchFamily="18" charset="0"/>
                      </a:rPr>
                      <m:t> </m:t>
                    </m:r>
                    <m:r>
                      <a:rPr lang="en-US" sz="2400" i="1">
                        <a:solidFill>
                          <a:srgbClr val="7030A0"/>
                        </a:solidFill>
                        <a:latin typeface="Cambria Math"/>
                        <a:cs typeface="Times New Roman" pitchFamily="18" charset="0"/>
                      </a:rPr>
                      <m:t>𝑓</m:t>
                    </m:r>
                    <m:d>
                      <m:dPr>
                        <m:ctrlPr>
                          <a:rPr lang="en-US" sz="2400" i="1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uk-UA" sz="2400" b="0" i="1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−0,3</m:t>
                        </m:r>
                      </m:e>
                    </m:d>
                  </m:oMath>
                </a14:m>
                <a:r>
                  <a:rPr lang="en-US" sz="2400" i="1" dirty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  </a:t>
                </a:r>
                <a:r>
                  <a:rPr lang="uk-UA" sz="2400" i="1" dirty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і</a:t>
                </a:r>
                <a:r>
                  <a:rPr lang="en-US" sz="2400" i="1" dirty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  </a:t>
                </a:r>
                <a14:m>
                  <m:oMath xmlns:m="http://schemas.openxmlformats.org/officeDocument/2006/math">
                    <m:r>
                      <a:rPr lang="en-US" sz="2400" i="1" dirty="0">
                        <a:solidFill>
                          <a:srgbClr val="7030A0"/>
                        </a:solidFill>
                        <a:latin typeface="Cambria Math"/>
                        <a:cs typeface="Times New Roman" pitchFamily="18" charset="0"/>
                      </a:rPr>
                      <m:t>𝑓</m:t>
                    </m:r>
                    <m:d>
                      <m:dPr>
                        <m:ctrlPr>
                          <a:rPr lang="en-US" sz="2400" i="1" dirty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en-US" sz="2400" i="1" dirty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0</m:t>
                        </m:r>
                        <m:r>
                          <a:rPr lang="uk-UA" sz="2400" b="0" i="1" dirty="0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,3</m:t>
                        </m:r>
                      </m:e>
                    </m:d>
                  </m:oMath>
                </a14:m>
                <a:r>
                  <a:rPr lang="uk-UA" sz="2400" i="1" dirty="0" smtClean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;  </a:t>
                </a:r>
              </a:p>
              <a:p>
                <a:pPr marR="36576" lvl="0" algn="ctr">
                  <a:buClr>
                    <a:srgbClr val="F0AD00"/>
                  </a:buClr>
                  <a:buSzPct val="80000"/>
                </a:pPr>
                <a:r>
                  <a:rPr lang="uk-UA" sz="2400" i="1" dirty="0" smtClean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 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rgbClr val="7030A0"/>
                        </a:solidFill>
                        <a:latin typeface="Cambria Math"/>
                        <a:cs typeface="Times New Roman" pitchFamily="18" charset="0"/>
                      </a:rPr>
                      <m:t>𝑓</m:t>
                    </m:r>
                    <m:d>
                      <m:dPr>
                        <m:ctrlPr>
                          <a:rPr lang="en-US" sz="2400" i="1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uk-UA" sz="2400" b="0" i="1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12,3</m:t>
                        </m:r>
                      </m:e>
                    </m:d>
                  </m:oMath>
                </a14:m>
                <a:r>
                  <a:rPr lang="en-US" sz="2400" i="1" dirty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  </a:t>
                </a:r>
                <a:r>
                  <a:rPr lang="uk-UA" sz="2400" i="1" dirty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і</a:t>
                </a:r>
                <a:r>
                  <a:rPr lang="en-US" sz="2400" i="1" dirty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  </a:t>
                </a:r>
                <a14:m>
                  <m:oMath xmlns:m="http://schemas.openxmlformats.org/officeDocument/2006/math">
                    <m:r>
                      <a:rPr lang="en-US" sz="2400" i="1" dirty="0">
                        <a:solidFill>
                          <a:srgbClr val="7030A0"/>
                        </a:solidFill>
                        <a:latin typeface="Cambria Math"/>
                        <a:cs typeface="Times New Roman" pitchFamily="18" charset="0"/>
                      </a:rPr>
                      <m:t>𝑓</m:t>
                    </m:r>
                    <m:d>
                      <m:dPr>
                        <m:ctrlPr>
                          <a:rPr lang="en-US" sz="2400" i="1" dirty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en-US" sz="2400" i="1" dirty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−1</m:t>
                        </m:r>
                        <m:r>
                          <a:rPr lang="uk-UA" sz="2400" b="0" i="1" dirty="0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5,1</m:t>
                        </m:r>
                      </m:e>
                    </m:d>
                    <m:r>
                      <a:rPr lang="uk-UA" sz="2400" b="0" i="1" dirty="0" smtClean="0">
                        <a:solidFill>
                          <a:srgbClr val="7030A0"/>
                        </a:solidFill>
                        <a:latin typeface="Cambria Math"/>
                        <a:cs typeface="Times New Roman" pitchFamily="18" charset="0"/>
                      </a:rPr>
                      <m:t>;   </m:t>
                    </m:r>
                    <m:r>
                      <a:rPr lang="uk-UA" sz="2400" i="1">
                        <a:solidFill>
                          <a:srgbClr val="F0AD00">
                            <a:lumMod val="75000"/>
                          </a:srgbClr>
                        </a:solidFill>
                        <a:latin typeface="Cambria Math"/>
                        <a:cs typeface="Times New Roman" pitchFamily="18" charset="0"/>
                      </a:rPr>
                      <m:t> </m:t>
                    </m:r>
                    <m:r>
                      <a:rPr lang="uk-UA" sz="2400" b="0" i="1" smtClean="0">
                        <a:solidFill>
                          <a:srgbClr val="F0AD00">
                            <a:lumMod val="75000"/>
                          </a:srgbClr>
                        </a:solidFill>
                        <a:latin typeface="Cambria Math"/>
                        <a:cs typeface="Times New Roman" pitchFamily="18" charset="0"/>
                      </a:rPr>
                      <m:t>     </m:t>
                    </m:r>
                    <m:r>
                      <a:rPr lang="en-US" sz="2400" i="1">
                        <a:solidFill>
                          <a:srgbClr val="7030A0"/>
                        </a:solidFill>
                        <a:latin typeface="Cambria Math"/>
                        <a:cs typeface="Times New Roman" pitchFamily="18" charset="0"/>
                      </a:rPr>
                      <m:t>𝑓</m:t>
                    </m:r>
                    <m:d>
                      <m:dPr>
                        <m:ctrlPr>
                          <a:rPr lang="en-US" sz="2400" i="1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uk-UA" sz="2400" b="0" i="1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1</m:t>
                        </m:r>
                        <m:r>
                          <a:rPr lang="uk-UA" sz="2400" i="1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,</m:t>
                        </m:r>
                        <m:r>
                          <a:rPr lang="uk-UA" sz="2400" b="0" i="1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4</m:t>
                        </m:r>
                      </m:e>
                    </m:d>
                  </m:oMath>
                </a14:m>
                <a:r>
                  <a:rPr lang="en-US" sz="2400" i="1" dirty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  </a:t>
                </a:r>
                <a:r>
                  <a:rPr lang="uk-UA" sz="2400" i="1" dirty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і</a:t>
                </a:r>
                <a:r>
                  <a:rPr lang="en-US" sz="2400" i="1" dirty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  </a:t>
                </a:r>
                <a14:m>
                  <m:oMath xmlns:m="http://schemas.openxmlformats.org/officeDocument/2006/math">
                    <m:r>
                      <a:rPr lang="en-US" sz="2400" i="1" dirty="0">
                        <a:solidFill>
                          <a:srgbClr val="7030A0"/>
                        </a:solidFill>
                        <a:latin typeface="Cambria Math"/>
                        <a:cs typeface="Times New Roman" pitchFamily="18" charset="0"/>
                      </a:rPr>
                      <m:t>𝑓</m:t>
                    </m:r>
                    <m:d>
                      <m:dPr>
                        <m:ctrlPr>
                          <a:rPr lang="en-US" sz="2400" i="1" dirty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en-US" sz="2400" i="1" dirty="0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–</m:t>
                        </m:r>
                        <m:r>
                          <a:rPr lang="uk-UA" sz="2400" b="0" i="1" dirty="0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2</m:t>
                        </m:r>
                        <m:r>
                          <a:rPr lang="uk-UA" sz="2400" i="1" dirty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,</m:t>
                        </m:r>
                        <m:r>
                          <a:rPr lang="uk-UA" sz="2400" b="0" i="1" dirty="0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1</m:t>
                        </m:r>
                      </m:e>
                    </m:d>
                    <m:r>
                      <a:rPr lang="uk-UA" sz="2400" b="0" i="1" dirty="0" smtClean="0">
                        <a:solidFill>
                          <a:srgbClr val="7030A0"/>
                        </a:solidFill>
                        <a:latin typeface="Cambria Math"/>
                        <a:cs typeface="Times New Roman" pitchFamily="18" charset="0"/>
                      </a:rPr>
                      <m:t>.</m:t>
                    </m:r>
                  </m:oMath>
                </a14:m>
                <a:r>
                  <a:rPr lang="uk-UA" sz="2400" i="1" dirty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endParaRPr lang="uk-UA" sz="2400" i="1" dirty="0">
                  <a:solidFill>
                    <a:srgbClr val="F0AD00">
                      <a:lumMod val="75000"/>
                    </a:srgb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457200" marR="36576" indent="-457200">
                  <a:buClr>
                    <a:schemeClr val="accent1"/>
                  </a:buClr>
                  <a:buSzPct val="80000"/>
                  <a:buFont typeface="+mj-lt"/>
                  <a:buAutoNum type="arabicPeriod" startAt="3"/>
                </a:pPr>
                <a14:m>
                  <m:oMath xmlns:m="http://schemas.openxmlformats.org/officeDocument/2006/math">
                    <m:r>
                      <m:rPr>
                        <m:nor/>
                      </m:rPr>
                      <a:rPr lang="uk-UA" sz="2400" i="1" dirty="0">
                        <a:solidFill>
                          <a:srgbClr val="F0AD00">
                            <a:lumMod val="75000"/>
                          </a:srgbClr>
                        </a:solidFill>
                        <a:latin typeface="Times New Roman" pitchFamily="18" charset="0"/>
                        <a:cs typeface="Times New Roman" pitchFamily="18" charset="0"/>
                      </a:rPr>
                      <m:t>Функцію задано формулою</m:t>
                    </m:r>
                  </m:oMath>
                </a14:m>
                <a:r>
                  <a:rPr lang="uk-UA" sz="2400" i="1" dirty="0">
                    <a:solidFill>
                      <a:srgbClr val="F0AD00">
                        <a:lumMod val="75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solidFill>
                          <a:srgbClr val="C64847">
                            <a:lumMod val="50000"/>
                          </a:srgbClr>
                        </a:solidFill>
                        <a:latin typeface="Cambria Math"/>
                        <a:cs typeface="Times New Roman" pitchFamily="18" charset="0"/>
                      </a:rPr>
                      <m:t>𝑓</m:t>
                    </m:r>
                    <m:d>
                      <m:dPr>
                        <m:ctrlPr>
                          <a:rPr lang="en-US" sz="2800" i="1">
                            <a:solidFill>
                              <a:srgbClr val="C64847">
                                <a:lumMod val="50000"/>
                              </a:srgb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en-US" sz="2800" i="1">
                            <a:solidFill>
                              <a:srgbClr val="C64847">
                                <a:lumMod val="50000"/>
                              </a:srgbClr>
                            </a:solidFill>
                            <a:latin typeface="Cambria Math"/>
                            <a:cs typeface="Times New Roman" pitchFamily="18" charset="0"/>
                          </a:rPr>
                          <m:t>𝑥</m:t>
                        </m:r>
                      </m:e>
                    </m:d>
                    <m:r>
                      <a:rPr lang="en-US" sz="2800" i="1">
                        <a:solidFill>
                          <a:srgbClr val="C64847">
                            <a:lumMod val="50000"/>
                          </a:srgbClr>
                        </a:solidFill>
                        <a:latin typeface="Cambria Math"/>
                        <a:cs typeface="Times New Roman" pitchFamily="18" charset="0"/>
                      </a:rPr>
                      <m:t>=</m:t>
                    </m:r>
                    <m:sSup>
                      <m:sSupPr>
                        <m:ctrlPr>
                          <a:rPr lang="en-US" sz="2800" i="1">
                            <a:solidFill>
                              <a:srgbClr val="C64847">
                                <a:lumMod val="50000"/>
                              </a:srgb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2800" i="1">
                            <a:solidFill>
                              <a:srgbClr val="C64847">
                                <a:lumMod val="50000"/>
                              </a:srgbClr>
                            </a:solidFill>
                            <a:latin typeface="Cambria Math"/>
                            <a:cs typeface="Times New Roman" pitchFamily="18" charset="0"/>
                          </a:rPr>
                          <m:t>𝑥</m:t>
                        </m:r>
                      </m:e>
                      <m:sup>
                        <m:r>
                          <a:rPr lang="uk-UA" sz="2800" i="1">
                            <a:solidFill>
                              <a:srgbClr val="C64847">
                                <a:lumMod val="50000"/>
                              </a:srgbClr>
                            </a:solidFill>
                            <a:latin typeface="Cambria Math"/>
                            <a:cs typeface="Times New Roman" pitchFamily="18" charset="0"/>
                          </a:rPr>
                          <m:t>25</m:t>
                        </m:r>
                      </m:sup>
                    </m:sSup>
                  </m:oMath>
                </a14:m>
                <a:r>
                  <a:rPr lang="uk-UA" sz="2400" i="1" dirty="0" smtClean="0">
                    <a:solidFill>
                      <a:srgbClr val="F0AD00">
                        <a:lumMod val="75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  Порівняйте</a:t>
                </a:r>
                <a:r>
                  <a:rPr lang="uk-UA" sz="2400" i="1" dirty="0">
                    <a:solidFill>
                      <a:srgbClr val="F0AD00">
                        <a:lumMod val="75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:</a:t>
                </a:r>
                <a14:m>
                  <m:oMath xmlns:m="http://schemas.openxmlformats.org/officeDocument/2006/math">
                    <m:r>
                      <a:rPr lang="en-US" sz="2300" i="1">
                        <a:solidFill>
                          <a:srgbClr val="F0AD00">
                            <a:lumMod val="75000"/>
                          </a:srgbClr>
                        </a:solidFill>
                        <a:latin typeface="Cambria Math"/>
                        <a:cs typeface="Times New Roman" pitchFamily="18" charset="0"/>
                      </a:rPr>
                      <m:t> </m:t>
                    </m:r>
                  </m:oMath>
                </a14:m>
                <a:endParaRPr lang="uk-UA" sz="2300" i="1" dirty="0" smtClean="0">
                  <a:solidFill>
                    <a:srgbClr val="F0AD00">
                      <a:lumMod val="75000"/>
                    </a:srgbClr>
                  </a:solidFill>
                  <a:latin typeface="Cambria Math"/>
                  <a:cs typeface="Times New Roman" pitchFamily="18" charset="0"/>
                </a:endParaRPr>
              </a:p>
              <a:p>
                <a:pPr marR="36576" algn="ctr">
                  <a:buClr>
                    <a:schemeClr val="accent1"/>
                  </a:buClr>
                  <a:buSzPct val="80000"/>
                </a:pPr>
                <a14:m>
                  <m:oMath xmlns:m="http://schemas.openxmlformats.org/officeDocument/2006/math">
                    <m:r>
                      <a:rPr lang="en-US" sz="2300" i="1" smtClean="0">
                        <a:solidFill>
                          <a:srgbClr val="7030A0"/>
                        </a:solidFill>
                        <a:latin typeface="Cambria Math"/>
                        <a:cs typeface="Times New Roman" pitchFamily="18" charset="0"/>
                      </a:rPr>
                      <m:t>𝑓</m:t>
                    </m:r>
                    <m:d>
                      <m:dPr>
                        <m:ctrlPr>
                          <a:rPr lang="en-US" sz="2300" i="1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uk-UA" sz="2300" b="0" i="1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6,2</m:t>
                        </m:r>
                      </m:e>
                    </m:d>
                  </m:oMath>
                </a14:m>
                <a:r>
                  <a:rPr lang="en-US" sz="2300" i="1" dirty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  </a:t>
                </a:r>
                <a:r>
                  <a:rPr lang="uk-UA" sz="2300" i="1" dirty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і</a:t>
                </a:r>
                <a:r>
                  <a:rPr lang="en-US" sz="2300" i="1" dirty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300" i="1" dirty="0">
                        <a:solidFill>
                          <a:srgbClr val="7030A0"/>
                        </a:solidFill>
                        <a:latin typeface="Cambria Math"/>
                        <a:cs typeface="Times New Roman" pitchFamily="18" charset="0"/>
                      </a:rPr>
                      <m:t>𝑓</m:t>
                    </m:r>
                    <m:r>
                      <a:rPr lang="en-US" sz="2300" i="1" dirty="0">
                        <a:solidFill>
                          <a:srgbClr val="7030A0"/>
                        </a:solidFill>
                        <a:latin typeface="Cambria Math"/>
                        <a:cs typeface="Times New Roman" pitchFamily="18" charset="0"/>
                      </a:rPr>
                      <m:t>(7,3)</m:t>
                    </m:r>
                  </m:oMath>
                </a14:m>
                <a:r>
                  <a:rPr lang="uk-UA" sz="2300" i="1" dirty="0" smtClean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;                 </a:t>
                </a:r>
                <a14:m>
                  <m:oMath xmlns:m="http://schemas.openxmlformats.org/officeDocument/2006/math">
                    <m:r>
                      <a:rPr lang="en-US" sz="2300" i="1">
                        <a:solidFill>
                          <a:srgbClr val="7030A0"/>
                        </a:solidFill>
                        <a:latin typeface="Cambria Math"/>
                        <a:cs typeface="Times New Roman" pitchFamily="18" charset="0"/>
                      </a:rPr>
                      <m:t>𝑓</m:t>
                    </m:r>
                    <m:d>
                      <m:dPr>
                        <m:ctrlPr>
                          <a:rPr lang="en-US" sz="2300" i="1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en-US" sz="2300" i="1" dirty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−</m:t>
                        </m:r>
                        <m:r>
                          <a:rPr lang="uk-UA" sz="2300" b="0" i="1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7,5</m:t>
                        </m:r>
                      </m:e>
                    </m:d>
                  </m:oMath>
                </a14:m>
                <a:r>
                  <a:rPr lang="en-US" sz="2300" i="1" dirty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  </a:t>
                </a:r>
                <a:r>
                  <a:rPr lang="uk-UA" sz="2300" i="1" dirty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і</a:t>
                </a:r>
                <a:r>
                  <a:rPr lang="en-US" sz="2300" i="1" dirty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300" i="1" dirty="0">
                        <a:solidFill>
                          <a:srgbClr val="7030A0"/>
                        </a:solidFill>
                        <a:latin typeface="Cambria Math"/>
                        <a:cs typeface="Times New Roman" pitchFamily="18" charset="0"/>
                      </a:rPr>
                      <m:t>𝑓</m:t>
                    </m:r>
                    <m:r>
                      <a:rPr lang="en-US" sz="2300" i="1" dirty="0">
                        <a:solidFill>
                          <a:srgbClr val="7030A0"/>
                        </a:solidFill>
                        <a:latin typeface="Cambria Math"/>
                        <a:cs typeface="Times New Roman" pitchFamily="18" charset="0"/>
                      </a:rPr>
                      <m:t>(7,5)</m:t>
                    </m:r>
                  </m:oMath>
                </a14:m>
                <a:r>
                  <a:rPr lang="uk-UA" sz="2300" i="1" dirty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; </a:t>
                </a:r>
                <a14:m>
                  <m:oMath xmlns:m="http://schemas.openxmlformats.org/officeDocument/2006/math">
                    <m:r>
                      <a:rPr lang="uk-UA" sz="2300" b="0" i="1" smtClean="0">
                        <a:solidFill>
                          <a:srgbClr val="7030A0"/>
                        </a:solidFill>
                        <a:latin typeface="Cambria Math"/>
                        <a:cs typeface="Times New Roman" pitchFamily="18" charset="0"/>
                      </a:rPr>
                      <m:t>   </m:t>
                    </m:r>
                  </m:oMath>
                </a14:m>
                <a:endParaRPr lang="uk-UA" sz="2300" b="0" i="1" dirty="0" smtClean="0">
                  <a:solidFill>
                    <a:srgbClr val="7030A0"/>
                  </a:solidFill>
                  <a:latin typeface="Cambria Math"/>
                  <a:cs typeface="Times New Roman" pitchFamily="18" charset="0"/>
                </a:endParaRPr>
              </a:p>
              <a:p>
                <a:pPr marR="36576" algn="ctr">
                  <a:buClr>
                    <a:schemeClr val="accent1"/>
                  </a:buClr>
                  <a:buSzPct val="80000"/>
                </a:pPr>
                <a14:m>
                  <m:oMath xmlns:m="http://schemas.openxmlformats.org/officeDocument/2006/math">
                    <m:r>
                      <a:rPr lang="uk-UA" sz="2300" b="0" i="1" smtClean="0">
                        <a:solidFill>
                          <a:srgbClr val="7030A0"/>
                        </a:solidFill>
                        <a:latin typeface="Cambria Math"/>
                        <a:cs typeface="Times New Roman" pitchFamily="18" charset="0"/>
                      </a:rPr>
                      <m:t> </m:t>
                    </m:r>
                    <m:r>
                      <a:rPr lang="en-US" sz="2300" i="1">
                        <a:solidFill>
                          <a:srgbClr val="7030A0"/>
                        </a:solidFill>
                        <a:latin typeface="Cambria Math"/>
                        <a:cs typeface="Times New Roman" pitchFamily="18" charset="0"/>
                      </a:rPr>
                      <m:t>𝑓</m:t>
                    </m:r>
                    <m:d>
                      <m:dPr>
                        <m:ctrlPr>
                          <a:rPr lang="en-US" sz="2300" i="1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uk-UA" sz="2300" i="1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–</m:t>
                        </m:r>
                        <m:r>
                          <a:rPr lang="uk-UA" sz="2300" b="0" i="1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0,13</m:t>
                        </m:r>
                      </m:e>
                    </m:d>
                  </m:oMath>
                </a14:m>
                <a:r>
                  <a:rPr lang="en-US" sz="2300" i="1" dirty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  </a:t>
                </a:r>
                <a:r>
                  <a:rPr lang="uk-UA" sz="2300" i="1" dirty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і</a:t>
                </a:r>
                <a:r>
                  <a:rPr lang="en-US" sz="2300" i="1" dirty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300" i="1" dirty="0">
                        <a:solidFill>
                          <a:srgbClr val="7030A0"/>
                        </a:solidFill>
                        <a:latin typeface="Cambria Math"/>
                        <a:cs typeface="Times New Roman" pitchFamily="18" charset="0"/>
                      </a:rPr>
                      <m:t>𝑓</m:t>
                    </m:r>
                    <m:r>
                      <a:rPr lang="en-US" sz="2300" i="1" dirty="0">
                        <a:solidFill>
                          <a:srgbClr val="7030A0"/>
                        </a:solidFill>
                        <a:latin typeface="Cambria Math"/>
                        <a:cs typeface="Times New Roman" pitchFamily="18" charset="0"/>
                      </a:rPr>
                      <m:t>(–0,18)</m:t>
                    </m:r>
                  </m:oMath>
                </a14:m>
                <a:r>
                  <a:rPr lang="uk-UA" sz="2300" i="1" dirty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; </a:t>
                </a:r>
                <a:r>
                  <a:rPr lang="uk-UA" sz="2300" i="1" dirty="0" smtClean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           </a:t>
                </a:r>
                <a14:m>
                  <m:oMath xmlns:m="http://schemas.openxmlformats.org/officeDocument/2006/math">
                    <m:r>
                      <a:rPr lang="uk-UA" sz="2300" b="0" i="1" smtClean="0">
                        <a:solidFill>
                          <a:srgbClr val="7030A0"/>
                        </a:solidFill>
                        <a:latin typeface="Cambria Math"/>
                        <a:cs typeface="Times New Roman" pitchFamily="18" charset="0"/>
                      </a:rPr>
                      <m:t> </m:t>
                    </m:r>
                    <m:r>
                      <a:rPr lang="en-US" sz="2300" i="1">
                        <a:solidFill>
                          <a:srgbClr val="7030A0"/>
                        </a:solidFill>
                        <a:latin typeface="Cambria Math"/>
                        <a:cs typeface="Times New Roman" pitchFamily="18" charset="0"/>
                      </a:rPr>
                      <m:t>𝑓</m:t>
                    </m:r>
                    <m:d>
                      <m:dPr>
                        <m:ctrlPr>
                          <a:rPr lang="en-US" sz="2300" i="1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uk-UA" sz="2300" i="1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−</m:t>
                        </m:r>
                        <m:r>
                          <a:rPr lang="uk-UA" sz="2300" b="0" i="1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3,5</m:t>
                        </m:r>
                      </m:e>
                    </m:d>
                  </m:oMath>
                </a14:m>
                <a:r>
                  <a:rPr lang="en-US" sz="2300" i="1" dirty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  </a:t>
                </a:r>
                <a:r>
                  <a:rPr lang="uk-UA" sz="2300" i="1" dirty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і</a:t>
                </a:r>
                <a:r>
                  <a:rPr lang="en-US" sz="2300" i="1" dirty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300" i="1" dirty="0">
                        <a:solidFill>
                          <a:srgbClr val="7030A0"/>
                        </a:solidFill>
                        <a:latin typeface="Cambria Math"/>
                        <a:cs typeface="Times New Roman" pitchFamily="18" charset="0"/>
                      </a:rPr>
                      <m:t>𝑓</m:t>
                    </m:r>
                    <m:r>
                      <a:rPr lang="en-US" sz="2300" i="1" dirty="0">
                        <a:solidFill>
                          <a:srgbClr val="7030A0"/>
                        </a:solidFill>
                        <a:latin typeface="Cambria Math"/>
                        <a:cs typeface="Times New Roman" pitchFamily="18" charset="0"/>
                      </a:rPr>
                      <m:t>(2,4)</m:t>
                    </m:r>
                  </m:oMath>
                </a14:m>
                <a:r>
                  <a:rPr lang="uk-UA" sz="2300" i="1" dirty="0" smtClean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.</a:t>
                </a:r>
              </a:p>
              <a:p>
                <a:pPr marR="36576" algn="ctr">
                  <a:buClr>
                    <a:schemeClr val="accent1"/>
                  </a:buClr>
                  <a:buSzPct val="80000"/>
                </a:pPr>
                <a:endParaRPr lang="uk-UA" sz="2300" i="1" dirty="0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457200" marR="36576" indent="-457200">
                  <a:lnSpc>
                    <a:spcPct val="90000"/>
                  </a:lnSpc>
                  <a:buClr>
                    <a:srgbClr val="F0AD00"/>
                  </a:buClr>
                  <a:buSzPct val="80000"/>
                  <a:buFont typeface="+mj-lt"/>
                  <a:buAutoNum type="arabicPeriod" startAt="4"/>
                </a:pPr>
                <a:r>
                  <a:rPr lang="uk-UA" sz="2400" i="1" dirty="0" smtClean="0">
                    <a:solidFill>
                      <a:schemeClr val="accent1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Розв'яжіть рівняння</a:t>
                </a:r>
                <a:endParaRPr lang="uk-UA" sz="2400" i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R="36576" algn="ctr">
                  <a:lnSpc>
                    <a:spcPct val="90000"/>
                  </a:lnSpc>
                  <a:buClr>
                    <a:srgbClr val="F0AD00"/>
                  </a:buClr>
                  <a:buSzPct val="80000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sz="2800" i="1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2800" i="1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𝑥</m:t>
                        </m:r>
                      </m:e>
                      <m:sup>
                        <m:r>
                          <a:rPr lang="uk-UA" sz="2800" b="0" i="1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9</m:t>
                        </m:r>
                      </m:sup>
                    </m:sSup>
                    <m:r>
                      <a:rPr lang="uk-UA" sz="2800" i="1">
                        <a:solidFill>
                          <a:srgbClr val="7030A0"/>
                        </a:solidFill>
                        <a:latin typeface="Cambria Math"/>
                        <a:cs typeface="Times New Roman" pitchFamily="18" charset="0"/>
                      </a:rPr>
                      <m:t>=</m:t>
                    </m:r>
                    <m:r>
                      <a:rPr lang="uk-UA" sz="2800" b="0" i="1" smtClean="0">
                        <a:solidFill>
                          <a:srgbClr val="7030A0"/>
                        </a:solidFill>
                        <a:latin typeface="Cambria Math"/>
                        <a:cs typeface="Times New Roman" pitchFamily="18" charset="0"/>
                      </a:rPr>
                      <m:t>512</m:t>
                    </m:r>
                  </m:oMath>
                </a14:m>
                <a:r>
                  <a:rPr lang="uk-UA" sz="2800" i="1" dirty="0" smtClean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;                                    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i="1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2800" i="1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𝑥</m:t>
                        </m:r>
                      </m:e>
                      <m:sup>
                        <m:r>
                          <a:rPr lang="uk-UA" sz="2800" b="0" i="1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5</m:t>
                        </m:r>
                      </m:sup>
                    </m:sSup>
                    <m:r>
                      <a:rPr lang="uk-UA" sz="2800" i="1">
                        <a:solidFill>
                          <a:srgbClr val="7030A0"/>
                        </a:solidFill>
                        <a:latin typeface="Cambria Math"/>
                        <a:cs typeface="Times New Roman" pitchFamily="18" charset="0"/>
                      </a:rPr>
                      <m:t>=−</m:t>
                    </m:r>
                    <m:r>
                      <a:rPr lang="uk-UA" sz="2800" b="0" i="1" smtClean="0">
                        <a:solidFill>
                          <a:srgbClr val="7030A0"/>
                        </a:solidFill>
                        <a:latin typeface="Cambria Math"/>
                        <a:cs typeface="Times New Roman" pitchFamily="18" charset="0"/>
                      </a:rPr>
                      <m:t>243</m:t>
                    </m:r>
                  </m:oMath>
                </a14:m>
                <a:r>
                  <a:rPr lang="uk-UA" sz="2800" i="1" dirty="0" smtClean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;</a:t>
                </a:r>
              </a:p>
              <a:p>
                <a:pPr marR="36576" algn="ctr">
                  <a:lnSpc>
                    <a:spcPct val="90000"/>
                  </a:lnSpc>
                  <a:buClr>
                    <a:srgbClr val="F0AD00"/>
                  </a:buClr>
                  <a:buSzPct val="80000"/>
                </a:pPr>
                <a:r>
                  <a:rPr lang="uk-UA" sz="2800" i="1" dirty="0" smtClean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i="1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2800" i="1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𝑥</m:t>
                        </m:r>
                      </m:e>
                      <m:sup>
                        <m:r>
                          <a:rPr lang="uk-UA" sz="2800" b="0" i="1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6</m:t>
                        </m:r>
                      </m:sup>
                    </m:sSup>
                    <m:r>
                      <a:rPr lang="uk-UA" sz="2800" i="1" smtClean="0">
                        <a:solidFill>
                          <a:srgbClr val="7030A0"/>
                        </a:solidFill>
                        <a:latin typeface="Cambria Math"/>
                        <a:cs typeface="Times New Roman" pitchFamily="18" charset="0"/>
                      </a:rPr>
                      <m:t>=</m:t>
                    </m:r>
                    <m:r>
                      <a:rPr lang="uk-UA" sz="2800" b="0" i="1" smtClean="0">
                        <a:solidFill>
                          <a:srgbClr val="7030A0"/>
                        </a:solidFill>
                        <a:latin typeface="Cambria Math"/>
                        <a:cs typeface="Times New Roman" pitchFamily="18" charset="0"/>
                      </a:rPr>
                      <m:t>64</m:t>
                    </m:r>
                  </m:oMath>
                </a14:m>
                <a:r>
                  <a:rPr lang="uk-UA" sz="2800" i="1" dirty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; </a:t>
                </a:r>
                <a:r>
                  <a:rPr lang="uk-UA" sz="2800" i="1" dirty="0" smtClean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                                   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i="1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2800" i="1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𝑥</m:t>
                        </m:r>
                      </m:e>
                      <m:sup>
                        <m:r>
                          <a:rPr lang="uk-UA" sz="2800" b="0" i="1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6</m:t>
                        </m:r>
                      </m:sup>
                    </m:sSup>
                    <m:r>
                      <a:rPr lang="uk-UA" sz="2800" i="1">
                        <a:solidFill>
                          <a:srgbClr val="7030A0"/>
                        </a:solidFill>
                        <a:latin typeface="Cambria Math"/>
                        <a:cs typeface="Times New Roman" pitchFamily="18" charset="0"/>
                      </a:rPr>
                      <m:t>=−</m:t>
                    </m:r>
                    <m:r>
                      <a:rPr lang="uk-UA" sz="2800" b="0" i="1" smtClean="0">
                        <a:solidFill>
                          <a:srgbClr val="7030A0"/>
                        </a:solidFill>
                        <a:latin typeface="Cambria Math"/>
                        <a:cs typeface="Times New Roman" pitchFamily="18" charset="0"/>
                      </a:rPr>
                      <m:t>759</m:t>
                    </m:r>
                  </m:oMath>
                </a14:m>
                <a:r>
                  <a:rPr lang="uk-UA" sz="2400" i="1" dirty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;  </a:t>
                </a:r>
                <a:endParaRPr lang="uk-UA" sz="2400" i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R="36576" algn="ctr">
                  <a:lnSpc>
                    <a:spcPct val="90000"/>
                  </a:lnSpc>
                  <a:buClr>
                    <a:srgbClr val="F0AD00"/>
                  </a:buClr>
                  <a:buSzPct val="80000"/>
                </a:pPr>
                <a:r>
                  <a:rPr lang="uk-UA" sz="2400" i="1" dirty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endParaRPr lang="uk-UA" sz="2400" i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R="36576" algn="ctr">
                  <a:lnSpc>
                    <a:spcPct val="90000"/>
                  </a:lnSpc>
                  <a:buClr>
                    <a:srgbClr val="F0AD00"/>
                  </a:buClr>
                  <a:buSzPct val="80000"/>
                </a:pPr>
                <a:r>
                  <a:rPr lang="uk-UA" sz="2400" i="1" dirty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endParaRPr lang="uk-UA" sz="2400" i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R="36576" algn="ctr">
                  <a:lnSpc>
                    <a:spcPct val="90000"/>
                  </a:lnSpc>
                  <a:buClr>
                    <a:srgbClr val="F0AD00"/>
                  </a:buClr>
                  <a:buSzPct val="80000"/>
                </a:pPr>
                <a:endParaRPr lang="uk-UA" sz="2400" i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R="36576" lvl="0">
                  <a:lnSpc>
                    <a:spcPct val="90000"/>
                  </a:lnSpc>
                  <a:buClr>
                    <a:srgbClr val="F0AD00"/>
                  </a:buClr>
                  <a:buSzPct val="80000"/>
                </a:pPr>
                <a:endParaRPr lang="uk-UA" sz="2400" i="1" dirty="0">
                  <a:solidFill>
                    <a:srgbClr val="F0AD00">
                      <a:lumMod val="75000"/>
                    </a:srgb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5" name="Прямоугольник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504" y="1066606"/>
                <a:ext cx="8928992" cy="6446958"/>
              </a:xfrm>
              <a:prstGeom prst="rect">
                <a:avLst/>
              </a:prstGeom>
              <a:blipFill rotWithShape="1">
                <a:blip r:embed="rId2"/>
                <a:stretch>
                  <a:fillRect l="-546" t="-66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/>
          <p:cNvSpPr txBox="1"/>
          <p:nvPr/>
        </p:nvSpPr>
        <p:spPr>
          <a:xfrm>
            <a:off x="3563888" y="732949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u="sng" dirty="0" smtClean="0">
                <a:solidFill>
                  <a:srgbClr val="C00000"/>
                </a:solidFill>
              </a:rPr>
              <a:t>Рівень А</a:t>
            </a:r>
            <a:endParaRPr lang="ru-RU" u="sng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204713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44136"/>
            <a:ext cx="6959744" cy="676656"/>
          </a:xfrm>
        </p:spPr>
        <p:txBody>
          <a:bodyPr>
            <a:noAutofit/>
          </a:bodyPr>
          <a:lstStyle/>
          <a:p>
            <a:pPr algn="ctr">
              <a:lnSpc>
                <a:spcPct val="90000"/>
              </a:lnSpc>
            </a:pPr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Завдання</a:t>
            </a:r>
            <a:r>
              <a:rPr lang="uk-UA" sz="4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для самостійної роботи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Прямоугольник 4"/>
              <p:cNvSpPr/>
              <p:nvPr/>
            </p:nvSpPr>
            <p:spPr>
              <a:xfrm>
                <a:off x="107504" y="1066606"/>
                <a:ext cx="8928992" cy="510909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457200" marR="36576" indent="-457200">
                  <a:lnSpc>
                    <a:spcPct val="90000"/>
                  </a:lnSpc>
                  <a:buClr>
                    <a:schemeClr val="accent6">
                      <a:lumMod val="75000"/>
                    </a:schemeClr>
                  </a:buClr>
                  <a:buSzPct val="80000"/>
                  <a:buFont typeface="+mj-lt"/>
                  <a:buAutoNum type="arabicPeriod" startAt="6"/>
                </a:pPr>
                <a:endParaRPr lang="uk-UA" sz="2800" i="1" dirty="0" smtClean="0">
                  <a:solidFill>
                    <a:schemeClr val="accent5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457200" marR="36576" indent="-457200">
                  <a:lnSpc>
                    <a:spcPct val="90000"/>
                  </a:lnSpc>
                  <a:buClr>
                    <a:schemeClr val="accent5">
                      <a:lumMod val="50000"/>
                    </a:schemeClr>
                  </a:buClr>
                  <a:buSzPct val="80000"/>
                  <a:buFont typeface="+mj-lt"/>
                  <a:buAutoNum type="arabicPeriod" startAt="6"/>
                </a:pPr>
                <a:endParaRPr lang="uk-UA" sz="2800" i="1" dirty="0" smtClean="0">
                  <a:solidFill>
                    <a:schemeClr val="accent5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457200" marR="36576" indent="-457200">
                  <a:lnSpc>
                    <a:spcPct val="90000"/>
                  </a:lnSpc>
                  <a:buClr>
                    <a:schemeClr val="accent5">
                      <a:lumMod val="50000"/>
                    </a:schemeClr>
                  </a:buClr>
                  <a:buSzPct val="80000"/>
                  <a:buFont typeface="+mj-lt"/>
                  <a:buAutoNum type="arabicPeriod" startAt="6"/>
                </a:pPr>
                <a:r>
                  <a:rPr lang="uk-UA" sz="2800" i="1" dirty="0" smtClean="0">
                    <a:solidFill>
                      <a:schemeClr val="accent5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Знайдіть </a:t>
                </a:r>
                <a:r>
                  <a:rPr lang="uk-UA" sz="2800" i="1" dirty="0">
                    <a:solidFill>
                      <a:schemeClr val="accent5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найбільше і найменше значення функції </a:t>
                </a:r>
                <a:r>
                  <a:rPr lang="uk-UA" sz="2800" i="1" dirty="0" smtClean="0">
                    <a:solidFill>
                      <a:schemeClr val="accent5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uk-UA" sz="2800" i="1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 pitchFamily="18" charset="0"/>
                        <a:ea typeface="Cambria Math"/>
                        <a:cs typeface="Times New Roman" pitchFamily="18" charset="0"/>
                      </a:rPr>
                      <m:t>у</m:t>
                    </m:r>
                    <m:r>
                      <a:rPr lang="en-US" sz="2800" i="1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=</m:t>
                    </m:r>
                    <m:sSup>
                      <m:sSupPr>
                        <m:ctrlPr>
                          <a:rPr lang="en-US" sz="280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28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𝑥</m:t>
                        </m:r>
                      </m:e>
                      <m:sup>
                        <m:r>
                          <a:rPr lang="uk-UA" sz="2800" b="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10</m:t>
                        </m:r>
                      </m:sup>
                    </m:sSup>
                    <m:r>
                      <a:rPr lang="en-US" sz="2800" i="1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 </m:t>
                    </m:r>
                  </m:oMath>
                </a14:m>
                <a:r>
                  <a:rPr lang="uk-UA" sz="2800" i="1" dirty="0">
                    <a:solidFill>
                      <a:schemeClr val="accent5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        на </a:t>
                </a:r>
                <a:r>
                  <a:rPr lang="uk-UA" sz="2800" i="1" dirty="0" smtClean="0">
                    <a:solidFill>
                      <a:schemeClr val="accent5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проміжку:     </a:t>
                </a:r>
              </a:p>
              <a:p>
                <a:pPr marR="36576" algn="ctr">
                  <a:lnSpc>
                    <a:spcPct val="90000"/>
                  </a:lnSpc>
                  <a:buClr>
                    <a:schemeClr val="accent6">
                      <a:lumMod val="75000"/>
                    </a:schemeClr>
                  </a:buClr>
                  <a:buSzPct val="80000"/>
                </a:pPr>
                <a:r>
                  <a:rPr lang="uk-UA" sz="2800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[0; </a:t>
                </a:r>
                <a:r>
                  <a:rPr lang="uk-UA" sz="2800" dirty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14:m>
                  <m:oMath xmlns:m="http://schemas.openxmlformats.org/officeDocument/2006/math">
                    <m:r>
                      <a:rPr lang="uk-UA" sz="2800" dirty="0">
                        <a:solidFill>
                          <a:srgbClr val="002060"/>
                        </a:solidFill>
                        <a:latin typeface="Cambria Math"/>
                        <a:ea typeface="Cambria Math"/>
                      </a:rPr>
                      <m:t>]</m:t>
                    </m:r>
                    <m:r>
                      <a:rPr lang="uk-UA" sz="2800">
                        <a:solidFill>
                          <a:srgbClr val="002060"/>
                        </a:solidFill>
                        <a:latin typeface="Cambria Math"/>
                        <a:ea typeface="Cambria Math"/>
                      </a:rPr>
                      <m:t>;</m:t>
                    </m:r>
                  </m:oMath>
                </a14:m>
                <a:r>
                  <a:rPr lang="uk-UA" sz="2800" i="1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        </a:t>
                </a:r>
                <a:r>
                  <a:rPr lang="uk-UA" sz="2800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[</a:t>
                </a:r>
                <a14:m>
                  <m:oMath xmlns:m="http://schemas.openxmlformats.org/officeDocument/2006/math">
                    <m:r>
                      <a:rPr lang="uk-UA" sz="2800" i="1">
                        <a:solidFill>
                          <a:srgbClr val="002060"/>
                        </a:solidFill>
                        <a:latin typeface="Cambria Math"/>
                        <a:cs typeface="Times New Roman" pitchFamily="18" charset="0"/>
                      </a:rPr>
                      <m:t>−</m:t>
                    </m:r>
                  </m:oMath>
                </a14:m>
                <a:r>
                  <a:rPr lang="uk-UA" sz="2800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2; </a:t>
                </a:r>
                <a14:m>
                  <m:oMath xmlns:m="http://schemas.openxmlformats.org/officeDocument/2006/math">
                    <m:r>
                      <a:rPr lang="uk-UA" sz="2800" i="1">
                        <a:solidFill>
                          <a:srgbClr val="002060"/>
                        </a:solidFill>
                        <a:latin typeface="Cambria Math"/>
                        <a:cs typeface="Times New Roman" pitchFamily="18" charset="0"/>
                      </a:rPr>
                      <m:t>− </m:t>
                    </m:r>
                  </m:oMath>
                </a14:m>
                <a:r>
                  <a:rPr lang="uk-UA" sz="2800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1</a:t>
                </a:r>
                <a14:m>
                  <m:oMath xmlns:m="http://schemas.openxmlformats.org/officeDocument/2006/math">
                    <m:r>
                      <a:rPr lang="uk-UA" sz="2800" dirty="0">
                        <a:solidFill>
                          <a:srgbClr val="002060"/>
                        </a:solidFill>
                        <a:latin typeface="Cambria Math"/>
                        <a:ea typeface="Cambria Math"/>
                      </a:rPr>
                      <m:t>]</m:t>
                    </m:r>
                    <m:r>
                      <a:rPr lang="uk-UA" sz="2800">
                        <a:solidFill>
                          <a:srgbClr val="002060"/>
                        </a:solidFill>
                        <a:latin typeface="Cambria Math"/>
                        <a:ea typeface="Cambria Math"/>
                      </a:rPr>
                      <m:t>;</m:t>
                    </m:r>
                  </m:oMath>
                </a14:m>
                <a:r>
                  <a:rPr lang="uk-UA" sz="2800" i="1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         </a:t>
                </a:r>
                <a:r>
                  <a:rPr lang="uk-UA" sz="2800" dirty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[</a:t>
                </a:r>
                <a14:m>
                  <m:oMath xmlns:m="http://schemas.openxmlformats.org/officeDocument/2006/math">
                    <m:r>
                      <a:rPr lang="uk-UA" sz="2800" i="1">
                        <a:solidFill>
                          <a:srgbClr val="002060"/>
                        </a:solidFill>
                        <a:latin typeface="Cambria Math"/>
                        <a:cs typeface="Times New Roman" pitchFamily="18" charset="0"/>
                      </a:rPr>
                      <m:t>−</m:t>
                    </m:r>
                    <m:r>
                      <a:rPr lang="uk-UA" sz="2800" b="0" i="0" smtClean="0">
                        <a:solidFill>
                          <a:srgbClr val="002060"/>
                        </a:solidFill>
                        <a:latin typeface="Cambria Math"/>
                        <a:cs typeface="Times New Roman" pitchFamily="18" charset="0"/>
                      </a:rPr>
                      <m:t>1</m:t>
                    </m:r>
                  </m:oMath>
                </a14:m>
                <a:r>
                  <a:rPr lang="uk-UA" sz="2800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; 1</a:t>
                </a:r>
                <a14:m>
                  <m:oMath xmlns:m="http://schemas.openxmlformats.org/officeDocument/2006/math">
                    <m:r>
                      <a:rPr lang="uk-UA" sz="2800" dirty="0">
                        <a:solidFill>
                          <a:srgbClr val="002060"/>
                        </a:solidFill>
                        <a:latin typeface="Cambria Math"/>
                        <a:ea typeface="Cambria Math"/>
                      </a:rPr>
                      <m:t>]</m:t>
                    </m:r>
                    <m:r>
                      <a:rPr lang="uk-UA" sz="2800">
                        <a:solidFill>
                          <a:srgbClr val="002060"/>
                        </a:solidFill>
                        <a:latin typeface="Cambria Math"/>
                        <a:ea typeface="Cambria Math"/>
                      </a:rPr>
                      <m:t>;</m:t>
                    </m:r>
                    <m:r>
                      <a:rPr lang="uk-UA" sz="2800" b="0" i="0" smtClean="0">
                        <a:solidFill>
                          <a:srgbClr val="002060"/>
                        </a:solidFill>
                        <a:latin typeface="Cambria Math"/>
                        <a:ea typeface="Cambria Math"/>
                      </a:rPr>
                      <m:t>    </m:t>
                    </m:r>
                  </m:oMath>
                </a14:m>
                <a:r>
                  <a:rPr lang="uk-UA" sz="2800" i="1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     </a:t>
                </a:r>
                <a:r>
                  <a:rPr lang="uk-UA" sz="2800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[2; </a:t>
                </a:r>
                <a:r>
                  <a:rPr lang="uk-UA" sz="2800" dirty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+</a:t>
                </a:r>
                <a:r>
                  <a:rPr lang="ru-RU" sz="2800" b="1" dirty="0">
                    <a:solidFill>
                      <a:srgbClr val="002060"/>
                    </a:solidFill>
                    <a:ea typeface="Cambria Math"/>
                  </a:rPr>
                  <a:t> </a:t>
                </a:r>
                <a14:m>
                  <m:oMath xmlns:m="http://schemas.openxmlformats.org/officeDocument/2006/math">
                    <m:r>
                      <a:rPr lang="ru-RU" sz="2800" b="1" i="1">
                        <a:solidFill>
                          <a:srgbClr val="002060"/>
                        </a:solidFill>
                        <a:latin typeface="Cambria Math"/>
                        <a:ea typeface="Cambria Math"/>
                      </a:rPr>
                      <m:t>∞</m:t>
                    </m:r>
                    <m:r>
                      <a:rPr lang="uk-UA" sz="2800">
                        <a:solidFill>
                          <a:srgbClr val="002060"/>
                        </a:solidFill>
                        <a:latin typeface="Cambria Math"/>
                        <a:ea typeface="Cambria Math"/>
                      </a:rPr>
                      <m:t>)</m:t>
                    </m:r>
                  </m:oMath>
                </a14:m>
                <a:r>
                  <a:rPr lang="uk-UA" sz="2800" dirty="0" smtClean="0">
                    <a:solidFill>
                      <a:schemeClr val="accent5">
                        <a:lumMod val="50000"/>
                      </a:schemeClr>
                    </a:solidFill>
                    <a:ea typeface="Cambria Math"/>
                  </a:rPr>
                  <a:t>.</a:t>
                </a:r>
                <a:r>
                  <a:rPr lang="uk-UA" sz="2800" i="1" dirty="0" smtClean="0">
                    <a:solidFill>
                      <a:schemeClr val="accent5">
                        <a:lumMod val="50000"/>
                      </a:schemeClr>
                    </a:solidFill>
                    <a:latin typeface="Times New Roman" pitchFamily="18" charset="0"/>
                    <a:ea typeface="Cambria Math"/>
                    <a:cs typeface="Times New Roman" pitchFamily="18" charset="0"/>
                  </a:rPr>
                  <a:t> </a:t>
                </a:r>
              </a:p>
              <a:p>
                <a:pPr marL="457200" marR="36576" indent="-457200">
                  <a:lnSpc>
                    <a:spcPct val="90000"/>
                  </a:lnSpc>
                  <a:buClr>
                    <a:schemeClr val="accent6">
                      <a:lumMod val="75000"/>
                    </a:schemeClr>
                  </a:buClr>
                  <a:buSzPct val="80000"/>
                  <a:buFont typeface="+mj-lt"/>
                  <a:buAutoNum type="arabicPeriod" startAt="6"/>
                </a:pPr>
                <a:endParaRPr lang="uk-UA" sz="2800" i="1" dirty="0">
                  <a:solidFill>
                    <a:schemeClr val="accent5">
                      <a:lumMod val="50000"/>
                    </a:schemeClr>
                  </a:solidFill>
                  <a:latin typeface="Times New Roman" pitchFamily="18" charset="0"/>
                  <a:ea typeface="Cambria Math"/>
                  <a:cs typeface="Times New Roman" pitchFamily="18" charset="0"/>
                </a:endParaRPr>
              </a:p>
              <a:p>
                <a:pPr marL="457200" marR="36576" indent="-457200">
                  <a:lnSpc>
                    <a:spcPct val="90000"/>
                  </a:lnSpc>
                  <a:buClr>
                    <a:schemeClr val="accent6">
                      <a:lumMod val="75000"/>
                    </a:schemeClr>
                  </a:buClr>
                  <a:buSzPct val="80000"/>
                  <a:buFont typeface="+mj-lt"/>
                  <a:buAutoNum type="arabicPeriod" startAt="7"/>
                </a:pPr>
                <a:endParaRPr lang="uk-UA" sz="2400" i="1" dirty="0" smtClean="0">
                  <a:solidFill>
                    <a:schemeClr val="accent5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457200" marR="36576" indent="-457200">
                  <a:lnSpc>
                    <a:spcPct val="90000"/>
                  </a:lnSpc>
                  <a:buClr>
                    <a:schemeClr val="accent6">
                      <a:lumMod val="75000"/>
                    </a:schemeClr>
                  </a:buClr>
                  <a:buSzPct val="80000"/>
                  <a:buFont typeface="+mj-lt"/>
                  <a:buAutoNum type="arabicPeriod" startAt="7"/>
                </a:pPr>
                <a:r>
                  <a:rPr lang="uk-UA" sz="2800" i="1" dirty="0" smtClean="0">
                    <a:solidFill>
                      <a:schemeClr val="accent5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Парним </a:t>
                </a:r>
                <a:r>
                  <a:rPr lang="uk-UA" sz="2800" i="1" dirty="0">
                    <a:solidFill>
                      <a:schemeClr val="accent5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чи непарним </a:t>
                </a:r>
                <a:r>
                  <a:rPr lang="uk-UA" sz="2800" i="1" dirty="0" smtClean="0">
                    <a:solidFill>
                      <a:schemeClr val="accent5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натуральним</a:t>
                </a:r>
                <a:r>
                  <a:rPr lang="en-US" sz="2800" i="1" dirty="0" smtClean="0">
                    <a:solidFill>
                      <a:schemeClr val="accent5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2800" i="1" dirty="0" smtClean="0">
                    <a:solidFill>
                      <a:schemeClr val="accent5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числом є показнику степеня </a:t>
                </a:r>
                <a:r>
                  <a:rPr lang="en-US" sz="2800" i="1" dirty="0">
                    <a:solidFill>
                      <a:schemeClr val="accent5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n </a:t>
                </a:r>
                <a:r>
                  <a:rPr lang="uk-UA" sz="2800" i="1" dirty="0" smtClean="0">
                    <a:solidFill>
                      <a:schemeClr val="accent5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функції 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uk-UA" sz="2800" i="1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 pitchFamily="18" charset="0"/>
                        <a:ea typeface="Cambria Math"/>
                        <a:cs typeface="Times New Roman" pitchFamily="18" charset="0"/>
                      </a:rPr>
                      <m:t>у</m:t>
                    </m:r>
                    <m:r>
                      <a:rPr lang="en-US" sz="2800" i="1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=</m:t>
                    </m:r>
                    <m:sSup>
                      <m:sSupPr>
                        <m:ctrlPr>
                          <a:rPr lang="en-US" sz="28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28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8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𝑛</m:t>
                        </m:r>
                      </m:sup>
                    </m:sSup>
                    <m:r>
                      <a:rPr lang="uk-UA" sz="2800" i="1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, </m:t>
                    </m:r>
                  </m:oMath>
                </a14:m>
                <a:r>
                  <a:rPr lang="uk-UA" sz="2800" i="1" dirty="0">
                    <a:solidFill>
                      <a:schemeClr val="accent5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якщо</a:t>
                </a:r>
                <a:r>
                  <a:rPr lang="uk-UA" sz="2800" dirty="0" smtClean="0">
                    <a:solidFill>
                      <a:schemeClr val="accent5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:</a:t>
                </a:r>
              </a:p>
              <a:p>
                <a:pPr marR="36576" algn="ctr">
                  <a:lnSpc>
                    <a:spcPct val="90000"/>
                  </a:lnSpc>
                  <a:buClr>
                    <a:schemeClr val="accent6">
                      <a:lumMod val="75000"/>
                    </a:schemeClr>
                  </a:buClr>
                  <a:buSzPct val="80000"/>
                </a:pPr>
                <a:r>
                  <a:rPr lang="uk-UA" sz="2800" dirty="0" smtClean="0">
                    <a:solidFill>
                      <a:schemeClr val="accent5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</a:p>
              <a:p>
                <a:pPr marR="36576" algn="ctr">
                  <a:buClr>
                    <a:schemeClr val="accent6">
                      <a:lumMod val="75000"/>
                    </a:schemeClr>
                  </a:buClr>
                  <a:buSzPct val="80000"/>
                </a:pPr>
                <a14:m>
                  <m:oMath xmlns:m="http://schemas.openxmlformats.org/officeDocument/2006/math">
                    <m:r>
                      <a:rPr lang="en-US" sz="2800" i="1">
                        <a:solidFill>
                          <a:srgbClr val="002060"/>
                        </a:solidFill>
                        <a:latin typeface="Cambria Math"/>
                        <a:cs typeface="Times New Roman" pitchFamily="18" charset="0"/>
                      </a:rPr>
                      <m:t>𝑓</m:t>
                    </m:r>
                    <m:d>
                      <m:dPr>
                        <m:ctrlPr>
                          <a:rPr lang="en-US" sz="2800" i="1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uk-UA" sz="2800" i="1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−</m:t>
                        </m:r>
                        <m:r>
                          <a:rPr lang="uk-UA" sz="2800" b="0" i="1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3</m:t>
                        </m:r>
                      </m:e>
                    </m:d>
                    <m:r>
                      <a:rPr lang="en-US" sz="2800" i="1" dirty="0">
                        <a:solidFill>
                          <a:srgbClr val="002060"/>
                        </a:solidFill>
                        <a:latin typeface="Cambria Math"/>
                        <a:cs typeface="Times New Roman" pitchFamily="18" charset="0"/>
                      </a:rPr>
                      <m:t>&lt;</m:t>
                    </m:r>
                  </m:oMath>
                </a14:m>
                <a:r>
                  <a:rPr lang="en-US" sz="2800" i="1" dirty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 dirty="0">
                        <a:solidFill>
                          <a:srgbClr val="002060"/>
                        </a:solidFill>
                        <a:latin typeface="Cambria Math"/>
                        <a:cs typeface="Times New Roman" pitchFamily="18" charset="0"/>
                      </a:rPr>
                      <m:t>𝑓</m:t>
                    </m:r>
                    <m:d>
                      <m:dPr>
                        <m:ctrlPr>
                          <a:rPr lang="en-US" sz="2800" i="1" dirty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en-US" sz="2800" i="1" dirty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−</m:t>
                        </m:r>
                        <m:r>
                          <a:rPr lang="uk-UA" sz="2800" i="1" dirty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1</m:t>
                        </m:r>
                      </m:e>
                    </m:d>
                  </m:oMath>
                </a14:m>
                <a:r>
                  <a:rPr lang="uk-UA" sz="2800" i="1" dirty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; </a:t>
                </a:r>
                <a:r>
                  <a:rPr lang="uk-UA" sz="2800" i="1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       </a:t>
                </a:r>
                <a14:m>
                  <m:oMath xmlns:m="http://schemas.openxmlformats.org/officeDocument/2006/math">
                    <m:r>
                      <a:rPr lang="en-US" sz="2800" i="1">
                        <a:solidFill>
                          <a:srgbClr val="002060"/>
                        </a:solidFill>
                        <a:latin typeface="Cambria Math"/>
                        <a:cs typeface="Times New Roman" pitchFamily="18" charset="0"/>
                      </a:rPr>
                      <m:t>𝑓</m:t>
                    </m:r>
                    <m:d>
                      <m:dPr>
                        <m:ctrlPr>
                          <a:rPr lang="en-US" sz="2800" i="1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uk-UA" sz="2800" i="1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−</m:t>
                        </m:r>
                        <m:r>
                          <a:rPr lang="uk-UA" sz="2800" b="0" i="1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3</m:t>
                        </m:r>
                      </m:e>
                    </m:d>
                    <m:r>
                      <a:rPr lang="en-US" sz="2800" i="1" dirty="0" smtClean="0">
                        <a:solidFill>
                          <a:srgbClr val="002060"/>
                        </a:solidFill>
                        <a:latin typeface="Cambria Math"/>
                        <a:cs typeface="Times New Roman" pitchFamily="18" charset="0"/>
                      </a:rPr>
                      <m:t>&gt;</m:t>
                    </m:r>
                    <m:r>
                      <a:rPr lang="en-US" sz="2800" i="1" dirty="0">
                        <a:solidFill>
                          <a:srgbClr val="002060"/>
                        </a:solidFill>
                        <a:latin typeface="Cambria Math"/>
                        <a:cs typeface="Times New Roman" pitchFamily="18" charset="0"/>
                      </a:rPr>
                      <m:t>𝑓</m:t>
                    </m:r>
                    <m:d>
                      <m:dPr>
                        <m:ctrlPr>
                          <a:rPr lang="en-US" sz="2800" i="1" dirty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uk-UA" sz="2800" i="1" dirty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1</m:t>
                        </m:r>
                      </m:e>
                    </m:d>
                  </m:oMath>
                </a14:m>
                <a:r>
                  <a:rPr lang="uk-UA" sz="2800" i="1" dirty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;</a:t>
                </a:r>
                <a:r>
                  <a:rPr lang="uk-UA" sz="2800" i="1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       </a:t>
                </a:r>
                <a:r>
                  <a:rPr lang="en-US" sz="2800" dirty="0" smtClean="0">
                    <a:solidFill>
                      <a:srgbClr val="002060"/>
                    </a:solidFill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solidFill>
                          <a:srgbClr val="002060"/>
                        </a:solidFill>
                        <a:latin typeface="Cambria Math"/>
                        <a:cs typeface="Times New Roman" pitchFamily="18" charset="0"/>
                      </a:rPr>
                      <m:t>𝑓</m:t>
                    </m:r>
                    <m:d>
                      <m:dPr>
                        <m:ctrlPr>
                          <a:rPr lang="en-US" sz="2800" i="1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uk-UA" sz="2800" i="1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−</m:t>
                        </m:r>
                        <m:r>
                          <a:rPr lang="uk-UA" sz="2800" b="0" i="1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3</m:t>
                        </m:r>
                      </m:e>
                    </m:d>
                  </m:oMath>
                </a14:m>
                <a:r>
                  <a:rPr lang="en-US" sz="2800" i="1" dirty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uk-UA" sz="2800" b="0" i="1" dirty="0" smtClean="0">
                        <a:solidFill>
                          <a:srgbClr val="002060"/>
                        </a:solidFill>
                        <a:latin typeface="Cambria Math"/>
                        <a:cs typeface="Times New Roman" pitchFamily="18" charset="0"/>
                      </a:rPr>
                      <m:t>=</m:t>
                    </m:r>
                  </m:oMath>
                </a14:m>
                <a:r>
                  <a:rPr lang="en-US" sz="2800" i="1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 dirty="0">
                        <a:solidFill>
                          <a:srgbClr val="002060"/>
                        </a:solidFill>
                        <a:latin typeface="Cambria Math"/>
                        <a:cs typeface="Times New Roman" pitchFamily="18" charset="0"/>
                      </a:rPr>
                      <m:t>𝑓</m:t>
                    </m:r>
                    <m:d>
                      <m:dPr>
                        <m:ctrlPr>
                          <a:rPr lang="en-US" sz="2800" i="1" dirty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uk-UA" sz="2800" b="0" i="1" dirty="0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3</m:t>
                        </m:r>
                      </m:e>
                    </m:d>
                  </m:oMath>
                </a14:m>
                <a:r>
                  <a:rPr lang="uk-UA" sz="2800" i="1" dirty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;</a:t>
                </a:r>
                <a:endParaRPr lang="uk-UA" sz="2800" i="1" dirty="0" smtClean="0">
                  <a:solidFill>
                    <a:schemeClr val="accent5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R="36576" algn="ctr">
                  <a:buClr>
                    <a:schemeClr val="accent6">
                      <a:lumMod val="75000"/>
                    </a:schemeClr>
                  </a:buClr>
                  <a:buSzPct val="80000"/>
                </a:pPr>
                <a14:m>
                  <m:oMath xmlns:m="http://schemas.openxmlformats.org/officeDocument/2006/math">
                    <m:r>
                      <a:rPr lang="en-US" sz="2800" i="1">
                        <a:solidFill>
                          <a:srgbClr val="002060"/>
                        </a:solidFill>
                        <a:latin typeface="Cambria Math"/>
                        <a:cs typeface="Times New Roman" pitchFamily="18" charset="0"/>
                      </a:rPr>
                      <m:t>𝑓</m:t>
                    </m:r>
                    <m:d>
                      <m:dPr>
                        <m:ctrlPr>
                          <a:rPr lang="en-US" sz="2800" i="1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uk-UA" sz="2800" i="1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−3</m:t>
                        </m:r>
                      </m:e>
                    </m:d>
                    <m:r>
                      <a:rPr lang="en-US" sz="2800" i="1" dirty="0">
                        <a:solidFill>
                          <a:srgbClr val="002060"/>
                        </a:solidFill>
                        <a:latin typeface="Cambria Math"/>
                        <a:cs typeface="Times New Roman" pitchFamily="18" charset="0"/>
                      </a:rPr>
                      <m:t>&gt;</m:t>
                    </m:r>
                    <m:r>
                      <a:rPr lang="en-US" sz="2800" i="1" dirty="0">
                        <a:solidFill>
                          <a:srgbClr val="002060"/>
                        </a:solidFill>
                        <a:latin typeface="Cambria Math"/>
                        <a:cs typeface="Times New Roman" pitchFamily="18" charset="0"/>
                      </a:rPr>
                      <m:t>𝑓</m:t>
                    </m:r>
                    <m:d>
                      <m:dPr>
                        <m:ctrlPr>
                          <a:rPr lang="en-US" sz="2800" i="1" dirty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en-US" sz="2800" i="1" dirty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−</m:t>
                        </m:r>
                        <m:r>
                          <a:rPr lang="uk-UA" sz="2800" i="1" dirty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1</m:t>
                        </m:r>
                      </m:e>
                    </m:d>
                  </m:oMath>
                </a14:m>
                <a:r>
                  <a:rPr lang="uk-UA" sz="2800" i="1" dirty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;</a:t>
                </a:r>
                <a:r>
                  <a:rPr lang="uk-UA" sz="2800" i="1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       </a:t>
                </a:r>
                <a14:m>
                  <m:oMath xmlns:m="http://schemas.openxmlformats.org/officeDocument/2006/math">
                    <m:r>
                      <a:rPr lang="en-US" sz="2800" i="1">
                        <a:solidFill>
                          <a:srgbClr val="002060"/>
                        </a:solidFill>
                        <a:latin typeface="Cambria Math"/>
                        <a:cs typeface="Times New Roman" pitchFamily="18" charset="0"/>
                      </a:rPr>
                      <m:t>𝑓</m:t>
                    </m:r>
                    <m:d>
                      <m:dPr>
                        <m:ctrlPr>
                          <a:rPr lang="en-US" sz="2800" i="1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uk-UA" sz="2800" i="1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3</m:t>
                        </m:r>
                      </m:e>
                    </m:d>
                    <m:r>
                      <a:rPr lang="en-US" sz="2800" i="1" dirty="0">
                        <a:solidFill>
                          <a:srgbClr val="002060"/>
                        </a:solidFill>
                        <a:latin typeface="Cambria Math"/>
                        <a:cs typeface="Times New Roman" pitchFamily="18" charset="0"/>
                      </a:rPr>
                      <m:t>&gt;</m:t>
                    </m:r>
                    <m:r>
                      <a:rPr lang="en-US" sz="2800" i="1" dirty="0">
                        <a:solidFill>
                          <a:srgbClr val="002060"/>
                        </a:solidFill>
                        <a:latin typeface="Cambria Math"/>
                        <a:cs typeface="Times New Roman" pitchFamily="18" charset="0"/>
                      </a:rPr>
                      <m:t>𝑓</m:t>
                    </m:r>
                    <m:d>
                      <m:dPr>
                        <m:ctrlPr>
                          <a:rPr lang="en-US" sz="2800" i="1" dirty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en-US" sz="2800" i="1" dirty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−</m:t>
                        </m:r>
                        <m:r>
                          <a:rPr lang="uk-UA" sz="2800" b="0" i="1" dirty="0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3</m:t>
                        </m:r>
                      </m:e>
                    </m:d>
                  </m:oMath>
                </a14:m>
                <a:r>
                  <a:rPr lang="uk-UA" sz="2800" i="1" dirty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;</a:t>
                </a:r>
                <a:r>
                  <a:rPr lang="en-US" sz="2800" dirty="0">
                    <a:solidFill>
                      <a:srgbClr val="002060"/>
                    </a:solidFill>
                    <a:cs typeface="Times New Roman" pitchFamily="18" charset="0"/>
                  </a:rPr>
                  <a:t> </a:t>
                </a:r>
                <a:r>
                  <a:rPr lang="uk-UA" sz="2800" dirty="0" smtClean="0">
                    <a:solidFill>
                      <a:srgbClr val="002060"/>
                    </a:solidFill>
                    <a:cs typeface="Times New Roman" pitchFamily="18" charset="0"/>
                  </a:rPr>
                  <a:t>      </a:t>
                </a:r>
                <a14:m>
                  <m:oMath xmlns:m="http://schemas.openxmlformats.org/officeDocument/2006/math">
                    <m:r>
                      <a:rPr lang="en-US" sz="2800" i="1">
                        <a:solidFill>
                          <a:srgbClr val="002060"/>
                        </a:solidFill>
                        <a:latin typeface="Cambria Math"/>
                        <a:cs typeface="Times New Roman" pitchFamily="18" charset="0"/>
                      </a:rPr>
                      <m:t>𝑓</m:t>
                    </m:r>
                    <m:d>
                      <m:dPr>
                        <m:ctrlPr>
                          <a:rPr lang="en-US" sz="2800" i="1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uk-UA" sz="2800" i="1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3</m:t>
                        </m:r>
                      </m:e>
                    </m:d>
                    <m:r>
                      <a:rPr lang="en-US" sz="2800" i="1" dirty="0">
                        <a:solidFill>
                          <a:srgbClr val="002060"/>
                        </a:solidFill>
                        <a:latin typeface="Cambria Math"/>
                        <a:cs typeface="Times New Roman" pitchFamily="18" charset="0"/>
                      </a:rPr>
                      <m:t>&gt;</m:t>
                    </m:r>
                    <m:r>
                      <a:rPr lang="en-US" sz="2800" i="1" dirty="0">
                        <a:solidFill>
                          <a:srgbClr val="002060"/>
                        </a:solidFill>
                        <a:latin typeface="Cambria Math"/>
                        <a:cs typeface="Times New Roman" pitchFamily="18" charset="0"/>
                      </a:rPr>
                      <m:t>𝑓</m:t>
                    </m:r>
                    <m:d>
                      <m:dPr>
                        <m:ctrlPr>
                          <a:rPr lang="en-US" sz="2800" i="1" dirty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uk-UA" sz="2800" i="1" dirty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1</m:t>
                        </m:r>
                      </m:e>
                    </m:d>
                  </m:oMath>
                </a14:m>
                <a:r>
                  <a:rPr lang="uk-UA" sz="2800" i="1" dirty="0" smtClean="0">
                    <a:solidFill>
                      <a:schemeClr val="accent5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?</a:t>
                </a:r>
                <a:endParaRPr lang="uk-UA" sz="2800" i="1" dirty="0">
                  <a:solidFill>
                    <a:schemeClr val="accent5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457200" marR="36576" lvl="0" indent="-457200">
                  <a:lnSpc>
                    <a:spcPct val="90000"/>
                  </a:lnSpc>
                  <a:buClr>
                    <a:srgbClr val="F0AD00"/>
                  </a:buClr>
                  <a:buSzPct val="80000"/>
                  <a:buFont typeface="+mj-lt"/>
                  <a:buAutoNum type="arabicPeriod" startAt="7"/>
                </a:pPr>
                <a:endParaRPr lang="uk-UA" sz="2400" i="1" dirty="0">
                  <a:solidFill>
                    <a:srgbClr val="F0AD00">
                      <a:lumMod val="75000"/>
                    </a:srgb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5" name="Прямоугольник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504" y="1066606"/>
                <a:ext cx="8928992" cy="5109091"/>
              </a:xfrm>
              <a:prstGeom prst="rect">
                <a:avLst/>
              </a:prstGeom>
              <a:blipFill rotWithShape="1">
                <a:blip r:embed="rId2"/>
                <a:stretch>
                  <a:fillRect l="-820" r="-198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extBox 7"/>
          <p:cNvSpPr txBox="1"/>
          <p:nvPr/>
        </p:nvSpPr>
        <p:spPr>
          <a:xfrm>
            <a:off x="3779912" y="931307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u="sng" dirty="0" smtClean="0">
                <a:solidFill>
                  <a:srgbClr val="C00000"/>
                </a:solidFill>
              </a:rPr>
              <a:t>Рівень Б</a:t>
            </a:r>
            <a:endParaRPr lang="ru-RU" u="sng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380007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1866</TotalTime>
  <Words>1042</Words>
  <Application>Microsoft Office PowerPoint</Application>
  <PresentationFormat>Экран (4:3)</PresentationFormat>
  <Paragraphs>188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Аспект</vt:lpstr>
      <vt:lpstr>Степенева функція                 з натуральним показником </vt:lpstr>
      <vt:lpstr>Презентация PowerPoint</vt:lpstr>
      <vt:lpstr>Презентация PowerPoint</vt:lpstr>
      <vt:lpstr>Властивості та графік функції з парним натуральним показником</vt:lpstr>
      <vt:lpstr>Властивості та графік функції з непарним натуральним показником</vt:lpstr>
      <vt:lpstr>Приклади розв'язування типових вправ</vt:lpstr>
      <vt:lpstr>Презентация PowerPoint</vt:lpstr>
      <vt:lpstr>Завдання для самостійної роботи</vt:lpstr>
      <vt:lpstr>Завдання для самостійної роботи</vt:lpstr>
      <vt:lpstr>СПИСОК ВИКОРИСТАНИХ ДЖЕРЕЛ: Література: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Lenovo</dc:creator>
  <cp:lastModifiedBy>Lenovo</cp:lastModifiedBy>
  <cp:revision>118</cp:revision>
  <dcterms:created xsi:type="dcterms:W3CDTF">2014-02-11T10:23:31Z</dcterms:created>
  <dcterms:modified xsi:type="dcterms:W3CDTF">2016-02-14T13:44:21Z</dcterms:modified>
</cp:coreProperties>
</file>