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6" r:id="rId2"/>
  </p:sldMasterIdLst>
  <p:sldIdLst>
    <p:sldId id="260" r:id="rId3"/>
    <p:sldId id="258" r:id="rId4"/>
    <p:sldId id="261" r:id="rId5"/>
    <p:sldId id="262" r:id="rId6"/>
    <p:sldId id="264" r:id="rId7"/>
    <p:sldId id="259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785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81242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1059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908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7359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0878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42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624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3693357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0361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21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14.02.2016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D4D4D6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D4D4D6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7627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183880" cy="676656"/>
          </a:xfrm>
        </p:spPr>
        <p:txBody>
          <a:bodyPr>
            <a:noAutofit/>
          </a:bodyPr>
          <a:lstStyle/>
          <a:p>
            <a:pPr algn="ctr"/>
            <a:r>
              <a:rPr lang="ru-RU" sz="7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Властивості</a:t>
            </a:r>
            <a:r>
              <a:rPr lang="ru-RU" sz="7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кореня</a:t>
            </a:r>
            <a:r>
              <a:rPr lang="ru-RU" sz="7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7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70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ru-RU" sz="7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степеня</a:t>
            </a:r>
            <a:endParaRPr lang="ru-RU" sz="7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992888" cy="747464"/>
          </a:xfrm>
        </p:spPr>
        <p:txBody>
          <a:bodyPr>
            <a:normAutofit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Дії з коренями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b="1" dirty="0" err="1" smtClean="0">
                <a:solidFill>
                  <a:srgbClr val="002060"/>
                </a:solidFill>
              </a:rPr>
              <a:t>-го</a:t>
            </a:r>
            <a:r>
              <a:rPr lang="uk-UA" b="1" dirty="0" smtClean="0">
                <a:solidFill>
                  <a:srgbClr val="002060"/>
                </a:solidFill>
              </a:rPr>
              <a:t> степеня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51816" y="949896"/>
            <a:ext cx="7824640" cy="5431431"/>
          </a:xfrm>
        </p:spPr>
        <p:txBody>
          <a:bodyPr>
            <a:noAutofit/>
          </a:bodyPr>
          <a:lstStyle/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Добуток коренів </a:t>
            </a:r>
            <a:r>
              <a:rPr lang="uk-UA" sz="3000" b="1" i="1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500" b="1" dirty="0" err="1" smtClean="0"/>
              <a:t>-го</a:t>
            </a:r>
            <a:r>
              <a:rPr lang="uk-UA" sz="2500" b="1" dirty="0" smtClean="0"/>
              <a:t> степеня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Частка </a:t>
            </a:r>
            <a:r>
              <a:rPr lang="uk-UA" sz="2500" b="1" dirty="0"/>
              <a:t>коренів </a:t>
            </a:r>
            <a:r>
              <a:rPr lang="uk-UA" sz="3000" b="1" i="1" dirty="0" err="1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500" b="1" dirty="0" err="1"/>
              <a:t>-го</a:t>
            </a:r>
            <a:r>
              <a:rPr lang="uk-UA" sz="2500" b="1" dirty="0"/>
              <a:t> </a:t>
            </a:r>
            <a:r>
              <a:rPr lang="uk-UA" sz="2500" b="1" dirty="0" smtClean="0"/>
              <a:t>степеня</a:t>
            </a:r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Степінь кореня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 smtClean="0"/>
          </a:p>
          <a:p>
            <a:pPr marL="457200" indent="-4572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Корінь з кореня</a:t>
            </a:r>
            <a:endParaRPr lang="uk-UA" sz="2500" b="1" dirty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 smtClean="0"/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r>
              <a:rPr lang="uk-UA" sz="2500" b="1" dirty="0" smtClean="0"/>
              <a:t>Зведення кореня до нового показника </a:t>
            </a:r>
          </a:p>
          <a:p>
            <a:pPr marL="342900" indent="-342900">
              <a:lnSpc>
                <a:spcPct val="140000"/>
              </a:lnSpc>
              <a:buFont typeface="+mj-lt"/>
              <a:buAutoNum type="arabicPeriod"/>
            </a:pPr>
            <a:endParaRPr lang="uk-UA" sz="2500" b="1" dirty="0"/>
          </a:p>
          <a:p>
            <a:pPr marL="342900" indent="-342900">
              <a:buFont typeface="+mj-lt"/>
              <a:buAutoNum type="arabicPeriod"/>
            </a:pPr>
            <a:endParaRPr lang="ru-RU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331640" y="1522364"/>
                <a:ext cx="6264696" cy="6574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п</m:t>
                        </m:r>
                        <m:r>
                          <m:rPr>
                            <m:nor/>
                          </m:rPr>
                          <a:rPr lang="ru-RU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deg>
                      <m:e>
                        <m:sSup>
                          <m:sSupPr>
                            <m:ctrlPr>
                              <a:rPr lang="ru-RU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uk-UA" sz="3200" b="0" i="1" dirty="0" smtClean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а</m:t>
                            </m:r>
                            <m:r>
                              <m:rPr>
                                <m:nor/>
                              </m:rPr>
                              <a:rPr lang="ru-RU" sz="32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ru-RU" sz="32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·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п</m:t>
                        </m:r>
                        <m:r>
                          <m:rPr>
                            <m:nor/>
                          </m:rPr>
                          <a:rPr lang="ru-RU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deg>
                      <m:e>
                        <m:sSup>
                          <m:sSupPr>
                            <m:ctrlPr>
                              <a:rPr lang="ru-RU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b</m:t>
                            </m:r>
                            <m:r>
                              <m:rPr>
                                <m:nor/>
                              </m:rPr>
                              <a:rPr lang="ru-RU" sz="32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e>
                          <m:sup>
                            <m:r>
                              <m:rPr>
                                <m:nor/>
                              </m:rPr>
                              <a:rPr lang="ru-RU" sz="32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20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nor/>
                          </m:rPr>
                          <a:rPr lang="uk-UA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п</m:t>
                        </m:r>
                      </m:deg>
                      <m:e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  <m:r>
                      <a:rPr lang="en-US" sz="3200" b="0" i="0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</m:oMath>
                </a14:m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0;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14:m>
                  <m:oMath xmlns:m="http://schemas.openxmlformats.org/officeDocument/2006/math">
                    <m:r>
                      <a:rPr lang="ru-RU" sz="32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0.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31640" y="1522364"/>
                <a:ext cx="6264696" cy="657424"/>
              </a:xfrm>
              <a:prstGeom prst="rect">
                <a:avLst/>
              </a:prstGeom>
              <a:blipFill rotWithShape="1">
                <a:blip r:embed="rId2"/>
                <a:stretch>
                  <a:fillRect t="-1852" b="-287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655676" y="2564904"/>
                <a:ext cx="6336704" cy="969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ru-RU" sz="28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ru-RU" sz="28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nor/>
                              </m:rPr>
                              <a:rPr lang="uk-UA" sz="28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п</m:t>
                            </m:r>
                            <m:r>
                              <m:rPr>
                                <m:nor/>
                              </m:rPr>
                              <a:rPr lang="ru-RU" sz="28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deg>
                          <m:e>
                            <m:sSup>
                              <m:sSupPr>
                                <m:ctrlPr>
                                  <a:rPr lang="ru-RU" sz="2800" i="1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uk-UA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а</m:t>
                                </m:r>
                                <m:r>
                                  <m:rPr>
                                    <m:nor/>
                                  </m:rPr>
                                  <a:rPr lang="ru-RU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</m:e>
                              <m:sup>
                                <m:r>
                                  <m:rPr>
                                    <m:nor/>
                                  </m:rPr>
                                  <a:rPr lang="ru-RU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ru-RU" sz="28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nor/>
                              </m:rPr>
                              <a:rPr lang="uk-UA" sz="28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п</m:t>
                            </m:r>
                            <m:r>
                              <m:rPr>
                                <m:nor/>
                              </m:rPr>
                              <a:rPr lang="ru-RU" sz="28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deg>
                          <m:e>
                            <m:sSup>
                              <m:sSupPr>
                                <m:ctrlPr>
                                  <a:rPr lang="ru-RU" sz="2800" i="1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b</m:t>
                                </m:r>
                                <m:r>
                                  <m:rPr>
                                    <m:nor/>
                                  </m:rPr>
                                  <a:rPr lang="ru-RU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</m:e>
                              <m:sup>
                                <m:r>
                                  <m:rPr>
                                    <m:nor/>
                                  </m:rPr>
                                  <a:rPr lang="ru-RU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 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ru-RU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nor/>
                          </m:rPr>
                          <a:rPr lang="uk-UA" sz="28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п</m:t>
                        </m:r>
                        <m:r>
                          <m:rPr>
                            <m:nor/>
                          </m:rPr>
                          <a:rPr lang="ru-RU" sz="2800" i="1" dirty="0">
                            <a:solidFill>
                              <a:srgbClr val="00206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deg>
                      <m:e>
                        <m:sSup>
                          <m:sSupPr>
                            <m:ctrlPr>
                              <a:rPr lang="ru-RU" sz="28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f>
                              <m:fPr>
                                <m:ctrlPr>
                                  <a:rPr lang="ru-RU" sz="2800" i="1" dirty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uk-UA" sz="2800" i="1" dirty="0">
                                    <a:solidFill>
                                      <a:srgbClr val="002060"/>
                                    </a:solidFill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а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n-US" sz="28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b</m:t>
                                </m:r>
                              </m:den>
                            </m:f>
                          </m:e>
                          <m:sup>
                            <m:r>
                              <m:rPr>
                                <m:nor/>
                              </m:rPr>
                              <a:rPr lang="ru-RU" sz="2800" i="1" dirty="0">
                                <a:solidFill>
                                  <a:srgbClr val="002060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 </m:t>
                            </m:r>
                          </m:sup>
                        </m:sSup>
                      </m:e>
                    </m:rad>
                  </m:oMath>
                </a14:m>
                <a:r>
                  <a:rPr lang="ru-RU" sz="28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            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0;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5676" y="2564904"/>
                <a:ext cx="6336704" cy="96917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683568" y="3688003"/>
                <a:ext cx="7992889" cy="6887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sSup>
                      <m:sSupPr>
                        <m:ctrlPr>
                          <a:rPr lang="uk-UA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ad>
                          <m:radPr>
                            <m:ctrlPr>
                              <a:rPr lang="uk-UA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deg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</m:rad>
                        <m:r>
                          <a:rPr lang="uk-UA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𝑘</m:t>
                        </m:r>
                      </m:sup>
                    </m:sSup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en-US" sz="32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𝑘</m:t>
                            </m:r>
                          </m:sup>
                        </m:sSup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k </a:t>
                </a:r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– </a:t>
                </a:r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натуральне.</a:t>
                </a: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688003"/>
                <a:ext cx="7992889" cy="688715"/>
              </a:xfrm>
              <a:prstGeom prst="rect">
                <a:avLst/>
              </a:prstGeom>
              <a:blipFill rotWithShape="1">
                <a:blip r:embed="rId4"/>
                <a:stretch>
                  <a:fillRect b="-274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683568" y="4869160"/>
                <a:ext cx="8280920" cy="118115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𝑚</m:t>
                        </m:r>
                      </m:deg>
                      <m:e>
                        <m:rad>
                          <m:radPr>
                            <m:ctrlPr>
                              <a:rPr lang="ru-RU" sz="32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deg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𝑚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𝑎</m:t>
                        </m:r>
                      </m:e>
                    </m:rad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rad>
                          <m:radPr>
                            <m:ctrlPr>
                              <a:rPr lang="ru-RU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</m:t>
                            </m:r>
                          </m:deg>
                          <m:e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</m:rad>
                      </m:e>
                    </m:rad>
                    <m:r>
                      <a:rPr lang="en-US" sz="3200" b="0" i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m, n</a:t>
                </a:r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натуральне.</a:t>
                </a:r>
              </a:p>
              <a:p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869160"/>
                <a:ext cx="8280920" cy="1181157"/>
              </a:xfrm>
              <a:prstGeom prst="rect">
                <a:avLst/>
              </a:prstGeom>
              <a:blipFill rotWithShape="1">
                <a:blip r:embed="rId5"/>
                <a:stretch>
                  <a:fillRect r="-51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1187625" y="5949280"/>
                <a:ext cx="7488832" cy="6417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uk-UA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𝑝</m:t>
                        </m:r>
                      </m:deg>
                      <m:e>
                        <m:sSup>
                          <m:sSupPr>
                            <m:ctrlPr>
                              <a:rPr lang="uk-UA" sz="32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𝑚𝑝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uk-UA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m, n, p</a:t>
                </a:r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</a:t>
                </a:r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uk-UA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87625" y="5949280"/>
                <a:ext cx="7488832" cy="641779"/>
              </a:xfrm>
              <a:prstGeom prst="rect">
                <a:avLst/>
              </a:prstGeom>
              <a:blipFill rotWithShape="1">
                <a:blip r:embed="rId6"/>
                <a:stretch>
                  <a:fillRect t="-3810" r="-1466" b="-304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782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9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9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9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71624" y="1321090"/>
            <a:ext cx="8016776" cy="5059856"/>
          </a:xfrm>
        </p:spPr>
        <p:txBody>
          <a:bodyPr>
            <a:no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uk-UA" sz="2500" b="1" dirty="0" smtClean="0"/>
              <a:t>Внесення множника під корінь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endParaRPr lang="uk-UA" sz="2500" b="1" dirty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uk-UA" sz="2500" b="1" dirty="0" smtClean="0"/>
              <a:t>Добування кореня непарного степеня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endParaRPr lang="uk-UA" sz="2500" b="1" dirty="0" smtClean="0"/>
          </a:p>
          <a:p>
            <a:pPr>
              <a:lnSpc>
                <a:spcPct val="150000"/>
              </a:lnSpc>
            </a:pPr>
            <a:endParaRPr lang="en-US" sz="2500" b="1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r>
              <a:rPr lang="uk-UA" sz="2500" b="1" dirty="0"/>
              <a:t>Добування кореня </a:t>
            </a:r>
            <a:r>
              <a:rPr lang="uk-UA" sz="2500" b="1" dirty="0" smtClean="0"/>
              <a:t>парного </a:t>
            </a:r>
            <a:r>
              <a:rPr lang="uk-UA" sz="2500" b="1" dirty="0"/>
              <a:t>степеня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6"/>
            </a:pPr>
            <a:endParaRPr lang="uk-UA" sz="2500" b="1" dirty="0" smtClean="0"/>
          </a:p>
          <a:p>
            <a:pPr>
              <a:lnSpc>
                <a:spcPct val="140000"/>
              </a:lnSpc>
            </a:pPr>
            <a:endParaRPr lang="uk-UA" sz="25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133618" y="3018884"/>
                <a:ext cx="7758862" cy="12455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+1</m:t>
                        </m:r>
                      </m:deg>
                      <m:e>
                        <m:sSup>
                          <m:sSupPr>
                            <m:ctrlPr>
                              <a:rPr lang="ru-RU" sz="32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+1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a,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</a:t>
                </a:r>
              </a:p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+1</m:t>
                        </m:r>
                      </m:deg>
                      <m:e>
                        <m:r>
                          <a:rPr lang="en-US" sz="32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sz="32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  <m:r>
                              <a:rPr lang="en-US" sz="32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+1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32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n</a:t>
                </a:r>
                <a:r>
                  <a:rPr lang="uk-UA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–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натуральне.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618" y="3018884"/>
                <a:ext cx="7758862" cy="1245534"/>
              </a:xfrm>
              <a:prstGeom prst="rect">
                <a:avLst/>
              </a:prstGeom>
              <a:blipFill rotWithShape="1">
                <a:blip r:embed="rId2"/>
                <a:stretch>
                  <a:fillRect t="-1463" b="-126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1484657" y="4869160"/>
                <a:ext cx="7056784" cy="6491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32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ru-RU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  <m:r>
                              <a:rPr lang="en-US" sz="32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=|</a:t>
                </a:r>
                <a:r>
                  <a:rPr lang="en-US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a|,  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– </a:t>
                </a:r>
                <a:r>
                  <a:rPr lang="uk-UA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натуральне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4657" y="4869160"/>
                <a:ext cx="7056784" cy="649152"/>
              </a:xfrm>
              <a:prstGeom prst="rect">
                <a:avLst/>
              </a:prstGeom>
              <a:blipFill rotWithShape="1">
                <a:blip r:embed="rId3"/>
                <a:stretch>
                  <a:fillRect t="-2830" b="-3018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133618" y="1850955"/>
                <a:ext cx="6840760" cy="65402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3200" dirty="0" smtClean="0">
                    <a:solidFill>
                      <a:srgbClr val="002060"/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320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а</m:t>
                    </m:r>
                    <m:r>
                      <a:rPr lang="uk-UA" sz="3200" i="1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ctrlPr>
                          <a:rPr lang="uk-UA" sz="320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</m:oMath>
                </a14:m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320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deg>
                      <m:e>
                        <m:sSup>
                          <m:sSupPr>
                            <m:ctrlPr>
                              <a:rPr lang="en-US" sz="32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32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sup>
                        </m:sSup>
                        <m:r>
                          <a:rPr lang="en-US" sz="3200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r>
                          <a:rPr lang="en-US" sz="3200" b="0" i="1" dirty="0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  <m:r>
                      <a:rPr lang="en-US" sz="3200" dirty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</m:oMath>
                </a14:m>
                <a:r>
                  <a:rPr lang="ru-RU" sz="3200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а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0; </a:t>
                </a:r>
                <a:r>
                  <a:rPr lang="en-US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14:m>
                  <m:oMath xmlns:m="http://schemas.openxmlformats.org/officeDocument/2006/math">
                    <m:r>
                      <a:rPr lang="ru-RU" sz="32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</m:oMath>
                </a14:m>
                <a:r>
                  <a:rPr lang="ru-RU" sz="3200" i="1" dirty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ru-RU" sz="32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ru-RU" sz="32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33618" y="1850955"/>
                <a:ext cx="6840760" cy="654025"/>
              </a:xfrm>
              <a:prstGeom prst="rect">
                <a:avLst/>
              </a:prstGeom>
              <a:blipFill rotWithShape="1">
                <a:blip r:embed="rId4"/>
                <a:stretch>
                  <a:fillRect t="-4673" b="-2710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899592" y="239406"/>
            <a:ext cx="770485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dirty="0">
                <a:solidFill>
                  <a:srgbClr val="002060"/>
                </a:solidFill>
                <a:ea typeface="+mj-ea"/>
                <a:cs typeface="+mj-cs"/>
              </a:rPr>
              <a:t>Дії з коренями </a:t>
            </a:r>
            <a:r>
              <a:rPr lang="uk-UA" sz="4400" b="1" i="1" dirty="0" err="1">
                <a:solidFill>
                  <a:srgbClr val="00206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</a:t>
            </a:r>
            <a:r>
              <a:rPr lang="uk-UA" sz="3600" b="1" dirty="0" err="1">
                <a:solidFill>
                  <a:srgbClr val="002060"/>
                </a:solidFill>
                <a:ea typeface="+mj-ea"/>
                <a:cs typeface="+mj-cs"/>
              </a:rPr>
              <a:t>-го</a:t>
            </a:r>
            <a:r>
              <a:rPr lang="uk-UA" sz="3600" b="1" dirty="0">
                <a:solidFill>
                  <a:srgbClr val="002060"/>
                </a:solidFill>
                <a:ea typeface="+mj-ea"/>
                <a:cs typeface="+mj-cs"/>
              </a:rPr>
              <a:t> степеня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622541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848872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7703" y="1196752"/>
                <a:ext cx="8965656" cy="5036430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128</m:t>
                        </m:r>
                      </m:e>
                    </m:rad>
                    <m:r>
                      <a:rPr lang="uk-UA" sz="28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uk-UA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32</m:t>
                        </m:r>
                      </m:e>
                    </m:rad>
                  </m:oMath>
                </a14:m>
                <a:endParaRPr lang="en-US" sz="28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:r>
                  <a:rPr lang="en-US" sz="32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32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uk-UA" sz="32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en-US" sz="3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uk-UA" sz="32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uk-UA" sz="32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32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en-US" sz="3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/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742950" indent="-742950">
                  <a:buFont typeface="+mj-lt"/>
                  <a:buAutoNum type="arabi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uk-UA" sz="30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3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n-US" sz="3000" b="0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3000" b="0" i="0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∙</m:t>
                        </m:r>
                        <m:rad>
                          <m:radPr>
                            <m:ctrlPr>
                              <a:rPr lang="ru-RU" sz="3000" i="1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0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5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en-US" sz="3000" b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0,25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3000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en-US" sz="3000" b="0" i="0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endParaRPr lang="en-US" sz="30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SzPct val="70000"/>
                  <a:buFont typeface="+mj-lt"/>
                  <a:buAutoNum type="arabicPeriod"/>
                </a:pPr>
                <a:endParaRPr lang="en-US" sz="30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SzPct val="75000"/>
                  <a:buFont typeface="+mj-lt"/>
                  <a:buAutoNum type="arabicPeriod"/>
                </a:pPr>
                <a:r>
                  <a:rPr lang="en-US" sz="3000" dirty="0" smtClean="0">
                    <a:solidFill>
                      <a:schemeClr val="accent5">
                        <a:lumMod val="50000"/>
                      </a:schemeClr>
                    </a:solidFill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30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0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ad>
                          <m:radPr>
                            <m:ctrlPr>
                              <a:rPr lang="en-US" sz="30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0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en-US" sz="30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en-US" sz="3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3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7703" y="1196752"/>
                <a:ext cx="8965656" cy="5036430"/>
              </a:xfrm>
              <a:blipFill rotWithShape="1">
                <a:blip r:embed="rId2"/>
                <a:stretch>
                  <a:fillRect l="-6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877795" y="1473766"/>
                <a:ext cx="2472818" cy="563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128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∙32</m:t>
                        </m:r>
                      </m:e>
                    </m:rad>
                  </m:oMath>
                </a14:m>
                <a:r>
                  <a:rPr lang="en-US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77795" y="1473766"/>
                <a:ext cx="2472818" cy="563744"/>
              </a:xfrm>
              <a:prstGeom prst="rect">
                <a:avLst/>
              </a:prstGeom>
              <a:blipFill rotWithShape="1">
                <a:blip r:embed="rId3"/>
                <a:stretch>
                  <a:fillRect l="-4926" t="-3261" b="-3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864357" y="1463635"/>
                <a:ext cx="2472818" cy="5840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sup>
                        </m:sSup>
                        <m: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sup>
                        </m:sSup>
                      </m:e>
                    </m:rad>
                  </m:oMath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357" y="1463635"/>
                <a:ext cx="2472818" cy="584006"/>
              </a:xfrm>
              <a:prstGeom prst="rect">
                <a:avLst/>
              </a:prstGeom>
              <a:blipFill rotWithShape="1">
                <a:blip r:embed="rId4"/>
                <a:stretch>
                  <a:fillRect l="-5172" b="-281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520541" y="1473766"/>
                <a:ext cx="2472818" cy="58048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2</a:t>
                </a:r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20541" y="1473766"/>
                <a:ext cx="2472818" cy="580480"/>
              </a:xfrm>
              <a:prstGeom prst="rect">
                <a:avLst/>
              </a:prstGeom>
              <a:blipFill rotWithShape="1">
                <a:blip r:embed="rId5"/>
                <a:stretch>
                  <a:fillRect l="-5185" b="-2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623997" y="2473801"/>
                <a:ext cx="1440160" cy="10154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en-US" sz="3200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34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ru-RU" sz="3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en-US" sz="3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16</m:t>
                            </m:r>
                          </m:e>
                        </m:rad>
                      </m:num>
                      <m:den>
                        <m:rad>
                          <m:radPr>
                            <m:ctrlPr>
                              <a:rPr lang="ru-RU" sz="3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3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r>
                              <a:rPr lang="ru-RU" sz="34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</m:t>
                            </m:r>
                            <m:r>
                              <a:rPr lang="en-US" sz="3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endParaRPr lang="uk-UA" sz="34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23997" y="2473801"/>
                <a:ext cx="1440160" cy="1015406"/>
              </a:xfrm>
              <a:prstGeom prst="rect">
                <a:avLst/>
              </a:prstGeom>
              <a:blipFill rotWithShape="1">
                <a:blip r:embed="rId6"/>
                <a:stretch>
                  <a:fillRect l="-10549" b="-120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2666953" y="2362616"/>
                <a:ext cx="1808584" cy="11835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 = </m:t>
                      </m:r>
                      <m:rad>
                        <m:radPr>
                          <m:ctrlPr>
                            <a:rPr lang="ru-RU" sz="2400" i="1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radPr>
                        <m:deg>
                          <m:r>
                            <m:rPr>
                              <m:brk m:alnAt="7"/>
                            </m:rPr>
                            <a:rPr lang="en-US" sz="2400" b="0" i="1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3</m:t>
                          </m:r>
                        </m:deg>
                        <m:e>
                          <m:f>
                            <m:fPr>
                              <m:ctrlPr>
                                <a:rPr lang="ru-RU" sz="240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400" b="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16</m:t>
                              </m:r>
                            </m:num>
                            <m:den>
                              <m:r>
                                <a:rPr lang="ru-RU" sz="240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ea typeface="Cambria Math"/>
                                  <a:cs typeface="Times New Roman" pitchFamily="18" charset="0"/>
                                </a:rPr>
                                <m:t>−</m:t>
                              </m:r>
                              <m:r>
                                <a:rPr lang="en-US" sz="2400" b="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uk-UA" sz="24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66953" y="2362616"/>
                <a:ext cx="1808584" cy="118352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177837" y="2682272"/>
                <a:ext cx="2345551" cy="5637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ctrl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e>
                    </m:rad>
                  </m:oMath>
                </a14:m>
                <a:r>
                  <a:rPr lang="en-US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7837" y="2682272"/>
                <a:ext cx="2345551" cy="563744"/>
              </a:xfrm>
              <a:prstGeom prst="rect">
                <a:avLst/>
              </a:prstGeom>
              <a:blipFill rotWithShape="1">
                <a:blip r:embed="rId8"/>
                <a:stretch>
                  <a:fillRect t="-3261" b="-3043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626751" y="3824057"/>
                <a:ext cx="2418610" cy="7060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400" b="0" i="0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=</m:t>
                      </m:r>
                      <m:sSup>
                        <m:sSupPr>
                          <m:ctrlPr>
                            <a:rPr lang="uk-UA" sz="2800" i="1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pPr>
                        <m:e>
                          <m:sSup>
                            <m:sSupPr>
                              <m:ctrlPr>
                                <a:rPr lang="uk-UA" sz="280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b="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2800" b="0" i="1" smtClean="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  <m:t>5</m:t>
                              </m:r>
                            </m:sup>
                          </m:sSup>
                          <m:r>
                            <a:rPr lang="en-US" sz="2800" dirty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2800" b="0" i="0" dirty="0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</a:rPr>
                            <m:t>(</m:t>
                          </m:r>
                          <m:rad>
                            <m:radPr>
                              <m:ctrlPr>
                                <a:rPr lang="ru-RU" sz="2800" i="1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</m:ctrlPr>
                            </m:radPr>
                            <m:deg>
                              <m:r>
                                <m:rPr>
                                  <m:brk m:alnAt="7"/>
                                </m:rPr>
                                <a:rPr lang="en-US" sz="280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Cambria Math"/>
                                </a:rPr>
                                <m:t>5</m:t>
                              </m:r>
                            </m:deg>
                            <m:e>
                              <m:r>
                                <m:rPr>
                                  <m:nor/>
                                </m:rPr>
                                <a:rPr lang="en-US" sz="2800">
                                  <a:solidFill>
                                    <a:schemeClr val="accent4">
                                      <a:lumMod val="50000"/>
                                    </a:schemeClr>
                                  </a:solidFill>
                                  <a:latin typeface="Times New Roman" pitchFamily="18" charset="0"/>
                                  <a:cs typeface="Times New Roman" pitchFamily="18" charset="0"/>
                                </a:rPr>
                                <m:t>0,25</m:t>
                              </m:r>
                            </m:e>
                          </m:rad>
                          <m:r>
                            <m:rPr>
                              <m:nor/>
                            </m:rPr>
                            <a:rPr lang="ru-RU" sz="2800" dirty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Times New Roman" pitchFamily="18" charset="0"/>
                              <a:cs typeface="Times New Roman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800" dirty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</a:rPr>
                            <m:t>5</m:t>
                          </m:r>
                        </m:sup>
                      </m:sSup>
                    </m:oMath>
                  </m:oMathPara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6751" y="3824057"/>
                <a:ext cx="2418610" cy="706091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4864357" y="3971488"/>
                <a:ext cx="1784914" cy="528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8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>
                      <a:rPr lang="en-US" sz="28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0,25</m:t>
                    </m:r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357" y="3971488"/>
                <a:ext cx="1784914" cy="528093"/>
              </a:xfrm>
              <a:prstGeom prst="rect">
                <a:avLst/>
              </a:prstGeom>
              <a:blipFill rotWithShape="1">
                <a:blip r:embed="rId10"/>
                <a:stretch>
                  <a:fillRect l="-7167" t="-10345" b="-3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6425696" y="3971487"/>
                <a:ext cx="2520280" cy="528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2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en-US" sz="2800" i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80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−2</m:t>
                        </m:r>
                      </m:sup>
                    </m:sSup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80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  <m:sup>
                        <m: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=8</a:t>
                </a:r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5696" y="3971487"/>
                <a:ext cx="2520280" cy="528093"/>
              </a:xfrm>
              <a:prstGeom prst="rect">
                <a:avLst/>
              </a:prstGeom>
              <a:blipFill rotWithShape="1">
                <a:blip r:embed="rId11"/>
                <a:stretch>
                  <a:fillRect l="-4831" t="-10345" r="-3382" b="-3103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1804017" y="5008813"/>
                <a:ext cx="2520280" cy="5990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30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30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0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30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g>
                      <m:e>
                        <m:r>
                          <a:rPr lang="en-US" sz="30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e>
                    </m:rad>
                  </m:oMath>
                </a14:m>
                <a:endParaRPr lang="uk-UA" sz="30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017" y="5008813"/>
                <a:ext cx="2520280" cy="599010"/>
              </a:xfrm>
              <a:prstGeom prst="rect">
                <a:avLst/>
              </a:prstGeom>
              <a:blipFill rotWithShape="1">
                <a:blip r:embed="rId12"/>
                <a:stretch>
                  <a:fillRect l="-5811" t="-5102" b="-316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6123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0"/>
            <a:ext cx="7848872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79512" y="1196752"/>
                <a:ext cx="8784976" cy="5036430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 startAt="5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5</m:t>
                        </m:r>
                      </m:e>
                    </m:rad>
                    <m:r>
                      <a:rPr lang="uk-UA" sz="2800" i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uk-UA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800" b="0" i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25</m:t>
                        </m:r>
                      </m:e>
                    </m:rad>
                  </m:oMath>
                </a14:m>
                <a:endParaRPr lang="en-US" sz="28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 startAt="5"/>
                </a:pPr>
                <a:endParaRPr lang="en-US" sz="32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 startAt="5"/>
                </a:pPr>
                <a:r>
                  <a:rPr lang="en-US" sz="28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6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f>
                          <m:fPr>
                            <m:ctrlPr>
                              <a:rPr lang="en-US" sz="2800" b="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sz="28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en-US" sz="32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Font typeface="+mj-lt"/>
                  <a:buAutoNum type="arabicPeriod" startAt="5"/>
                </a:pPr>
                <a:endParaRPr lang="en-US" sz="3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742950" indent="-742950">
                  <a:buSzPct val="64000"/>
                  <a:buFont typeface="+mj-lt"/>
                  <a:buAutoNum type="arabicPeriod" startAt="5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uk-UA" sz="30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000" b="0" i="0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uk-UA" sz="30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(</m:t>
                            </m:r>
                            <m: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</a:rPr>
                              <m:t>−3)</m:t>
                            </m:r>
                          </m:e>
                          <m:sup>
                            <m: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</a:t>
                </a:r>
                <a:r>
                  <a:rPr lang="en-US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300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3000" b="0" i="0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sSup>
                          <m:sSupPr>
                            <m:ctrlPr>
                              <a:rPr lang="en-US" sz="30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b</m:t>
                            </m:r>
                          </m:e>
                          <m:sup>
                            <m: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sup>
                        </m:sSup>
                        <m:sSup>
                          <m:sSupPr>
                            <m:ctrlPr>
                              <a:rPr lang="en-US" sz="300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c</m:t>
                            </m:r>
                          </m:e>
                          <m:sup>
                            <m:r>
                              <a:rPr lang="en-US" sz="3000" b="0" i="0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sup>
                        </m:sSup>
                      </m:e>
                    </m:rad>
                  </m:oMath>
                </a14:m>
                <a:endParaRPr lang="en-US" sz="30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SzPct val="70000"/>
                  <a:buFont typeface="+mj-lt"/>
                  <a:buAutoNum type="arabicPeriod" startAt="5"/>
                </a:pPr>
                <a:endParaRPr lang="en-US" sz="30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514350" indent="-514350">
                  <a:buSzPct val="70000"/>
                  <a:buFont typeface="+mj-lt"/>
                  <a:buAutoNum type="arabicPeriod" startAt="5"/>
                </a:pPr>
                <a:r>
                  <a:rPr lang="en-US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30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sz="3000" i="1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uk-UA" sz="30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uk-UA" sz="30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−22)</m:t>
                            </m:r>
                          </m:e>
                          <m:sup>
                            <m:r>
                              <a:rPr lang="uk-UA" sz="3000" b="0" i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30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3000" b="0" i="0" dirty="0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                         </m:t>
                    </m:r>
                    <m:rad>
                      <m:radPr>
                        <m:ctrlPr>
                          <a:rPr lang="en-US" sz="3000" i="1" dirty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3000" b="0" i="1" dirty="0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sSup>
                          <m:sSupPr>
                            <m:ctrlPr>
                              <a:rPr lang="en-US" sz="3000" i="1" dirty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000" i="1" dirty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uk-UA" sz="30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sup>
                        </m:sSup>
                        <m:sSup>
                          <m:sSupPr>
                            <m:ctrlPr>
                              <a:rPr lang="en-US" sz="3000" i="1" dirty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3000" i="1" dirty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uk-UA" sz="3000" b="0" i="1" dirty="0" smtClean="0">
                                <a:solidFill>
                                  <a:schemeClr val="accent5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endParaRPr lang="en-US" sz="30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5"/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en-US" sz="3400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en-US" sz="3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34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8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9512" y="1196752"/>
                <a:ext cx="8784976" cy="5036430"/>
              </a:xfrm>
              <a:blipFill rotWithShape="1">
                <a:blip r:embed="rId2"/>
                <a:stretch>
                  <a:fillRect l="-4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328452" y="1473766"/>
                <a:ext cx="2387225" cy="579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en-US" sz="280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dirty="0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sSup>
                          <m:sSupPr>
                            <m:ctrlPr>
                              <a:rPr lang="en-US" sz="2800" i="1" dirty="0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25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28452" y="1473766"/>
                <a:ext cx="2387225" cy="579518"/>
              </a:xfrm>
              <a:prstGeom prst="rect">
                <a:avLst/>
              </a:prstGeom>
              <a:blipFill rotWithShape="1">
                <a:blip r:embed="rId3"/>
                <a:stretch>
                  <a:fillRect l="-5357" b="-2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391675" y="1463635"/>
                <a:ext cx="1764501" cy="5795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675" y="1463635"/>
                <a:ext cx="1764501" cy="579518"/>
              </a:xfrm>
              <a:prstGeom prst="rect">
                <a:avLst/>
              </a:prstGeom>
              <a:blipFill rotWithShape="1">
                <a:blip r:embed="rId4"/>
                <a:stretch>
                  <a:fillRect l="-6897" b="-294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984537" y="1456732"/>
                <a:ext cx="2472818" cy="583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5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ru-RU" sz="28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e>
                    </m:rad>
                  </m:oMath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4537" y="1456732"/>
                <a:ext cx="2472818" cy="583750"/>
              </a:xfrm>
              <a:prstGeom prst="rect">
                <a:avLst/>
              </a:prstGeom>
              <a:blipFill rotWithShape="1">
                <a:blip r:embed="rId5"/>
                <a:stretch>
                  <a:fillRect l="-5185" t="-1042" b="-2708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836962" y="2469791"/>
                <a:ext cx="1718047" cy="9691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ru-RU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  <m:r>
                          <a:rPr lang="ru-RU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ru-RU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3</m:t>
                            </m:r>
                          </m:den>
                        </m:f>
                      </m:e>
                    </m:rad>
                  </m:oMath>
                </a14:m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36962" y="2469791"/>
                <a:ext cx="1718047" cy="969176"/>
              </a:xfrm>
              <a:prstGeom prst="rect">
                <a:avLst/>
              </a:prstGeom>
              <a:blipFill rotWithShape="1">
                <a:blip r:embed="rId6"/>
                <a:stretch>
                  <a:fillRect l="-709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3038985" y="2662312"/>
                <a:ext cx="2049896" cy="5739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mbria Math"/>
                          <a:cs typeface="Times New Roman" pitchFamily="18" charset="0"/>
                        </a:rPr>
                        <m:t> =</m:t>
                      </m:r>
                      <m:rad>
                        <m:radPr>
                          <m:degHide m:val="on"/>
                          <m:ctrlPr>
                            <a:rPr lang="en-US" sz="2800" b="0" i="1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radPr>
                        <m:deg/>
                        <m:e>
                          <m:r>
                            <a:rPr lang="en-US" sz="2800" b="0" i="1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cs typeface="Times New Roman" pitchFamily="18" charset="0"/>
                            </a:rPr>
                            <m:t>12</m:t>
                          </m:r>
                          <m:r>
                            <a:rPr lang="en-US" sz="2800" b="0" i="1" smtClean="0">
                              <a:solidFill>
                                <a:schemeClr val="accent4">
                                  <a:lumMod val="50000"/>
                                </a:schemeClr>
                              </a:solidFill>
                              <a:latin typeface="Cambria Math"/>
                              <a:ea typeface="Cambria Math"/>
                              <a:cs typeface="Times New Roman" pitchFamily="18" charset="0"/>
                            </a:rPr>
                            <m:t>∙4</m:t>
                          </m:r>
                        </m:e>
                      </m:rad>
                    </m:oMath>
                  </m:oMathPara>
                </a14:m>
                <a:endParaRPr lang="uk-UA" sz="2800" dirty="0">
                  <a:solidFill>
                    <a:srgbClr val="6BB76D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8985" y="2662312"/>
                <a:ext cx="2049896" cy="573940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4864356" y="2662312"/>
                <a:ext cx="3380051" cy="583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8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∙4∙4</m:t>
                        </m:r>
                      </m:e>
                    </m:rad>
                  </m:oMath>
                </a14:m>
                <a:r>
                  <a:rPr lang="en-US" sz="2800" dirty="0" smtClean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e>
                    </m:rad>
                  </m:oMath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4356" y="2662312"/>
                <a:ext cx="3380051" cy="583750"/>
              </a:xfrm>
              <a:prstGeom prst="rect">
                <a:avLst/>
              </a:prstGeom>
              <a:blipFill rotWithShape="1">
                <a:blip r:embed="rId8"/>
                <a:stretch>
                  <a:fillRect t="-3158" b="-263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5730224" y="4873665"/>
                <a:ext cx="2418610" cy="5837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>
                      <a:rPr lang="en-US" sz="2400" b="0" i="0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</m:oMath>
                </a14:m>
                <a:r>
                  <a:rPr lang="uk-UA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r>
                      <a:rPr lang="uk-UA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</m:oMath>
                </a14:m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𝑏</m:t>
                        </m:r>
                      </m:e>
                    </m:rad>
                  </m:oMath>
                </a14:m>
                <a:endParaRPr lang="uk-UA" sz="2800" i="1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30224" y="4873665"/>
                <a:ext cx="2418610" cy="583750"/>
              </a:xfrm>
              <a:prstGeom prst="rect">
                <a:avLst/>
              </a:prstGeom>
              <a:blipFill rotWithShape="1">
                <a:blip r:embed="rId9"/>
                <a:stretch>
                  <a:fillRect t="-2083" b="-260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404174" y="3946787"/>
                <a:ext cx="17849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en-US" sz="28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3</m:t>
                    </m:r>
                    <m:r>
                      <a:rPr lang="uk-UA" sz="2800" b="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04174" y="3946787"/>
                <a:ext cx="1784914" cy="523220"/>
              </a:xfrm>
              <a:prstGeom prst="rect">
                <a:avLst/>
              </a:prstGeom>
              <a:blipFill rotWithShape="1">
                <a:blip r:embed="rId10"/>
                <a:stretch>
                  <a:fillRect l="-6826" t="-11628" b="-3139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5796136" y="3877941"/>
                <a:ext cx="2520280" cy="5794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en-US" sz="3000" i="1" dirty="0" err="1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bc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8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uk-UA" sz="28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96136" y="3877941"/>
                <a:ext cx="2520280" cy="579454"/>
              </a:xfrm>
              <a:prstGeom prst="rect">
                <a:avLst/>
              </a:prstGeom>
              <a:blipFill rotWithShape="1">
                <a:blip r:embed="rId11"/>
                <a:stretch>
                  <a:fillRect l="-5085" t="-8421" b="-326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/>
              <p:cNvSpPr txBox="1"/>
              <p:nvPr/>
            </p:nvSpPr>
            <p:spPr>
              <a:xfrm>
                <a:off x="2391724" y="4869160"/>
                <a:ext cx="2003399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en-US" sz="30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=|</a:t>
                </a:r>
                <a14:m>
                  <m:oMath xmlns:m="http://schemas.openxmlformats.org/officeDocument/2006/math">
                    <m:r>
                      <a:rPr lang="en-US" sz="30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uk-UA" sz="30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22</a:t>
                </a:r>
                <a:r>
                  <a:rPr lang="en-US" sz="30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uk-UA" sz="3000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=22;</a:t>
                </a:r>
                <a:endParaRPr lang="uk-UA" sz="3000" dirty="0">
                  <a:solidFill>
                    <a:schemeClr val="accent4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" name="TextBox 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91724" y="4869160"/>
                <a:ext cx="2003399" cy="553998"/>
              </a:xfrm>
              <a:prstGeom prst="rect">
                <a:avLst/>
              </a:prstGeom>
              <a:blipFill rotWithShape="1">
                <a:blip r:embed="rId12"/>
                <a:stretch>
                  <a:fillRect l="-6991" t="-14286" r="-3343" b="-329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12954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6959744" cy="676656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uk-UA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4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07504" y="793972"/>
                <a:ext cx="9036496" cy="59038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marR="36576" lvl="0" indent="-3429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Знайдіть значення кореня</a:t>
                </a: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deg>
                      <m:e>
                        <m:sSup>
                          <m:sSupPr>
                            <m:ctrlPr>
                              <a:rPr lang="uk-UA" sz="280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0,3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7</m:t>
                            </m:r>
                          </m:sup>
                        </m:sSup>
                        <m:r>
                          <a:rPr lang="uk-UA" sz="2800" i="1" smtClean="0">
                            <a:solidFill>
                              <a:srgbClr val="7030A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∙</m:t>
                        </m:r>
                        <m:sSup>
                          <m:sSupPr>
                            <m:ctrlPr>
                              <a:rPr lang="uk-UA" sz="2800" i="1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14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            </a:t>
                </a:r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f>
                          <m:fPr>
                            <m:ctrlPr>
                              <a:rPr lang="uk-UA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uk-UA" sz="280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</m:t>
                                </m:r>
                              </m:e>
                              <m:sup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8</m:t>
                                </m:r>
                              </m:sup>
                            </m:sSup>
                            <m:r>
                              <a:rPr lang="uk-UA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uk-UA" sz="280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4</m:t>
                                </m:r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uk-UA" sz="280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4</m:t>
                                </m:r>
                              </m:sup>
                            </m:sSup>
                            <m:r>
                              <a:rPr lang="uk-UA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uk-UA" sz="280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a:rPr lang="en-US" sz="2800" b="0" i="1" dirty="0" smtClean="0">
                                    <a:solidFill>
                                      <a:srgbClr val="7030A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12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uk-UA" sz="2800" i="1" dirty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lvl="0" indent="-4572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2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Спростіть вираз</a:t>
                </a:r>
              </a:p>
              <a:p>
                <a:pPr marR="36576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r>
                  <a:rPr lang="uk-UA" sz="28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sSup>
                          <m:sSupPr>
                            <m:ctrlPr>
                              <a:rPr lang="uk-UA" sz="280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e>
                    </m:rad>
                    <m:r>
                      <a:rPr lang="uk-UA" sz="2800" b="0" i="1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en-US" sz="28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≥0</m:t>
                    </m:r>
                    <m:r>
                      <a:rPr lang="uk-UA" sz="28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</m:t>
                    </m:r>
                    <m:r>
                      <a:rPr lang="en-US" sz="28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deg>
                      <m:e>
                        <m:sSup>
                          <m:sSupPr>
                            <m:ctrlPr>
                              <a:rPr lang="en-US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sup>
                        </m:sSup>
                      </m:e>
                    </m:rad>
                    <m:r>
                      <a:rPr lang="uk-UA" sz="28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,</m:t>
                    </m:r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b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</m:t>
                    </m:r>
                    <m:r>
                      <a:rPr lang="en-US" sz="28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0</m:t>
                    </m:r>
                    <m:r>
                      <a:rPr lang="uk-UA" sz="2800" b="0" i="1" dirty="0" smtClean="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sSup>
                          <m:sSupPr>
                            <m:ctrlPr>
                              <a:rPr lang="uk-UA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sup>
                        </m:sSup>
                      </m:e>
                    </m:rad>
                  </m:oMath>
                </a14:m>
                <a:r>
                  <a:rPr lang="uk-UA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i="1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uk-UA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343</m:t>
                            </m:r>
                            <m:r>
                              <a:rPr lang="en-US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6</m:t>
                            </m:r>
                          </m:sup>
                        </m:sSup>
                        <m:sSup>
                          <m:sSupPr>
                            <m:ctrlPr>
                              <a:rPr lang="uk-UA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800" i="1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9</m:t>
                            </m:r>
                          </m:sup>
                        </m:sSup>
                      </m:e>
                    </m:rad>
                    <m:r>
                      <a:rPr lang="en-US" sz="2800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en-US" sz="2400" i="1" dirty="0" smtClean="0"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lnSpc>
                    <a:spcPct val="90000"/>
                  </a:lnSpc>
                  <a:buClr>
                    <a:srgbClr val="F0AD00"/>
                  </a:buClr>
                  <a:buSzPct val="80000"/>
                  <a:buFont typeface="+mj-lt"/>
                  <a:buAutoNum type="arabicPeriod" startAt="3"/>
                </a:pPr>
                <a:r>
                  <a:rPr lang="uk-UA" sz="2400" i="1" dirty="0" smtClean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Спростіть </a:t>
                </a:r>
                <a:r>
                  <a:rPr lang="uk-UA" sz="2400" i="1" dirty="0">
                    <a:solidFill>
                      <a:srgbClr val="F0AD00">
                        <a:shade val="50000"/>
                        <a:satMod val="11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вираз</a:t>
                </a: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ad>
                          <m:radPr>
                            <m:degHide m:val="on"/>
                            <m:ctrlPr>
                              <a:rPr lang="en-US" sz="280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800" b="0" i="1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ad>
                          <m:radPr>
                            <m:ctrlP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deg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</m:rad>
                      </m:e>
                    </m:rad>
                    <m:r>
                      <a:rPr lang="en-US" sz="2800" b="0" i="1" dirty="0" smtClean="0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ad>
                          <m:radPr>
                            <m:ctrlPr>
                              <a:rPr lang="en-US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deg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  <m: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sSup>
                          <m:sSupPr>
                            <m:ctrlPr>
                              <a:rPr lang="en-US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;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80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800" b="0" i="1" dirty="0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0</m:t>
                        </m:r>
                      </m:deg>
                      <m:e>
                        <m:sSup>
                          <m:sSupPr>
                            <m:ctrlPr>
                              <a:rPr lang="en-US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5</m:t>
                            </m:r>
                          </m:sup>
                        </m:sSup>
                        <m:sSup>
                          <m:sSupPr>
                            <m:ctrlPr>
                              <a:rPr lang="en-US" sz="280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sz="2800" b="0" i="1" dirty="0" smtClean="0">
                                <a:solidFill>
                                  <a:srgbClr val="7030A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15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8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</a:p>
              <a:p>
                <a:pPr marR="36576" lvl="0" algn="ctr">
                  <a:lnSpc>
                    <a:spcPct val="90000"/>
                  </a:lnSpc>
                  <a:buClr>
                    <a:srgbClr val="F0AD00"/>
                  </a:buClr>
                  <a:buSzPct val="80000"/>
                </a:pPr>
                <a:endParaRPr lang="uk-UA" sz="2800" i="1" dirty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90000"/>
                  <a:buFont typeface="+mj-lt"/>
                  <a:buAutoNum type="arabicPeriod" startAt="4"/>
                </a:pP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Обчисліть значення виразу</a:t>
                </a:r>
                <a:r>
                  <a:rPr lang="en-US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26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  <m: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</m:t>
                            </m:r>
                          </m:e>
                        </m:rad>
                      </m:e>
                    </m:rad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26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+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5</m:t>
                            </m:r>
                            <m: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</m:t>
                            </m:r>
                          </m:e>
                        </m:rad>
                      </m:e>
                    </m:rad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; </m:t>
                    </m:r>
                  </m:oMath>
                </a14:m>
                <a:endParaRPr lang="en-US" sz="24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  <a:buClr>
                    <a:schemeClr val="accent6">
                      <a:lumMod val="75000"/>
                    </a:schemeClr>
                  </a:buClr>
                  <a:buSzPct val="90000"/>
                </a:pPr>
                <a:r>
                  <a:rPr lang="uk-UA" sz="2000" dirty="0" smtClean="0">
                    <a:solidFill>
                      <a:srgbClr val="002060"/>
                    </a:solidFill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sSup>
                              <m:sSupPr>
                                <m:ctrlPr>
                                  <a:rPr lang="uk-UA" sz="280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8</m:t>
                                </m:r>
                              </m:sup>
                            </m:sSup>
                            <m: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uk-UA" sz="280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10</m:t>
                                </m:r>
                              </m:sup>
                            </m:sSup>
                          </m:e>
                        </m:rad>
                      </m:num>
                      <m:den>
                        <m:rad>
                          <m:radPr>
                            <m:ctrlP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8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deg>
                          <m:e>
                            <m:sSup>
                              <m:sSupPr>
                                <m:ctrlPr>
                                  <a:rPr lang="uk-UA" sz="280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5</m:t>
                                </m:r>
                              </m:e>
                              <m:sup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uk-UA" sz="280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∙</m:t>
                            </m:r>
                            <m:sSup>
                              <m:sSupPr>
                                <m:ctrlPr>
                                  <a:rPr lang="uk-UA" sz="280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7</m:t>
                                </m:r>
                              </m:e>
                              <m:sup>
                                <m:r>
                                  <a:rPr lang="uk-UA" sz="2800" b="0" i="1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ea typeface="Cambria Math"/>
                                    <a:cs typeface="Times New Roman" pitchFamily="18" charset="0"/>
                                  </a:rPr>
                                  <m:t>16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sz="2800" dirty="0" smtClean="0">
                    <a:solidFill>
                      <a:srgbClr val="002060"/>
                    </a:solidFill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−5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e>
                    </m:rad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deg>
                      <m:e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+</m:t>
                        </m:r>
                        <m:r>
                          <a:rPr lang="en-US" sz="2400" i="1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5</m:t>
                        </m:r>
                        <m:rad>
                          <m:radPr>
                            <m:degHide m:val="on"/>
                            <m:ctrlPr>
                              <a:rPr lang="en-US" sz="2400" i="1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</m:e>
                    </m:rad>
                  </m:oMath>
                </a14:m>
                <a:r>
                  <a:rPr lang="en-US" sz="2400" dirty="0" smtClean="0">
                    <a:solidFill>
                      <a:srgbClr val="002060"/>
                    </a:solidFill>
                    <a:cs typeface="Times New Roman" pitchFamily="18" charset="0"/>
                  </a:rPr>
                  <a:t>;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17</m:t>
                            </m:r>
                          </m:e>
                        </m:rad>
                      </m:e>
                    </m:rad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rad>
                      <m:rad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5+</m:t>
                        </m:r>
                        <m:rad>
                          <m:radPr>
                            <m:degHide m:val="on"/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17</m:t>
                            </m:r>
                          </m:e>
                        </m:rad>
                      </m:e>
                    </m:rad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. </m:t>
                    </m:r>
                  </m:oMath>
                </a14:m>
                <a:endParaRPr lang="uk-UA" sz="24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marR="36576" indent="-457200">
                  <a:buClr>
                    <a:schemeClr val="accent6">
                      <a:lumMod val="75000"/>
                    </a:schemeClr>
                  </a:buClr>
                  <a:buSzPct val="80000"/>
                  <a:buFont typeface="+mj-lt"/>
                  <a:buAutoNum type="arabicPeriod" startAt="5"/>
                </a:pP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Спростіть вираз</a:t>
                </a:r>
                <a:endParaRPr lang="en-US" sz="2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buClr>
                    <a:schemeClr val="accent6">
                      <a:lumMod val="75000"/>
                    </a:schemeClr>
                  </a:buClr>
                  <a:buSzPct val="80000"/>
                </a:pPr>
                <a:r>
                  <a:rPr lang="en-US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3,5x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256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24</m:t>
                            </m:r>
                          </m:sup>
                        </m:sSup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  <m:t>, </m:t>
                        </m:r>
                      </m:e>
                    </m:rad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≤0;</m:t>
                    </m:r>
                  </m:oMath>
                </a14:m>
                <a:r>
                  <a:rPr lang="en-US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en-US" sz="2400" i="1" dirty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i="1" dirty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i="1" dirty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16</m:t>
                        </m:r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8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𝑧</m:t>
                            </m:r>
                          </m:e>
                          <m:sup>
                            <m:r>
                              <a:rPr lang="en-US" sz="2400" i="1" dirty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12</m:t>
                            </m:r>
                          </m:sup>
                        </m:sSup>
                        <m:r>
                          <a:rPr lang="en-US" sz="2400" i="1" dirty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,</m:t>
                        </m:r>
                      </m:e>
                    </m:rad>
                    <m:r>
                      <a:rPr lang="en-US" sz="2400" i="1" dirty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  </m:t>
                    </m:r>
                    <m:r>
                      <a:rPr lang="en-US" sz="2400" i="1" dirty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𝑦</m:t>
                    </m:r>
                    <m:r>
                      <a:rPr lang="en-US" sz="2400" i="1" dirty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≥0,  </m:t>
                    </m:r>
                    <m:r>
                      <a:rPr lang="en-US" sz="2400" i="1" dirty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𝑧</m:t>
                    </m:r>
                    <m:r>
                      <a:rPr lang="en-US" sz="2400" i="1" dirty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≤0;</m:t>
                    </m:r>
                  </m:oMath>
                </a14:m>
                <a:endParaRPr lang="en-US" sz="2400" i="1" dirty="0" smtClean="0">
                  <a:solidFill>
                    <a:srgbClr val="F0AD00">
                      <a:lumMod val="75000"/>
                    </a:srgb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R="36576" algn="ctr">
                  <a:lnSpc>
                    <a:spcPct val="130000"/>
                  </a:lnSpc>
                  <a:buClr>
                    <a:schemeClr val="accent6">
                      <a:lumMod val="75000"/>
                    </a:schemeClr>
                  </a:buClr>
                  <a:buSzPct val="80000"/>
                </a:pPr>
                <a:r>
                  <a:rPr lang="en-US" sz="2400" i="1" dirty="0" smtClean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400" i="1" dirty="0" smtClean="0">
                            <a:solidFill>
                              <a:srgbClr val="00206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ad>
                          <m:radPr>
                            <m:ctrlPr>
                              <a:rPr lang="en-US" sz="24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0</m:t>
                            </m:r>
                          </m:deg>
                          <m:e>
                            <m:sSup>
                              <m:sSupPr>
                                <m:ctrlPr>
                                  <a:rPr lang="en-US" sz="240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𝑎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10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240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𝑏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20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US" sz="240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𝑐</m:t>
                                </m:r>
                              </m:e>
                              <m:sup>
                                <m:r>
                                  <a:rPr lang="en-US" sz="2400" b="0" i="1" dirty="0" smtClean="0">
                                    <a:solidFill>
                                      <a:srgbClr val="002060"/>
                                    </a:solidFill>
                                    <a:latin typeface="Cambria Math"/>
                                    <a:cs typeface="Times New Roman" pitchFamily="18" charset="0"/>
                                  </a:rPr>
                                  <m:t>30</m:t>
                                </m:r>
                              </m:sup>
                            </m:sSup>
                          </m:e>
                        </m:rad>
                      </m:num>
                      <m:den>
                        <m:sSup>
                          <m:sSupPr>
                            <m:ctrlPr>
                              <a:rPr lang="en-US" sz="24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2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3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sz="2400" b="0" i="1" dirty="0" smtClean="0">
                                <a:solidFill>
                                  <a:srgbClr val="002060"/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4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rgbClr val="002060"/>
                        </a:solidFill>
                        <a:latin typeface="Cambria Math"/>
                        <a:cs typeface="Times New Roman" pitchFamily="18" charset="0"/>
                      </a:rPr>
                      <m:t>𝑎</m:t>
                    </m:r>
                    <m:r>
                      <a:rPr lang="en-US" sz="2400" b="0" i="1" dirty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&lt;0,</m:t>
                    </m:r>
                    <m:r>
                      <a:rPr lang="en-US" sz="2400" b="0" i="1" dirty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𝑐</m:t>
                    </m:r>
                    <m:r>
                      <a:rPr lang="en-US" sz="2400" b="0" i="1" dirty="0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&lt;0;</m:t>
                    </m:r>
                  </m:oMath>
                </a14:m>
                <a:r>
                  <a:rPr lang="en-US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        </a:t>
                </a:r>
                <a14:m>
                  <m:oMath xmlns:m="http://schemas.openxmlformats.org/officeDocument/2006/math">
                    <m:r>
                      <a:rPr lang="en-US" sz="240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en-US" sz="2400" b="0" i="1" smtClean="0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0,2</m:t>
                    </m:r>
                    <m:sSup>
                      <m:sSupPr>
                        <m:ctrl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𝑎</m:t>
                        </m:r>
                      </m:e>
                      <m:sup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sup>
                    </m:sSup>
                    <m:rad>
                      <m:radPr>
                        <m:ctrl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solidFill>
                              <a:srgbClr val="00206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625</m:t>
                        </m:r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16</m:t>
                            </m:r>
                          </m:sup>
                        </m:sSup>
                        <m:sSup>
                          <m:sSupPr>
                            <m:ctrlP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sz="2400" b="0" i="1" smtClean="0">
                                <a:solidFill>
                                  <a:srgbClr val="002060"/>
                                </a:solidFill>
                                <a:latin typeface="Cambria Math"/>
                                <a:ea typeface="Cambria Math"/>
                                <a:cs typeface="Times New Roman" pitchFamily="18" charset="0"/>
                              </a:rPr>
                              <m:t>36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sz="2400" i="1" dirty="0" smtClean="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 ,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𝑏</m:t>
                    </m:r>
                    <m:r>
                      <a:rPr lang="en-US" sz="2400" i="1">
                        <a:solidFill>
                          <a:srgbClr val="00206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≤0.</m:t>
                    </m:r>
                  </m:oMath>
                </a14:m>
                <a:endParaRPr lang="uk-UA" sz="2400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793972"/>
                <a:ext cx="9036496" cy="5903860"/>
              </a:xfrm>
              <a:prstGeom prst="rect">
                <a:avLst/>
              </a:prstGeom>
              <a:blipFill rotWithShape="1">
                <a:blip r:embed="rId2"/>
                <a:stretch>
                  <a:fillRect l="-742" t="-144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3563888" y="544843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А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63888" y="3475860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u="sng" dirty="0" smtClean="0">
                <a:solidFill>
                  <a:srgbClr val="C00000"/>
                </a:solidFill>
              </a:rPr>
              <a:t>Рівень Б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04713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35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2087</TotalTime>
  <Words>1025</Words>
  <Application>Microsoft Office PowerPoint</Application>
  <PresentationFormat>Экран (4:3)</PresentationFormat>
  <Paragraphs>154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Аспект</vt:lpstr>
      <vt:lpstr>1_Аспект</vt:lpstr>
      <vt:lpstr>Властивості кореня п-го степеня</vt:lpstr>
      <vt:lpstr>Дії з коренями п-го степеня</vt:lpstr>
      <vt:lpstr>Презентация PowerPoint</vt:lpstr>
      <vt:lpstr>Приклади розв'язування типових вправ</vt:lpstr>
      <vt:lpstr>Приклади розв'язування типових вправ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130</cp:revision>
  <dcterms:created xsi:type="dcterms:W3CDTF">2014-02-11T10:23:31Z</dcterms:created>
  <dcterms:modified xsi:type="dcterms:W3CDTF">2016-02-14T13:47:53Z</dcterms:modified>
</cp:coreProperties>
</file>