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8" r:id="rId3"/>
    <p:sldId id="261" r:id="rId4"/>
    <p:sldId id="262" r:id="rId5"/>
    <p:sldId id="263" r:id="rId6"/>
    <p:sldId id="259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183880" cy="676656"/>
          </a:xfrm>
        </p:spPr>
        <p:txBody>
          <a:bodyPr>
            <a:noAutofit/>
          </a:bodyPr>
          <a:lstStyle/>
          <a:p>
            <a:r>
              <a:rPr lang="uk-UA" sz="7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Степенева функція </a:t>
            </a:r>
            <a:br>
              <a:rPr lang="uk-UA" sz="7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7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 цілим показником</a:t>
            </a:r>
            <a:endParaRPr lang="ru-RU" sz="7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59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92888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Властивості та графік функції з </a:t>
            </a:r>
            <a:r>
              <a:rPr lang="uk-UA" b="1" i="1" dirty="0" smtClean="0">
                <a:solidFill>
                  <a:srgbClr val="FF0000"/>
                </a:solidFill>
              </a:rPr>
              <a:t>непарним</a:t>
            </a:r>
            <a:r>
              <a:rPr lang="uk-UA" b="1" dirty="0" smtClean="0">
                <a:solidFill>
                  <a:srgbClr val="C0000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від‘ємним показником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91880" y="1362607"/>
            <a:ext cx="5448376" cy="4752528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Область визначення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Область значень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Парність функції</a:t>
            </a:r>
          </a:p>
          <a:p>
            <a:pPr marL="457200" indent="-4572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Нулі </a:t>
            </a:r>
            <a:r>
              <a:rPr lang="uk-UA" sz="2500" b="1" dirty="0"/>
              <a:t>функції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 smtClean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Проміжки </a:t>
            </a:r>
            <a:r>
              <a:rPr lang="uk-UA" sz="2500" b="1" dirty="0" err="1" smtClean="0"/>
              <a:t>знакосталості</a:t>
            </a:r>
            <a:r>
              <a:rPr lang="uk-UA" sz="2500" b="1" dirty="0" smtClean="0"/>
              <a:t> 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/>
              <a:t>Проміжки </a:t>
            </a:r>
            <a:r>
              <a:rPr lang="uk-UA" sz="2500" b="1" dirty="0" smtClean="0"/>
              <a:t>монотонності </a:t>
            </a:r>
            <a:endParaRPr lang="uk-UA" sz="2500" b="1" dirty="0"/>
          </a:p>
          <a:p>
            <a:pPr marL="342900" indent="-342900">
              <a:buFont typeface="+mj-lt"/>
              <a:buAutoNum type="arabicPeriod"/>
            </a:pP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851920" y="1674140"/>
                <a:ext cx="41764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∞;0)∪(0;+∞)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1674140"/>
                <a:ext cx="4176464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3796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894043" y="2522118"/>
                <a:ext cx="41764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∞;0)∪(0;+∞)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4043" y="2522118"/>
                <a:ext cx="4176464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3796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3150679" y="3369984"/>
            <a:ext cx="4176464" cy="595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непарна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9992" y="4166172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має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87083" y="5085408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у&gt;0 при х&gt;0; у&lt;0 при х&lt;0.</a:t>
            </a:r>
            <a:r>
              <a:rPr lang="uk-UA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387083" y="5993609"/>
                <a:ext cx="53714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спадає на (-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∞;0)∪(0;+∞)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7083" y="5993609"/>
                <a:ext cx="5371464" cy="584775"/>
              </a:xfrm>
              <a:prstGeom prst="rect">
                <a:avLst/>
              </a:prstGeom>
              <a:blipFill rotWithShape="1">
                <a:blip r:embed="rId4"/>
                <a:stretch>
                  <a:fillRect l="-2951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89" y="3106893"/>
            <a:ext cx="2699393" cy="2925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0389" y="2522118"/>
            <a:ext cx="2699393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0389" y="1631377"/>
            <a:ext cx="2699393" cy="1478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70389" y="1871586"/>
                <a:ext cx="274839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600" i="1" smtClean="0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uk-UA" sz="2600" b="1" i="1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у</m:t>
                          </m:r>
                          <m:r>
                            <a:rPr lang="uk-UA" sz="2600" i="1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=</m:t>
                          </m:r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−</m:t>
                          </m:r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ru-RU" sz="2600" dirty="0" smtClean="0">
                  <a:solidFill>
                    <a:srgbClr val="FF0000"/>
                  </a:solidFill>
                </a:endParaRPr>
              </a:p>
              <a:p>
                <a:pPr algn="ctr"/>
                <a:r>
                  <a:rPr lang="uk-UA" sz="2000" i="1" dirty="0" smtClean="0">
                    <a:latin typeface="Times New Roman" pitchFamily="18" charset="0"/>
                    <a:cs typeface="Times New Roman" pitchFamily="18" charset="0"/>
                  </a:rPr>
                  <a:t>п – </a:t>
                </a:r>
                <a:r>
                  <a:rPr lang="uk-UA" sz="2000" dirty="0" smtClean="0">
                    <a:latin typeface="Times New Roman" pitchFamily="18" charset="0"/>
                    <a:cs typeface="Times New Roman" pitchFamily="18" charset="0"/>
                  </a:rPr>
                  <a:t>непарне натуральне число</a:t>
                </a:r>
                <a:endParaRPr lang="ru-RU" sz="2000" i="1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389" y="1871586"/>
                <a:ext cx="2748399" cy="1107996"/>
              </a:xfrm>
              <a:prstGeom prst="rect">
                <a:avLst/>
              </a:prstGeom>
              <a:blipFill rotWithShape="1">
                <a:blip r:embed="rId6"/>
                <a:stretch>
                  <a:fillRect l="-1552" r="-4213" b="-87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27820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071" y="10732"/>
            <a:ext cx="7992888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Властивості та графік функції з </a:t>
            </a:r>
            <a:r>
              <a:rPr lang="uk-UA" b="1" i="1" dirty="0" smtClean="0">
                <a:solidFill>
                  <a:srgbClr val="FF0000"/>
                </a:solidFill>
              </a:rPr>
              <a:t>парним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від‘ємним показником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91880" y="1380772"/>
            <a:ext cx="5448376" cy="4752528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Область визначення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Область значень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Парність функції</a:t>
            </a:r>
          </a:p>
          <a:p>
            <a:pPr marL="457200" indent="-4572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Нулі </a:t>
            </a:r>
            <a:r>
              <a:rPr lang="uk-UA" sz="2500" b="1" dirty="0"/>
              <a:t>функції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 smtClean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Проміжки </a:t>
            </a:r>
            <a:r>
              <a:rPr lang="uk-UA" sz="2500" b="1" dirty="0" err="1" smtClean="0"/>
              <a:t>знакосталості</a:t>
            </a:r>
            <a:r>
              <a:rPr lang="uk-UA" sz="2500" b="1" dirty="0" smtClean="0"/>
              <a:t> 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/>
              <a:t>Проміжки </a:t>
            </a:r>
            <a:r>
              <a:rPr lang="uk-UA" sz="2500" b="1" dirty="0" smtClean="0"/>
              <a:t>монотонності </a:t>
            </a:r>
            <a:endParaRPr lang="uk-UA" sz="2500" b="1" dirty="0"/>
          </a:p>
          <a:p>
            <a:pPr marL="342900" indent="-342900">
              <a:buFont typeface="+mj-lt"/>
              <a:buAutoNum type="arabicPeriod"/>
            </a:pP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725682" y="1737569"/>
                <a:ext cx="41764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∞;0)∪(0;+∞)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5682" y="1737569"/>
                <a:ext cx="4176464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3650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427984" y="2522117"/>
                <a:ext cx="41764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32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(0;+∞)</m:t>
                      </m:r>
                    </m:oMath>
                  </m:oMathPara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2522117"/>
                <a:ext cx="4176464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572000" y="3376288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парна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27449" y="4221088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має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555776" y="5085408"/>
                <a:ext cx="684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у&gt;0 на проміжку </a:t>
                </a:r>
                <a:r>
                  <a:rPr lang="uk-UA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uk-UA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∞;0)∪</m:t>
                    </m:r>
                    <m:d>
                      <m:dPr>
                        <m:ctrlPr>
                          <a:rPr lang="uk-UA" sz="32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uk-UA" sz="32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</a:rPr>
                          <m:t>0;+∞</m:t>
                        </m:r>
                      </m:e>
                    </m:d>
                    <m:r>
                      <a:rPr lang="uk-UA" sz="3200" b="0" i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r>
                  <a:rPr lang="uk-UA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3200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5085408"/>
                <a:ext cx="6840760" cy="584775"/>
              </a:xfrm>
              <a:prstGeom prst="rect">
                <a:avLst/>
              </a:prstGeom>
              <a:blipFill rotWithShape="1">
                <a:blip r:embed="rId5"/>
                <a:stretch>
                  <a:fillRect l="-2228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89756" y="5903893"/>
                <a:ext cx="896448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зростає на проміжку </a:t>
                </a:r>
                <a:r>
                  <a:rPr lang="uk-UA" sz="28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uk-UA" sz="2800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∞;0)</m:t>
                    </m:r>
                    <m:r>
                      <a:rPr lang="uk-UA" sz="28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;</m:t>
                    </m:r>
                  </m:oMath>
                </a14:m>
                <a:r>
                  <a:rPr lang="uk-UA" sz="28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спадає </a:t>
                </a:r>
                <a:r>
                  <a:rPr lang="uk-UA" sz="28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на проміжку</a:t>
                </a:r>
                <a:r>
                  <a:rPr lang="uk-UA" sz="2800" dirty="0">
                    <a:solidFill>
                      <a:srgbClr val="002060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uk-UA" sz="2800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(0;+∞)</m:t>
                    </m:r>
                  </m:oMath>
                </a14:m>
                <a:r>
                  <a:rPr lang="uk-UA" sz="28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28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uk-U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28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56" y="5903893"/>
                <a:ext cx="8964488" cy="954107"/>
              </a:xfrm>
              <a:prstGeom prst="rect">
                <a:avLst/>
              </a:prstGeom>
              <a:blipFill rotWithShape="1">
                <a:blip r:embed="rId6"/>
                <a:stretch>
                  <a:fillRect l="-1429" t="-57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96185"/>
            <a:ext cx="2562225" cy="2544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78686" y="1340769"/>
                <a:ext cx="2535060" cy="106804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400" dirty="0" smtClean="0">
                    <a:solidFill>
                      <a:srgbClr val="C64847">
                        <a:lumMod val="50000"/>
                      </a:srgbClr>
                    </a:solidFill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у</m:t>
                        </m:r>
                        <m:r>
                          <a:rPr lang="uk-UA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=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ru-RU" sz="2400" dirty="0" smtClean="0"/>
              </a:p>
              <a:p>
                <a:pPr lvl="0" algn="ctr"/>
                <a:r>
                  <a:rPr lang="uk-UA" sz="2000" i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п </a:t>
                </a:r>
                <a:r>
                  <a:rPr lang="uk-UA" sz="20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uk-UA" sz="20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парне </a:t>
                </a:r>
                <a:r>
                  <a:rPr lang="uk-UA" sz="20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натуральне </a:t>
                </a:r>
                <a:r>
                  <a:rPr lang="uk-UA" sz="20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число</a:t>
                </a:r>
                <a:endParaRPr lang="ru-RU" sz="2000" i="1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86" y="1340769"/>
                <a:ext cx="2535060" cy="1068042"/>
              </a:xfrm>
              <a:prstGeom prst="rect">
                <a:avLst/>
              </a:prstGeom>
              <a:blipFill rotWithShape="1">
                <a:blip r:embed="rId8"/>
                <a:stretch>
                  <a:fillRect l="-716" r="-3341" b="-8989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62254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848872" cy="129614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Приклади розв'язування типових вправ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79512" y="1416906"/>
                <a:ext cx="8784976" cy="5036430"/>
              </a:xfrm>
            </p:spPr>
            <p:txBody>
              <a:bodyPr>
                <a:normAutofit/>
              </a:bodyPr>
              <a:lstStyle/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Чи проходить графік функції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у=</m:t>
                        </m:r>
                        <m:r>
                          <a:rPr lang="en-US" sz="28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uk-UA" sz="28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𝟔</m:t>
                        </m:r>
                      </m:sup>
                    </m:sSup>
                  </m:oMath>
                </a14:m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через точку А</a:t>
                </a:r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(3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6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600" b="0" i="0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600" b="0" i="0" smtClean="0">
                            <a:latin typeface="Cambria Math"/>
                            <a:cs typeface="Times New Roman" pitchFamily="18" charset="0"/>
                          </a:rPr>
                          <m:t>729</m:t>
                        </m:r>
                      </m:den>
                    </m:f>
                  </m:oMath>
                </a14:m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)?</a:t>
                </a: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При якому значенні </a:t>
                </a:r>
                <a:r>
                  <a:rPr lang="uk-UA" sz="3200" i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lang="uk-UA" sz="2800" b="1" i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графік функції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8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uk-UA" sz="28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у=</m:t>
                        </m:r>
                        <m:r>
                          <m:rPr>
                            <m:nor/>
                          </m:rPr>
                          <a:rPr lang="uk-UA" sz="3200" i="1" dirty="0">
                            <a:solidFill>
                              <a:srgbClr val="C64847">
                                <a:lumMod val="75000"/>
                              </a:srgb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а</m:t>
                        </m:r>
                        <m:r>
                          <a:rPr lang="en-US" sz="28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uk-UA" sz="28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uk-UA" sz="2800" b="1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8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проходить через точку А(6;-6)?</a:t>
                </a: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8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8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Дано функцію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−11</m:t>
                        </m:r>
                      </m:sup>
                    </m:sSup>
                    <m:r>
                      <a:rPr lang="uk-UA" sz="28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Порівняйте: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0,2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−10</m:t>
                        </m:r>
                      </m:e>
                    </m:d>
                  </m:oMath>
                </a14:m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Дано функцію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32</m:t>
                        </m:r>
                      </m:sup>
                    </m:sSup>
                    <m:r>
                      <a:rPr lang="uk-UA" sz="28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Порівняйте: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</m:t>
                        </m:r>
                        <m:r>
                          <a:rPr lang="en-US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  <m:r>
                          <a:rPr lang="uk-UA" sz="24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en-US" sz="240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(−1,8)</m:t>
                    </m:r>
                  </m:oMath>
                </a14:m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79512" y="1416906"/>
                <a:ext cx="8784976" cy="5036430"/>
              </a:xfrm>
              <a:blipFill rotWithShape="1">
                <a:blip r:embed="rId2"/>
                <a:stretch>
                  <a:fillRect l="-208" t="-1209" r="-11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2882280" y="1916832"/>
            <a:ext cx="53285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36576" lvl="0">
              <a:buClr>
                <a:srgbClr val="F0AD00"/>
              </a:buClr>
              <a:buSzPct val="80000"/>
            </a:pPr>
            <a:r>
              <a:rPr lang="uk-UA" sz="2400" dirty="0">
                <a:solidFill>
                  <a:srgbClr val="6BB76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графік функції проходить через </a:t>
            </a:r>
            <a:r>
              <a:rPr lang="uk-UA" sz="2400" dirty="0" err="1" smtClean="0">
                <a:solidFill>
                  <a:srgbClr val="6BB76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т.А</a:t>
            </a:r>
            <a:endParaRPr lang="uk-UA" sz="2400" dirty="0">
              <a:solidFill>
                <a:srgbClr val="6BB76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899589" y="1768685"/>
                <a:ext cx="1735075" cy="7283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uk-UA" sz="22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𝟑</m:t>
                          </m:r>
                        </m:e>
                        <m:sup>
                          <m:r>
                            <a:rPr lang="uk-UA" sz="22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−</m:t>
                          </m:r>
                          <m:r>
                            <a:rPr lang="uk-UA" sz="22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𝟔</m:t>
                          </m:r>
                        </m:sup>
                      </m:sSup>
                      <m:r>
                        <a:rPr lang="uk-UA" sz="2200" b="1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uk-UA" sz="22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uk-UA" sz="22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uk-UA" sz="22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𝟕𝟐𝟗</m:t>
                          </m:r>
                        </m:den>
                      </m:f>
                    </m:oMath>
                  </m:oMathPara>
                </a14:m>
                <a:endParaRPr lang="ru-RU" sz="2200" b="1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89" y="1768685"/>
                <a:ext cx="1735075" cy="72834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212954" y="3429000"/>
                <a:ext cx="7023248" cy="6605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2800" b="1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 </a:t>
                </a:r>
                <a:r>
                  <a:rPr lang="ru-RU" sz="2800" b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у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uk-UA" sz="28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uk-UA" sz="28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r>
                  <a:rPr lang="ru-RU" sz="2800" b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    </a:t>
                </a:r>
                <a:r>
                  <a:rPr lang="uk-UA" sz="2800" b="1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 </a:t>
                </a:r>
                <a:r>
                  <a:rPr lang="ru-RU" sz="2800" b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у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6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6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uk-UA" sz="26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</m:sup>
                    </m:sSup>
                    <m:r>
                      <a:rPr lang="uk-UA" sz="26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  <m:r>
                      <m:rPr>
                        <m:nor/>
                      </m:rPr>
                      <a:rPr lang="uk-UA" sz="26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   </m:t>
                    </m:r>
                    <m:r>
                      <m:rPr>
                        <m:nor/>
                      </m:rPr>
                      <a:rPr lang="uk-UA" sz="26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а</m:t>
                    </m:r>
                    <m:r>
                      <a:rPr lang="uk-UA" sz="26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=−</m:t>
                    </m:r>
                    <m:r>
                      <a:rPr lang="uk-UA" sz="26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𝟔</m:t>
                    </m:r>
                    <m:r>
                      <a:rPr lang="uk-UA" sz="26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·</m:t>
                    </m:r>
                    <m:sSup>
                      <m:sSupPr>
                        <m:ctrlPr>
                          <a:rPr lang="en-US" sz="26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6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𝟔</m:t>
                        </m:r>
                      </m:e>
                      <m:sup>
                        <m:r>
                          <a:rPr lang="uk-UA" sz="26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</m:sup>
                    </m:sSup>
                    <m:r>
                      <a:rPr lang="uk-UA" sz="26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=−</m:t>
                    </m:r>
                    <m:sSup>
                      <m:sSupPr>
                        <m:ctrlPr>
                          <a:rPr lang="en-US" sz="26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6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𝟔</m:t>
                        </m:r>
                      </m:e>
                      <m:sup>
                        <m:r>
                          <a:rPr lang="uk-UA" sz="26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sup>
                    </m:sSup>
                  </m:oMath>
                </a14:m>
                <a:endParaRPr lang="ru-RU" sz="2600" b="1" dirty="0">
                  <a:solidFill>
                    <a:schemeClr val="accent4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2954" y="3429000"/>
                <a:ext cx="7023248" cy="660502"/>
              </a:xfrm>
              <a:prstGeom prst="rect">
                <a:avLst/>
              </a:prstGeom>
              <a:blipFill rotWithShape="1">
                <a:blip r:embed="rId4"/>
                <a:stretch>
                  <a:fillRect l="-1823" t="-2778" b="-101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62295" y="4763470"/>
                <a:ext cx="6434042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𝒇</m:t>
                    </m:r>
                    <m:d>
                      <m:d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𝟎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en-US" sz="2400" b="1" i="1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b="1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&gt; 0;</a:t>
                </a:r>
                <a:r>
                  <a:rPr lang="en-US" sz="2400" b="1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𝒇</m:t>
                    </m:r>
                    <m:d>
                      <m:dPr>
                        <m:ctrlP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𝟏𝟎</m:t>
                        </m:r>
                      </m:e>
                    </m:d>
                    <m:r>
                      <a:rPr lang="en-US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&lt;</m:t>
                    </m:r>
                    <m:r>
                      <a:rPr lang="uk-UA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𝟎</m:t>
                    </m:r>
                    <m:r>
                      <a:rPr lang="uk-UA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</m:t>
                    </m:r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𝒇</m:t>
                    </m:r>
                    <m:d>
                      <m:d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𝟎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e>
                    </m:d>
                    <m:r>
                      <m:rPr>
                        <m:nor/>
                      </m:rP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uk-UA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&gt; </m:t>
                    </m:r>
                    <m:r>
                      <m:rPr>
                        <m:nor/>
                      </m:rP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(−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𝟏𝟎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endParaRPr lang="uk-UA" sz="2400" b="1" i="1" dirty="0">
                  <a:solidFill>
                    <a:schemeClr val="accent4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295" y="4763470"/>
                <a:ext cx="6434042" cy="424732"/>
              </a:xfrm>
              <a:prstGeom prst="rect">
                <a:avLst/>
              </a:prstGeom>
              <a:blipFill rotWithShape="1">
                <a:blip r:embed="rId5"/>
                <a:stretch>
                  <a:fillRect l="-853" t="-20000" b="-3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76114" y="5733256"/>
                <a:ext cx="8964488" cy="4542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uk-UA" sz="23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3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𝒇</m:t>
                    </m:r>
                    <m:d>
                      <m:dPr>
                        <m:ctrlPr>
                          <a:rPr lang="en-US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</m:d>
                    <m:r>
                      <a:rPr lang="en-US" sz="23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𝟑𝟐</m:t>
                        </m:r>
                      </m:sup>
                    </m:sSup>
                  </m:oMath>
                </a14:m>
                <a:r>
                  <a:rPr lang="ru-RU" sz="2300" b="1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300" b="1" i="1" dirty="0" err="1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зростає</a:t>
                </a:r>
                <a:r>
                  <a:rPr lang="ru-RU" sz="2300" b="1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на </a:t>
                </a:r>
                <a:r>
                  <a:rPr lang="ru-RU" sz="2300" b="1" i="1" dirty="0" err="1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проміжку</a:t>
                </a:r>
                <a:r>
                  <a:rPr lang="ru-RU" sz="2300" b="1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(</a:t>
                </a:r>
                <a14:m>
                  <m:oMath xmlns:m="http://schemas.openxmlformats.org/officeDocument/2006/math">
                    <m:r>
                      <a:rPr lang="ru-RU" sz="23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−∞</m:t>
                    </m:r>
                    <m:r>
                      <a:rPr lang="uk-UA" sz="23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;</m:t>
                    </m:r>
                    <m:r>
                      <a:rPr lang="uk-UA" sz="23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uk-UA" sz="23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), то </m:t>
                    </m:r>
                    <m:r>
                      <a:rPr lang="en-US" sz="23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𝒇</m:t>
                    </m:r>
                    <m:d>
                      <m:dPr>
                        <m:ctrlPr>
                          <a:rPr lang="en-US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  <m:r>
                          <a:rPr lang="en-US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  <m:r>
                          <a:rPr lang="uk-UA" sz="23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𝟓</m:t>
                        </m:r>
                      </m:e>
                    </m:d>
                    <m:r>
                      <m:rPr>
                        <m:nor/>
                      </m:rPr>
                      <a:rPr lang="en-US" sz="23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uk-UA" sz="23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&gt;</m:t>
                    </m:r>
                    <m:r>
                      <m:rPr>
                        <m:nor/>
                      </m:rPr>
                      <a:rPr lang="en-US" sz="23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a:rPr lang="en-US" sz="23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en-US" sz="23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(−</m:t>
                    </m:r>
                    <m:r>
                      <a:rPr lang="en-US" sz="23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𝟏</m:t>
                    </m:r>
                    <m:r>
                      <a:rPr lang="en-US" sz="23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,</m:t>
                    </m:r>
                    <m:r>
                      <a:rPr lang="en-US" sz="23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𝟖</m:t>
                    </m:r>
                    <m:r>
                      <a:rPr lang="en-US" sz="23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endParaRPr lang="uk-UA" sz="2300" b="1" i="1" dirty="0">
                  <a:solidFill>
                    <a:schemeClr val="accent4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114" y="5733256"/>
                <a:ext cx="8964488" cy="454292"/>
              </a:xfrm>
              <a:prstGeom prst="rect">
                <a:avLst/>
              </a:prstGeom>
              <a:blipFill rotWithShape="1">
                <a:blip r:embed="rId6"/>
                <a:stretch>
                  <a:fillRect t="-8000" b="-28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61237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99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74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1501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79512" y="476672"/>
                <a:ext cx="9093440" cy="4104456"/>
              </a:xfrm>
            </p:spPr>
            <p:txBody>
              <a:bodyPr>
                <a:normAutofit/>
              </a:bodyPr>
              <a:lstStyle/>
              <a:p>
                <a:pPr marL="457200" indent="-457200">
                  <a:lnSpc>
                    <a:spcPct val="110000"/>
                  </a:lnSpc>
                  <a:buFont typeface="+mj-lt"/>
                  <a:buAutoNum type="arabicPeriod" startAt="5"/>
                </a:pPr>
                <a:endParaRPr lang="uk-UA" sz="2400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buFont typeface="+mj-lt"/>
                  <a:buAutoNum type="arabicPeriod" startAt="5"/>
                </a:pP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Парним чи непарним є</a:t>
                </a:r>
                <a:r>
                  <a:rPr lang="en-US" sz="24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число </a:t>
                </a:r>
                <a:r>
                  <a:rPr lang="en-US" sz="2800" i="1" dirty="0" smtClean="0">
                    <a:solidFill>
                      <a:schemeClr val="accent6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 </a:t>
                </a: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у показнику степеня функції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 smtClean="0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  <m:r>
                      <a:rPr lang="uk-UA" sz="28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,</m:t>
                    </m:r>
                    <m:r>
                      <a:rPr lang="uk-UA" sz="2800" b="0" i="1" smtClean="0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якщо: </a:t>
                </a:r>
              </a:p>
              <a:p>
                <a:pPr marL="1005840" lvl="1" indent="-457200">
                  <a:lnSpc>
                    <a:spcPct val="140000"/>
                  </a:lnSpc>
                  <a:buClr>
                    <a:schemeClr val="accent1">
                      <a:lumMod val="75000"/>
                    </a:schemeClr>
                  </a:buClr>
                  <a:buSzPct val="90000"/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−10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b="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&lt;</m:t>
                    </m:r>
                  </m:oMath>
                </a14:m>
                <a:r>
                  <a:rPr lang="en-US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b="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b="0" i="1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400" b="0" i="1" dirty="0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e>
                    </m:d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 </a:t>
                </a:r>
              </a:p>
              <a:p>
                <a:pPr marL="1005840" lvl="1" indent="-457200">
                  <a:lnSpc>
                    <a:spcPct val="140000"/>
                  </a:lnSpc>
                  <a:buClr>
                    <a:schemeClr val="accent1">
                      <a:lumMod val="75000"/>
                    </a:schemeClr>
                  </a:buClr>
                  <a:buSzPct val="90000"/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−10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&gt;</m:t>
                    </m:r>
                  </m:oMath>
                </a14:m>
                <a:r>
                  <a:rPr lang="en-US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400" i="1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e>
                    </m:d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 startAt="5"/>
                </a:pP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 startAt="5"/>
                </a:pP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 startAt="5"/>
                </a:pP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Знайти найбільше і найменше значення </a:t>
                </a: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функції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  <m:r>
                      <a:rPr lang="en-US" sz="28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на проміжку        </a:t>
                </a:r>
                <a:r>
                  <a:rPr lang="uk-UA" sz="2800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[2; +</a:t>
                </a:r>
                <a:r>
                  <a:rPr lang="ru-RU" sz="2800" b="1" dirty="0">
                    <a:solidFill>
                      <a:schemeClr val="accent1">
                        <a:lumMod val="75000"/>
                      </a:schemeClr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∞</m:t>
                    </m:r>
                    <m:r>
                      <a:rPr lang="uk-UA" sz="2800" b="0" i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)</m:t>
                    </m:r>
                    <m:r>
                      <a:rPr lang="uk-UA" sz="28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uk-UA" sz="2800" b="0" dirty="0" smtClean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 startAt="5"/>
                </a:pPr>
                <a:endParaRPr lang="uk-UA" sz="2800" dirty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 startAt="5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79512" y="476672"/>
                <a:ext cx="9093440" cy="4104456"/>
              </a:xfrm>
              <a:blipFill rotWithShape="1">
                <a:blip r:embed="rId2"/>
                <a:stretch>
                  <a:fillRect l="-2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995936" y="1844824"/>
                <a:ext cx="5026646" cy="754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uk-UA" sz="24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функція зростаюча (-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∞</m:t>
                    </m:r>
                    <m:r>
                      <a:rPr lang="uk-UA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;</m:t>
                    </m:r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0</m:t>
                    </m:r>
                    <m:r>
                      <a:rPr lang="uk-UA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uk-UA" sz="24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, </a:t>
                </a:r>
                <a:r>
                  <a:rPr lang="en-US" sz="2500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uk-UA" sz="24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парне</a:t>
                </a:r>
                <a:endParaRPr lang="uk-UA" sz="24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1844824"/>
                <a:ext cx="5026646" cy="754053"/>
              </a:xfrm>
              <a:prstGeom prst="rect">
                <a:avLst/>
              </a:prstGeom>
              <a:blipFill rotWithShape="1">
                <a:blip r:embed="rId3"/>
                <a:stretch>
                  <a:fillRect l="-485" t="-65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995936" y="2420888"/>
            <a:ext cx="432048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36576" lvl="0">
              <a:buClr>
                <a:srgbClr val="F0AD00"/>
              </a:buClr>
              <a:buSzPct val="80000"/>
            </a:pPr>
            <a:r>
              <a:rPr lang="uk-UA" sz="2400" dirty="0" smtClean="0">
                <a:solidFill>
                  <a:srgbClr val="6BB76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функція спадна, </a:t>
            </a:r>
            <a:r>
              <a:rPr lang="en-US" sz="25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dirty="0" smtClean="0">
                <a:solidFill>
                  <a:srgbClr val="6BB76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непарне</a:t>
            </a:r>
            <a:endParaRPr lang="uk-UA" sz="2400" dirty="0">
              <a:solidFill>
                <a:srgbClr val="6BB76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75032" y="4509120"/>
                <a:ext cx="8224543" cy="16468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uk-UA" sz="24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функція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  <m:r>
                      <a:rPr lang="uk-UA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спадна, </a:t>
                </a:r>
                <a:r>
                  <a:rPr lang="uk-UA" sz="25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на проміжку </a:t>
                </a:r>
                <a:r>
                  <a:rPr lang="uk-UA" sz="2500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uk-UA" sz="25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0;</a:t>
                </a:r>
                <a:r>
                  <a:rPr lang="uk-UA" sz="2400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+</a:t>
                </a:r>
                <a:r>
                  <a:rPr lang="ru-RU" sz="2400" b="1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∞</m:t>
                    </m:r>
                  </m:oMath>
                </a14:m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) тому найбільше </a:t>
                </a:r>
                <a:r>
                  <a:rPr lang="uk-UA" sz="2400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значення функції</a:t>
                </a:r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uk-UA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найменшого не існує.</a:t>
                </a:r>
              </a:p>
              <a:p>
                <a:pPr marR="36576" lvl="0">
                  <a:buClr>
                    <a:srgbClr val="F0AD00"/>
                  </a:buClr>
                  <a:buSzPct val="80000"/>
                </a:pPr>
                <a:endParaRPr lang="uk-UA" sz="24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032" y="4509120"/>
                <a:ext cx="8224543" cy="1646861"/>
              </a:xfrm>
              <a:prstGeom prst="rect">
                <a:avLst/>
              </a:prstGeom>
              <a:blipFill rotWithShape="1">
                <a:blip r:embed="rId4"/>
                <a:stretch>
                  <a:fillRect l="-1186" t="-29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0411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4136"/>
            <a:ext cx="6959744" cy="676656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самостійної роботи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07504" y="1066606"/>
                <a:ext cx="8928992" cy="58957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36576" lvl="0" indent="-342900">
                  <a:lnSpc>
                    <a:spcPct val="90000"/>
                  </a:lnSpc>
                  <a:buClr>
                    <a:srgbClr val="F0AD00"/>
                  </a:buClr>
                  <a:buSzPct val="80000"/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Чи проходить графік функції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у=</m:t>
                        </m:r>
                        <m:r>
                          <a:rPr lang="en-US" sz="2800" b="1" i="1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uk-UA" sz="2800" b="1" i="1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1" i="1" smtClean="0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uk-UA" sz="28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через 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точку</a:t>
                </a:r>
              </a:p>
              <a:p>
                <a:pPr marR="36576" lvl="0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:r>
                  <a:rPr lang="uk-UA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А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(2</a:t>
                </a:r>
                <a:r>
                  <a:rPr lang="uk-UA" sz="26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6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60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600" b="0" i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  <m:r>
                          <a:rPr lang="uk-UA" sz="260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uk-UA" sz="240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);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В(-1;5); С</a:t>
                </a: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6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60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60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uk-UA" sz="26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uk-UA" sz="28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243);  </a:t>
                </a:r>
                <a:r>
                  <a:rPr lang="en-US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(-3;-243)</a:t>
                </a:r>
                <a:r>
                  <a:rPr lang="uk-UA" sz="28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? </a:t>
                </a:r>
                <a:endParaRPr lang="uk-UA" sz="28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lvl="0" indent="-457200">
                  <a:buClr>
                    <a:srgbClr val="F0AD00"/>
                  </a:buClr>
                  <a:buSzPct val="80000"/>
                  <a:buFont typeface="+mj-lt"/>
                  <a:buAutoNum type="arabicPeriod" startAt="2"/>
                </a:pPr>
                <a:r>
                  <a:rPr lang="uk-UA" sz="2400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При якому значенні </a:t>
                </a:r>
                <a:r>
                  <a:rPr lang="uk-UA" sz="3200" i="1" dirty="0">
                    <a:solidFill>
                      <a:srgbClr val="C64847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lang="uk-UA" sz="2800" b="1" i="1" dirty="0">
                    <a:solidFill>
                      <a:srgbClr val="C64847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графік функції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 у=</m:t>
                        </m:r>
                        <m:r>
                          <m:rPr>
                            <m:nor/>
                          </m:rPr>
                          <a:rPr lang="uk-UA" sz="3200" i="1" dirty="0">
                            <a:solidFill>
                              <a:srgbClr val="C64847">
                                <a:lumMod val="75000"/>
                              </a:srgb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а</m:t>
                        </m:r>
                        <m:r>
                          <a:rPr lang="en-US" sz="2800" b="1" i="1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uk-UA" sz="2800" b="1" i="1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1" i="1" smtClean="0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800" b="1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проходить через </a:t>
                </a:r>
                <a:r>
                  <a:rPr lang="uk-UA" sz="24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точку  </a:t>
                </a:r>
                <a:r>
                  <a:rPr lang="uk-UA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А 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(-</a:t>
                </a:r>
                <a:r>
                  <a:rPr lang="uk-UA" sz="240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4;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40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40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); </a:t>
                </a:r>
                <a:r>
                  <a:rPr lang="uk-UA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В </a:t>
                </a:r>
                <a:r>
                  <a:rPr lang="uk-UA" sz="240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40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40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uk-UA" sz="240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8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uk-UA" sz="24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uk-UA" sz="24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marR="36576" lvl="0" indent="-342900">
                  <a:buClr>
                    <a:srgbClr val="F0AD00"/>
                  </a:buClr>
                  <a:buSzPct val="80000"/>
                  <a:buFont typeface="+mj-lt"/>
                  <a:buAutoNum type="arabicPeriod" startAt="2"/>
                </a:pPr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Дано функцію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−1</m:t>
                        </m:r>
                        <m:r>
                          <a:rPr lang="uk-UA" sz="2800" b="0" i="1" smtClean="0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sup>
                    </m:sSup>
                    <m:r>
                      <a:rPr lang="uk-UA" sz="28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Порівняйте</a:t>
                </a:r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uk-UA" sz="2400" i="1" dirty="0" smtClean="0">
                  <a:solidFill>
                    <a:srgbClr val="F0AD00">
                      <a:lumMod val="75000"/>
                    </a:srgbClr>
                  </a:solidFill>
                  <a:latin typeface="Cambria Math"/>
                  <a:cs typeface="Times New Roman" pitchFamily="18" charset="0"/>
                </a:endParaRPr>
              </a:p>
              <a:p>
                <a:pPr marR="36576" lvl="0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 </m:t>
                    </m:r>
                    <m:r>
                      <a:rPr lang="en-US" sz="240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1,9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2,4</m:t>
                        </m:r>
                      </m:e>
                    </m:d>
                  </m:oMath>
                </a14:m>
                <a:r>
                  <a:rPr lang="uk-UA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</a:t>
                </a: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−50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uk-UA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−1</m:t>
                        </m:r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</m:d>
                  </m:oMath>
                </a14:m>
                <a:endParaRPr lang="uk-UA" sz="24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indent="-457200">
                  <a:lnSpc>
                    <a:spcPct val="90000"/>
                  </a:lnSpc>
                  <a:buClr>
                    <a:schemeClr val="accent1"/>
                  </a:buClr>
                  <a:buSzPct val="80000"/>
                  <a:buFont typeface="+mj-lt"/>
                  <a:buAutoNum type="arabicPeriod" startAt="4"/>
                </a:pPr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Дано функцію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0" i="1" smtClean="0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26</m:t>
                        </m:r>
                      </m:sup>
                    </m:sSup>
                    <m:r>
                      <a:rPr lang="uk-UA" sz="28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Порівняйте</a:t>
                </a:r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sz="23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30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3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3,9</m:t>
                        </m:r>
                      </m:e>
                    </m:d>
                  </m:oMath>
                </a14:m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(−2,5)</m:t>
                    </m:r>
                  </m:oMath>
                </a14:m>
                <a:r>
                  <a:rPr lang="uk-UA" sz="23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3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30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3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0,4</m:t>
                        </m:r>
                      </m:e>
                    </m:d>
                  </m:oMath>
                </a14:m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(−0,4)</m:t>
                    </m:r>
                  </m:oMath>
                </a14:m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uk-UA" sz="23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   </m:t>
                    </m:r>
                    <m:r>
                      <a:rPr lang="en-US" sz="23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3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uk-UA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e>
                    </m:d>
                  </m:oMath>
                </a14:m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(16)</m:t>
                    </m:r>
                  </m:oMath>
                </a14:m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:r>
                  <a:rPr lang="uk-UA" sz="23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uk-UA" sz="23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3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3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26</m:t>
                        </m:r>
                      </m:e>
                    </m:d>
                  </m:oMath>
                </a14:m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(3)</m:t>
                    </m:r>
                  </m:oMath>
                </a14:m>
                <a:r>
                  <a:rPr lang="uk-UA" sz="23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2300" i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:endParaRPr lang="uk-UA" sz="24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buClr>
                    <a:schemeClr val="accent6">
                      <a:lumMod val="75000"/>
                    </a:schemeClr>
                  </a:buClr>
                  <a:buSzPct val="90000"/>
                  <a:buFont typeface="+mj-lt"/>
                  <a:buAutoNum type="arabicPeriod" startAt="5"/>
                </a:pP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Парним чи непарним є</a:t>
                </a:r>
                <a:r>
                  <a:rPr lang="en-US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число </a:t>
                </a:r>
                <a:r>
                  <a:rPr lang="en-US" sz="28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 </a:t>
                </a:r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у показнику степеня функції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3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3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3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3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3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3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23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  <m:r>
                      <a:rPr lang="uk-UA" sz="23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, </m:t>
                    </m:r>
                  </m:oMath>
                </a14:m>
                <a:r>
                  <a:rPr lang="uk-UA" sz="2000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якщо:</a:t>
                </a:r>
                <a:r>
                  <a:rPr lang="uk-UA" sz="20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0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0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e>
                    </m:d>
                    <m:r>
                      <a:rPr lang="en-US" sz="20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&lt;</m:t>
                    </m:r>
                  </m:oMath>
                </a14:m>
                <a:r>
                  <a:rPr lang="en-US" sz="20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0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0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16</m:t>
                        </m:r>
                      </m:e>
                    </m:d>
                  </m:oMath>
                </a14:m>
                <a:r>
                  <a:rPr lang="uk-UA" sz="20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0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0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e>
                    </m:d>
                    <m:r>
                      <a:rPr lang="en-US" sz="20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&lt;</m:t>
                    </m:r>
                    <m:r>
                      <a:rPr lang="en-US" sz="20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0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16</m:t>
                        </m:r>
                      </m:e>
                    </m:d>
                  </m:oMath>
                </a14:m>
                <a:r>
                  <a:rPr lang="uk-UA" sz="20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en-US" sz="2000" dirty="0">
                    <a:solidFill>
                      <a:srgbClr val="002060"/>
                    </a:solidFill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0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0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e>
                    </m:d>
                  </m:oMath>
                </a14:m>
                <a:r>
                  <a:rPr lang="en-US" sz="20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&gt;</m:t>
                    </m:r>
                  </m:oMath>
                </a14:m>
                <a:r>
                  <a:rPr lang="en-US" sz="20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0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0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16</m:t>
                        </m:r>
                      </m:e>
                    </m:d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r>
                  <a:rPr lang="uk-UA" sz="20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 marL="457200" marR="36576" indent="-457200">
                  <a:lnSpc>
                    <a:spcPct val="90000"/>
                  </a:lnSpc>
                  <a:buClr>
                    <a:schemeClr val="accent6">
                      <a:lumMod val="75000"/>
                    </a:schemeClr>
                  </a:buClr>
                  <a:buSzPct val="80000"/>
                  <a:buFont typeface="+mj-lt"/>
                  <a:buAutoNum type="arabicPeriod" startAt="6"/>
                </a:pPr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Знайти найбільше і найменше значення функції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sup>
                    </m:sSup>
                    <m:r>
                      <a:rPr lang="en-US" sz="28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на 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проміжку:     </a:t>
                </a:r>
                <a:r>
                  <a:rPr lang="uk-UA" sz="24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40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400" b="0" i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uk-UA" sz="24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:r>
                  <a:rPr lang="uk-UA" sz="24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>
                      <a:rPr lang="uk-UA" sz="2400" dirty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]</m:t>
                    </m:r>
                    <m:r>
                      <a:rPr lang="uk-UA" sz="240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;</m:t>
                    </m:r>
                  </m:oMath>
                </a14:m>
                <a:r>
                  <a:rPr lang="uk-UA" sz="24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</a:t>
                </a:r>
                <a:r>
                  <a:rPr lang="uk-UA" sz="24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[-4; </a:t>
                </a:r>
                <a:r>
                  <a:rPr lang="uk-UA" sz="24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uk-UA" sz="24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uk-UA" sz="2400" dirty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]</m:t>
                    </m:r>
                    <m:r>
                      <a:rPr lang="uk-UA" sz="240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;</m:t>
                    </m:r>
                  </m:oMath>
                </a14:m>
                <a:r>
                  <a:rPr lang="uk-UA" sz="24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</a:t>
                </a:r>
                <a:r>
                  <a:rPr lang="uk-UA" sz="24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[5; </a:t>
                </a:r>
                <a:r>
                  <a:rPr lang="uk-UA" sz="24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+</a:t>
                </a:r>
                <a:r>
                  <a:rPr lang="ru-RU" sz="2400" b="1" dirty="0">
                    <a:solidFill>
                      <a:srgbClr val="002060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</m:t>
                    </m:r>
                    <m:r>
                      <a:rPr lang="uk-UA" sz="240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ea typeface="Cambria Math"/>
                  </a:rPr>
                  <a:t>.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ea typeface="Cambria Math"/>
                </a:endParaRPr>
              </a:p>
              <a:p>
                <a:pPr marL="457200" marR="36576" lvl="0" indent="-457200">
                  <a:lnSpc>
                    <a:spcPct val="90000"/>
                  </a:lnSpc>
                  <a:buClr>
                    <a:srgbClr val="F0AD00"/>
                  </a:buClr>
                  <a:buSzPct val="80000"/>
                  <a:buFont typeface="+mj-lt"/>
                  <a:buAutoNum type="arabicPeriod" startAt="6"/>
                </a:pPr>
                <a:endParaRPr lang="uk-UA" sz="24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066606"/>
                <a:ext cx="8928992" cy="5895717"/>
              </a:xfrm>
              <a:prstGeom prst="rect">
                <a:avLst/>
              </a:prstGeom>
              <a:blipFill rotWithShape="1">
                <a:blip r:embed="rId2"/>
                <a:stretch>
                  <a:fillRect l="-751" t="-4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563888" y="73294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rgbClr val="C00000"/>
                </a:solidFill>
              </a:rPr>
              <a:t>Рівень А</a:t>
            </a:r>
            <a:endParaRPr lang="ru-RU" u="sng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454893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rgbClr val="C00000"/>
                </a:solidFill>
              </a:rPr>
              <a:t>Рівень Б</a:t>
            </a:r>
            <a:endParaRPr lang="ru-RU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0471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183880" cy="676656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СПИСОК ВИКОРИСТАНИХ ДЖЕРЕЛ: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r>
              <a:rPr lang="uk-UA" b="1" dirty="0">
                <a:latin typeface="Times New Roman"/>
                <a:ea typeface="Times New Roman"/>
              </a:rPr>
              <a:t>Література:</a:t>
            </a:r>
            <a:endParaRPr lang="ru-RU" sz="3200" dirty="0">
              <a:latin typeface="Times New Roman"/>
              <a:ea typeface="Times New Roman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88840"/>
            <a:ext cx="8183880" cy="295232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/>
              <a:t>«Збірник програм з математики для </a:t>
            </a:r>
            <a:r>
              <a:rPr lang="uk-UA" dirty="0" err="1"/>
              <a:t>допрофільної</a:t>
            </a:r>
            <a:r>
              <a:rPr lang="uk-UA" dirty="0"/>
              <a:t>  підготовки та профільного навчання» </a:t>
            </a:r>
            <a:r>
              <a:rPr lang="en-US" dirty="0"/>
              <a:t>II</a:t>
            </a:r>
            <a:r>
              <a:rPr lang="ru-RU" dirty="0"/>
              <a:t> </a:t>
            </a:r>
            <a:r>
              <a:rPr lang="ru-RU" dirty="0" err="1"/>
              <a:t>частина</a:t>
            </a:r>
            <a:r>
              <a:rPr lang="ru-RU" dirty="0"/>
              <a:t> «Ранок» - </a:t>
            </a:r>
            <a:r>
              <a:rPr lang="ru-RU" dirty="0" err="1"/>
              <a:t>Харків</a:t>
            </a:r>
            <a:r>
              <a:rPr lang="ru-RU" dirty="0"/>
              <a:t> – 2011 </a:t>
            </a:r>
            <a:r>
              <a:rPr lang="ru-RU" dirty="0" err="1"/>
              <a:t>рік</a:t>
            </a:r>
            <a:r>
              <a:rPr lang="ru-RU" dirty="0"/>
              <a:t> для 10 – 11 </a:t>
            </a:r>
            <a:r>
              <a:rPr lang="ru-RU" dirty="0" err="1" smtClean="0"/>
              <a:t>класів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</a:t>
            </a:r>
            <a:r>
              <a:rPr lang="uk-UA" dirty="0" err="1"/>
              <a:t>Номіровський</a:t>
            </a:r>
            <a:r>
              <a:rPr lang="uk-UA" dirty="0"/>
              <a:t> Д.А., Полонський В.Б., Якір М.С. </a:t>
            </a:r>
            <a:r>
              <a:rPr lang="uk-UA" dirty="0" smtClean="0"/>
              <a:t>«</a:t>
            </a:r>
            <a:r>
              <a:rPr lang="uk-UA" dirty="0"/>
              <a:t>Алгебра і початки аналізу – 10 клас». Академічний рівень. </a:t>
            </a:r>
            <a:r>
              <a:rPr lang="uk-UA" dirty="0" smtClean="0"/>
              <a:t> </a:t>
            </a:r>
            <a:r>
              <a:rPr lang="uk-UA" dirty="0"/>
              <a:t>Харків «Гімназія» 2010 рік</a:t>
            </a:r>
            <a:r>
              <a:rPr lang="uk-UA" dirty="0" smtClean="0"/>
              <a:t>. </a:t>
            </a:r>
          </a:p>
          <a:p>
            <a:pPr marL="342900" indent="-342900">
              <a:buFont typeface="+mj-lt"/>
              <a:buAutoNum type="arabicPeriod"/>
            </a:pP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 Полонський В.Б., </a:t>
            </a:r>
            <a:r>
              <a:rPr lang="uk-UA" dirty="0" err="1"/>
              <a:t>Рабінович</a:t>
            </a:r>
            <a:r>
              <a:rPr lang="uk-UA" dirty="0"/>
              <a:t> Ю. М.,  Якір М.С</a:t>
            </a:r>
            <a:r>
              <a:rPr lang="uk-UA" dirty="0" smtClean="0"/>
              <a:t>.</a:t>
            </a:r>
            <a:r>
              <a:rPr lang="uk-UA" dirty="0"/>
              <a:t> «</a:t>
            </a:r>
            <a:r>
              <a:rPr lang="uk-UA" dirty="0" smtClean="0"/>
              <a:t>Збірник задач </a:t>
            </a:r>
            <a:r>
              <a:rPr lang="uk-UA" dirty="0"/>
              <a:t>і контрольних робіт. Алгебра і початки аналізу 10».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0350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1285</TotalTime>
  <Words>863</Words>
  <Application>Microsoft Office PowerPoint</Application>
  <PresentationFormat>Экран (4:3)</PresentationFormat>
  <Paragraphs>111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Степенева функція  з цілим показником</vt:lpstr>
      <vt:lpstr>Властивості та графік функції з непарним від‘ємним показником</vt:lpstr>
      <vt:lpstr>Властивості та графік функції з парним від‘ємним показником</vt:lpstr>
      <vt:lpstr>Приклади розв'язування типових вправ</vt:lpstr>
      <vt:lpstr>Презентация PowerPoint</vt:lpstr>
      <vt:lpstr>Завдання для самостійної роботи</vt:lpstr>
      <vt:lpstr>СПИСОК ВИКОРИСТАНИХ ДЖЕРЕЛ: Література: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68</cp:revision>
  <dcterms:created xsi:type="dcterms:W3CDTF">2014-02-11T10:23:31Z</dcterms:created>
  <dcterms:modified xsi:type="dcterms:W3CDTF">2016-02-14T13:45:25Z</dcterms:modified>
</cp:coreProperties>
</file>