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comments/comment1.xml" ContentType="application/vnd.openxmlformats-officedocument.presentationml.comment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dmin" initials="A" lastIdx="2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4AD1E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60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0" dt="2018-02-23T11:55:13.240" idx="1">
    <p:pos x="10" y="10"/>
    <p:text/>
  </p:cm>
</p:cmLst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stretch>
            <a:fillRect l="-6000" r="-6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22446D-6648-458D-A0B7-05AF9EFC4329}" type="datetimeFigureOut">
              <a:rPr lang="ru-RU" smtClean="0"/>
              <a:pPr/>
              <a:t>27.02.2018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844C69-045F-4BFA-8265-484C48836B19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omments" Target="../comments/comment1.xml"/><Relationship Id="rId2" Type="http://schemas.openxmlformats.org/officeDocument/2006/relationships/hyperlink" Target="https://learningapps.org/" TargetMode="Externa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learningapps.org/view4358166" TargetMode="External"/><Relationship Id="rId2" Type="http://schemas.openxmlformats.org/officeDocument/2006/relationships/hyperlink" Target="https://learningapps.org/view4359125" TargetMode="External"/><Relationship Id="rId1" Type="http://schemas.openxmlformats.org/officeDocument/2006/relationships/slideLayout" Target="../slideLayouts/slideLayout6.xml"/><Relationship Id="rId4" Type="http://schemas.openxmlformats.org/officeDocument/2006/relationships/hyperlink" Target="https://learningapps.org/view4649101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learningapps.org/watch?v=p4wazjyu518" TargetMode="External"/><Relationship Id="rId2" Type="http://schemas.openxmlformats.org/officeDocument/2006/relationships/hyperlink" Target="https://learningapps.org/watch?v=p7om7c9bt18" TargetMode="External"/><Relationship Id="rId1" Type="http://schemas.openxmlformats.org/officeDocument/2006/relationships/slideLayout" Target="../slideLayouts/slideLayout6.xml"/><Relationship Id="rId5" Type="http://schemas.openxmlformats.org/officeDocument/2006/relationships/hyperlink" Target="https://learningapps.org/view4359009" TargetMode="External"/><Relationship Id="rId4" Type="http://schemas.openxmlformats.org/officeDocument/2006/relationships/hyperlink" Target="https://learningapps.org/watch?v=pwyrru2g318" TargetMode="Externa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learningapps.org/watch?v=pg2z4snhk18" TargetMode="External"/><Relationship Id="rId2" Type="http://schemas.openxmlformats.org/officeDocument/2006/relationships/hyperlink" Target="https://learningapps.org/watch?v=pqzg5k7kn18" TargetMode="Externa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learningapps.org/view4647358" TargetMode="External"/><Relationship Id="rId2" Type="http://schemas.openxmlformats.org/officeDocument/2006/relationships/hyperlink" Target="https://learningapps.org/watch?v=p7om7c9bt18" TargetMode="Externa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learningapps.org/watch?v=phszxwx9t18" TargetMode="Externa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s://learningapps.org/watch?v=pzvw0hf2518" TargetMode="External"/><Relationship Id="rId2" Type="http://schemas.openxmlformats.org/officeDocument/2006/relationships/hyperlink" Target="https://learningapps.org/watch?v=pbca6n20k18" TargetMode="External"/><Relationship Id="rId1" Type="http://schemas.openxmlformats.org/officeDocument/2006/relationships/slideLayout" Target="../slideLayouts/slideLayout6.xml"/><Relationship Id="rId4" Type="http://schemas.openxmlformats.org/officeDocument/2006/relationships/hyperlink" Target="https://learningapps.org/view4358388" TargetMode="Externa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2132856"/>
            <a:ext cx="8229600" cy="1143000"/>
          </a:xfrm>
        </p:spPr>
        <p:txBody>
          <a:bodyPr>
            <a:noAutofit/>
          </a:bodyPr>
          <a:lstStyle/>
          <a:p>
            <a:r>
              <a:rPr lang="uk-UA" sz="5400" b="1" i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Збірник</a:t>
            </a:r>
            <a:br>
              <a:rPr lang="uk-UA" sz="5400" b="1" i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</a:br>
            <a:r>
              <a:rPr lang="uk-UA" sz="5400" b="1" i="1" dirty="0" smtClean="0"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інтерактивних вправ</a:t>
            </a:r>
            <a:endParaRPr lang="ru-RU" sz="5400" b="1" i="1" dirty="0">
              <a:latin typeface="Arial Unicode MS" pitchFamily="34" charset="-128"/>
              <a:ea typeface="Arial Unicode MS" pitchFamily="34" charset="-128"/>
              <a:cs typeface="Arial Unicode MS" pitchFamily="34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9552" y="3573016"/>
            <a:ext cx="7772400" cy="1470025"/>
          </a:xfrm>
        </p:spPr>
        <p:txBody>
          <a:bodyPr/>
          <a:lstStyle/>
          <a:p>
            <a:r>
              <a:rPr lang="uk-UA" dirty="0" smtClean="0">
                <a:solidFill>
                  <a:schemeClr val="bg2">
                    <a:lumMod val="25000"/>
                  </a:schemeClr>
                </a:solidFill>
                <a:latin typeface="Arimo" pitchFamily="34" charset="0"/>
                <a:ea typeface="Arimo" pitchFamily="34" charset="0"/>
                <a:cs typeface="Arimo" pitchFamily="34" charset="0"/>
              </a:rPr>
              <a:t>Тема:</a:t>
            </a:r>
            <a:br>
              <a:rPr lang="uk-UA" dirty="0" smtClean="0">
                <a:solidFill>
                  <a:schemeClr val="bg2">
                    <a:lumMod val="25000"/>
                  </a:schemeClr>
                </a:solidFill>
                <a:latin typeface="Arimo" pitchFamily="34" charset="0"/>
                <a:ea typeface="Arimo" pitchFamily="34" charset="0"/>
                <a:cs typeface="Arimo" pitchFamily="34" charset="0"/>
              </a:rPr>
            </a:br>
            <a:r>
              <a:rPr lang="uk-UA" dirty="0" smtClean="0">
                <a:solidFill>
                  <a:schemeClr val="bg2">
                    <a:lumMod val="25000"/>
                  </a:schemeClr>
                </a:solidFill>
                <a:latin typeface="Arimo" pitchFamily="34" charset="0"/>
                <a:ea typeface="Arimo" pitchFamily="34" charset="0"/>
                <a:cs typeface="Arimo" pitchFamily="34" charset="0"/>
              </a:rPr>
              <a:t> “ Числові послідовності ”</a:t>
            </a:r>
            <a:endParaRPr lang="ru-RU" dirty="0">
              <a:solidFill>
                <a:schemeClr val="bg2">
                  <a:lumMod val="25000"/>
                </a:schemeClr>
              </a:solidFill>
              <a:latin typeface="Arimo" pitchFamily="34" charset="0"/>
              <a:ea typeface="Arimo" pitchFamily="34" charset="0"/>
              <a:cs typeface="Arimo" pitchFamily="34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043608" y="836712"/>
            <a:ext cx="6400800" cy="1752600"/>
          </a:xfrm>
        </p:spPr>
        <p:txBody>
          <a:bodyPr>
            <a:noAutofit/>
          </a:bodyPr>
          <a:lstStyle/>
          <a:p>
            <a:r>
              <a:rPr lang="uk-UA" b="1" dirty="0" smtClean="0">
                <a:solidFill>
                  <a:srgbClr val="002060"/>
                </a:solidFill>
              </a:rPr>
              <a:t>9 клас</a:t>
            </a:r>
          </a:p>
          <a:p>
            <a:r>
              <a:rPr lang="uk-UA" b="1" dirty="0" smtClean="0">
                <a:solidFill>
                  <a:srgbClr val="002060"/>
                </a:solidFill>
              </a:rPr>
              <a:t>АЛГЕБРА</a:t>
            </a:r>
          </a:p>
          <a:p>
            <a:r>
              <a:rPr lang="uk-UA" b="1" dirty="0" smtClean="0">
                <a:solidFill>
                  <a:srgbClr val="002060"/>
                </a:solidFill>
              </a:rPr>
              <a:t>Інтерактивні вправи </a:t>
            </a:r>
            <a:r>
              <a:rPr lang="en-US" b="1" smtClean="0">
                <a:solidFill>
                  <a:srgbClr val="002060"/>
                </a:solidFill>
              </a:rPr>
              <a:t> </a:t>
            </a:r>
            <a:r>
              <a:rPr lang="en-US" b="1" smtClean="0">
                <a:solidFill>
                  <a:srgbClr val="002060"/>
                </a:solidFill>
              </a:rPr>
              <a:t>on-line</a:t>
            </a:r>
            <a:r>
              <a:rPr lang="uk-UA" b="1" dirty="0" smtClean="0">
                <a:solidFill>
                  <a:srgbClr val="002060"/>
                </a:solidFill>
              </a:rPr>
              <a:t/>
            </a:r>
            <a:br>
              <a:rPr lang="uk-UA" b="1" dirty="0" smtClean="0">
                <a:solidFill>
                  <a:srgbClr val="002060"/>
                </a:solidFill>
              </a:rPr>
            </a:br>
            <a:r>
              <a:rPr lang="uk-UA" b="1" dirty="0" smtClean="0">
                <a:solidFill>
                  <a:srgbClr val="002060"/>
                </a:solidFill>
              </a:rPr>
              <a:t>на платформі </a:t>
            </a:r>
            <a:r>
              <a:rPr lang="en-US" dirty="0" smtClean="0">
                <a:solidFill>
                  <a:srgbClr val="002060"/>
                </a:solidFill>
              </a:rPr>
              <a:t/>
            </a:r>
            <a:br>
              <a:rPr lang="en-US" dirty="0" smtClean="0">
                <a:solidFill>
                  <a:srgbClr val="002060"/>
                </a:solidFill>
              </a:rPr>
            </a:br>
            <a:r>
              <a:rPr lang="en-US" dirty="0" smtClean="0">
                <a:solidFill>
                  <a:srgbClr val="002060"/>
                </a:solidFill>
                <a:hlinkClick r:id="rId2"/>
              </a:rPr>
              <a:t>https://learningapps.org</a:t>
            </a:r>
            <a:endParaRPr lang="en-US" dirty="0" smtClean="0">
              <a:solidFill>
                <a:srgbClr val="002060"/>
              </a:solidFill>
            </a:endParaRPr>
          </a:p>
          <a:p>
            <a:endParaRPr lang="ru-RU" dirty="0">
              <a:solidFill>
                <a:srgbClr val="00206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51520" y="5157192"/>
            <a:ext cx="782964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just"/>
            <a:r>
              <a:rPr lang="uk-UA" sz="2000" b="1" i="1" dirty="0" smtClean="0">
                <a:solidFill>
                  <a:schemeClr val="bg2">
                    <a:lumMod val="25000"/>
                  </a:schemeClr>
                </a:solidFill>
              </a:rPr>
              <a:t>Автор: Івлєва Олена Василівна, вчитель математики І категорії, </a:t>
            </a:r>
          </a:p>
          <a:p>
            <a:pPr algn="just"/>
            <a:r>
              <a:rPr lang="uk-UA" sz="2000" b="1" i="1" dirty="0" err="1" smtClean="0">
                <a:solidFill>
                  <a:schemeClr val="bg2">
                    <a:lumMod val="25000"/>
                  </a:schemeClr>
                </a:solidFill>
              </a:rPr>
              <a:t>Журжинецького</a:t>
            </a:r>
            <a:r>
              <a:rPr lang="uk-UA" sz="2000" b="1" i="1" dirty="0" smtClean="0">
                <a:solidFill>
                  <a:schemeClr val="bg2">
                    <a:lumMod val="25000"/>
                  </a:schemeClr>
                </a:solidFill>
              </a:rPr>
              <a:t> НВК </a:t>
            </a:r>
            <a:r>
              <a:rPr lang="uk-UA" sz="2000" b="1" i="1" dirty="0" err="1" smtClean="0">
                <a:solidFill>
                  <a:schemeClr val="bg2">
                    <a:lumMod val="25000"/>
                  </a:schemeClr>
                </a:solidFill>
              </a:rPr>
              <a:t>Лисянської</a:t>
            </a:r>
            <a:r>
              <a:rPr lang="uk-UA" sz="2000" b="1" i="1" dirty="0" smtClean="0">
                <a:solidFill>
                  <a:schemeClr val="bg2">
                    <a:lumMod val="25000"/>
                  </a:schemeClr>
                </a:solidFill>
              </a:rPr>
              <a:t> районної ради Черкаської області</a:t>
            </a:r>
            <a:endParaRPr lang="ru-RU" sz="2000" b="1" i="1" dirty="0">
              <a:solidFill>
                <a:schemeClr val="bg2">
                  <a:lumMod val="25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sz="2800" i="1" dirty="0" smtClean="0"/>
              <a:t>Числові послідовності. Означення</a:t>
            </a:r>
            <a:br>
              <a:rPr lang="uk-UA" sz="2800" i="1" dirty="0" smtClean="0"/>
            </a:br>
            <a:r>
              <a:rPr lang="uk-UA" sz="2800" i="1" dirty="0" smtClean="0"/>
              <a:t>числової послідовності</a:t>
            </a:r>
            <a:endParaRPr lang="ru-RU" sz="2800" i="1" dirty="0"/>
          </a:p>
        </p:txBody>
      </p:sp>
      <p:sp>
        <p:nvSpPr>
          <p:cNvPr id="16385" name="Rectangle 1"/>
          <p:cNvSpPr>
            <a:spLocks noChangeArrowheads="1"/>
          </p:cNvSpPr>
          <p:nvPr/>
        </p:nvSpPr>
        <p:spPr bwMode="auto">
          <a:xfrm>
            <a:off x="395536" y="1360022"/>
            <a:ext cx="5921557" cy="11387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Вгадай слово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2"/>
              </a:rPr>
              <a:t>https://learningapps.org/view4359125</a:t>
            </a:r>
            <a:endParaRPr kumimoji="0" lang="uk-UA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lang="uk-UA" sz="2000" dirty="0">
              <a:latin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ru-RU" sz="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Вікторина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3"/>
              </a:rPr>
              <a:t>https://learningapps.org/view4358166</a:t>
            </a: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16386" name="Rectangle 2"/>
          <p:cNvSpPr>
            <a:spLocks noChangeArrowheads="1"/>
          </p:cNvSpPr>
          <p:nvPr/>
        </p:nvSpPr>
        <p:spPr bwMode="auto">
          <a:xfrm>
            <a:off x="467544" y="2996952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Вільна текстова  відповідь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/>
              </a:rPr>
              <a:t>https://learningapps.org/view4649101</a:t>
            </a:r>
            <a:endParaRPr kumimoji="0" lang="ru-RU" sz="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sz="2800" i="1" dirty="0" smtClean="0"/>
              <a:t>Арифметична прогресія.</a:t>
            </a:r>
            <a:br>
              <a:rPr lang="uk-UA" sz="2800" i="1" dirty="0" smtClean="0"/>
            </a:br>
            <a:r>
              <a:rPr lang="uk-UA" sz="2800" i="1" dirty="0" smtClean="0"/>
              <a:t>Формула </a:t>
            </a:r>
            <a:r>
              <a:rPr lang="en-US" sz="2800" i="1" dirty="0" smtClean="0"/>
              <a:t>n- </a:t>
            </a:r>
            <a:r>
              <a:rPr lang="uk-UA" sz="2800" i="1" dirty="0" err="1" smtClean="0"/>
              <a:t>го</a:t>
            </a:r>
            <a:r>
              <a:rPr lang="uk-UA" sz="2800" i="1" dirty="0" smtClean="0"/>
              <a:t> члена арифметичної прогресії</a:t>
            </a:r>
            <a:endParaRPr lang="ru-RU" sz="2800" i="1" dirty="0"/>
          </a:p>
        </p:txBody>
      </p:sp>
      <p:sp>
        <p:nvSpPr>
          <p:cNvPr id="15361" name="Rectangle 1"/>
          <p:cNvSpPr>
            <a:spLocks noChangeArrowheads="1"/>
          </p:cNvSpPr>
          <p:nvPr/>
        </p:nvSpPr>
        <p:spPr bwMode="auto">
          <a:xfrm>
            <a:off x="395536" y="1711842"/>
            <a:ext cx="8196731" cy="1877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Пазл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                    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2"/>
              </a:rPr>
              <a:t>https://learningapps.org/watch?v=p7om7c9bt18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ru-RU" sz="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Числова пряма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3"/>
              </a:rPr>
              <a:t>https://learningapps.org/watch?v=p4wazjyu518</a:t>
            </a:r>
            <a:endParaRPr kumimoji="0" lang="uk-UA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ru-RU" sz="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Вільна текстова відповідь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/>
              </a:rPr>
              <a:t>https://learningapps.org/watch?v=pwyrru2g318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uk-UA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Calibri" pitchFamily="34" charset="0"/>
              <a:cs typeface="Times New Roman" pitchFamily="18" charset="0"/>
              <a:hlinkClick r:id="rId4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Знайди пару        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5"/>
              </a:rPr>
              <a:t>https://learningapps.org/view4359009</a:t>
            </a:r>
            <a:endParaRPr kumimoji="0" lang="ru-RU" sz="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sz="2800" i="1" dirty="0" smtClean="0"/>
              <a:t>Арифметична прогресія.</a:t>
            </a:r>
            <a:br>
              <a:rPr lang="uk-UA" sz="2800" i="1" dirty="0" smtClean="0"/>
            </a:br>
            <a:r>
              <a:rPr lang="uk-UA" sz="2800" i="1" dirty="0" smtClean="0"/>
              <a:t>Сума </a:t>
            </a:r>
            <a:r>
              <a:rPr lang="en-US" sz="2800" i="1" dirty="0" smtClean="0"/>
              <a:t>n</a:t>
            </a:r>
            <a:r>
              <a:rPr lang="uk-UA" sz="2800" i="1" dirty="0" smtClean="0"/>
              <a:t> перших членів арифметичної прогресії</a:t>
            </a:r>
            <a:endParaRPr lang="ru-RU" sz="2800" i="1" dirty="0"/>
          </a:p>
        </p:txBody>
      </p:sp>
      <p:sp>
        <p:nvSpPr>
          <p:cNvPr id="5121" name="Rectangle 1"/>
          <p:cNvSpPr>
            <a:spLocks noChangeArrowheads="1"/>
          </p:cNvSpPr>
          <p:nvPr/>
        </p:nvSpPr>
        <p:spPr bwMode="auto">
          <a:xfrm>
            <a:off x="251520" y="1628800"/>
            <a:ext cx="9144000" cy="144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Вікторина                            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2"/>
              </a:rPr>
              <a:t>https://learningapps.org/watch?v=pqzg5k7kn18</a:t>
            </a:r>
            <a:endParaRPr kumimoji="0" lang="uk-UA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lang="uk-UA" sz="2000" dirty="0">
              <a:latin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uk-UA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endParaRPr kumimoji="0" lang="ru-RU" sz="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Вільна текстова відповідь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3"/>
              </a:rPr>
              <a:t>https://learningapps.org/watch?v=pg2z4snhk18</a:t>
            </a: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sz="2800" i="1" dirty="0" smtClean="0"/>
              <a:t>Геометрична прогресія.</a:t>
            </a:r>
            <a:br>
              <a:rPr lang="uk-UA" sz="2800" i="1" dirty="0" smtClean="0"/>
            </a:br>
            <a:r>
              <a:rPr lang="uk-UA" sz="2800" i="1" dirty="0" smtClean="0"/>
              <a:t>Формула </a:t>
            </a:r>
            <a:r>
              <a:rPr lang="en-US" sz="2800" i="1" dirty="0" smtClean="0"/>
              <a:t>n</a:t>
            </a:r>
            <a:r>
              <a:rPr lang="uk-UA" sz="2800" i="1" dirty="0" smtClean="0"/>
              <a:t>-го члена геометричної прогресії</a:t>
            </a:r>
            <a:endParaRPr lang="ru-RU" sz="2800" i="1" dirty="0"/>
          </a:p>
        </p:txBody>
      </p:sp>
      <p:sp>
        <p:nvSpPr>
          <p:cNvPr id="4097" name="Rectangle 1"/>
          <p:cNvSpPr>
            <a:spLocks noChangeArrowheads="1"/>
          </p:cNvSpPr>
          <p:nvPr/>
        </p:nvSpPr>
        <p:spPr bwMode="auto">
          <a:xfrm>
            <a:off x="323528" y="2089393"/>
            <a:ext cx="7506863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itchFamily="34" charset="0"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 </a:t>
            </a:r>
            <a:r>
              <a:rPr kumimoji="0" lang="uk-UA" sz="20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Пазл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                         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2"/>
              </a:rPr>
              <a:t>https://learningapps.org/watch?v=p7om7c9bt18</a:t>
            </a: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395536" y="2953489"/>
            <a:ext cx="6430607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itchFamily="34" charset="0"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Числова  пряма     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3"/>
              </a:rPr>
              <a:t>https://learningapps.org/view4647358</a:t>
            </a: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sz="3100" i="1" dirty="0" smtClean="0"/>
              <a:t>Геометрична прогресія.</a:t>
            </a:r>
            <a:br>
              <a:rPr lang="uk-UA" sz="3100" i="1" dirty="0" smtClean="0"/>
            </a:br>
            <a:r>
              <a:rPr lang="uk-UA" sz="3100" i="1" dirty="0" smtClean="0"/>
              <a:t>Формула суми перших </a:t>
            </a:r>
            <a:r>
              <a:rPr lang="en-US" sz="3100" i="1" dirty="0" smtClean="0"/>
              <a:t>n </a:t>
            </a:r>
            <a:r>
              <a:rPr lang="uk-UA" sz="3100" i="1" dirty="0" smtClean="0"/>
              <a:t>членів геометричної прогресії</a:t>
            </a:r>
            <a:r>
              <a:rPr lang="uk-UA" dirty="0" smtClean="0"/>
              <a:t>.</a:t>
            </a:r>
            <a:endParaRPr lang="ru-RU" dirty="0"/>
          </a:p>
        </p:txBody>
      </p:sp>
      <p:sp>
        <p:nvSpPr>
          <p:cNvPr id="3073" name="Rectangle 1"/>
          <p:cNvSpPr>
            <a:spLocks noChangeArrowheads="1"/>
          </p:cNvSpPr>
          <p:nvPr/>
        </p:nvSpPr>
        <p:spPr bwMode="auto">
          <a:xfrm>
            <a:off x="323528" y="2161401"/>
            <a:ext cx="812055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Arial" pitchFamily="34" charset="0"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Вільна текстова відповідь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2"/>
              </a:rPr>
              <a:t>https://learningapps.org/watch?v=phszxwx9t18</a:t>
            </a: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sz="2800" i="1" dirty="0" smtClean="0"/>
              <a:t>Арифметична та геометрична прогресії.</a:t>
            </a:r>
            <a:br>
              <a:rPr lang="uk-UA" sz="2800" i="1" dirty="0" smtClean="0"/>
            </a:br>
            <a:r>
              <a:rPr lang="uk-UA" sz="2800" i="1" dirty="0" smtClean="0"/>
              <a:t>Підсумковий урок</a:t>
            </a:r>
            <a:endParaRPr lang="ru-RU" sz="2800" i="1" dirty="0"/>
          </a:p>
        </p:txBody>
      </p:sp>
      <p:sp>
        <p:nvSpPr>
          <p:cNvPr id="2049" name="Rectangle 1"/>
          <p:cNvSpPr>
            <a:spLocks noChangeArrowheads="1"/>
          </p:cNvSpPr>
          <p:nvPr/>
        </p:nvSpPr>
        <p:spPr bwMode="auto">
          <a:xfrm>
            <a:off x="683568" y="1873369"/>
            <a:ext cx="791402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Таблиця відповідностей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2"/>
              </a:rPr>
              <a:t>https://learningapps.org/watch?v=pbca6n20k</a:t>
            </a:r>
            <a:r>
              <a:rPr kumimoji="0" lang="uk-UA" sz="11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2"/>
              </a:rPr>
              <a:t>18</a:t>
            </a: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755576" y="2348880"/>
            <a:ext cx="7704856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uk-UA" sz="2000" dirty="0"/>
              <a:t>Числова </a:t>
            </a:r>
            <a:r>
              <a:rPr lang="uk-UA" sz="2000" dirty="0" smtClean="0"/>
              <a:t>пряма</a:t>
            </a:r>
          </a:p>
          <a:p>
            <a:r>
              <a:rPr lang="uk-UA" u="sng" dirty="0" smtClean="0">
                <a:hlinkClick r:id="rId3"/>
              </a:rPr>
              <a:t>                                                     https</a:t>
            </a:r>
            <a:r>
              <a:rPr lang="uk-UA" u="sng" dirty="0">
                <a:hlinkClick r:id="rId3"/>
              </a:rPr>
              <a:t>://learningapps.org/watch?v=pzvw0hf2518</a:t>
            </a:r>
            <a:r>
              <a:rPr lang="ru-RU" dirty="0"/>
              <a:t> </a:t>
            </a:r>
          </a:p>
        </p:txBody>
      </p:sp>
      <p:sp>
        <p:nvSpPr>
          <p:cNvPr id="2050" name="Rectangle 2"/>
          <p:cNvSpPr>
            <a:spLocks noChangeArrowheads="1"/>
          </p:cNvSpPr>
          <p:nvPr/>
        </p:nvSpPr>
        <p:spPr bwMode="auto">
          <a:xfrm>
            <a:off x="611560" y="3241521"/>
            <a:ext cx="7704856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Класифікація.                        </a:t>
            </a:r>
            <a:r>
              <a:rPr kumimoji="0" lang="uk-UA" sz="2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  <a:hlinkClick r:id="rId4"/>
              </a:rPr>
              <a:t>https://learningapps.org/view4358388</a:t>
            </a:r>
            <a:endParaRPr kumimoji="0" lang="uk-UA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dirty="0" smtClean="0"/>
              <a:t>Використана література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539552" y="1124744"/>
            <a:ext cx="8359661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uk-UA" b="1" dirty="0"/>
              <a:t> </a:t>
            </a:r>
            <a:endParaRPr lang="ru-RU" dirty="0"/>
          </a:p>
          <a:p>
            <a:pPr marL="342900" indent="-342900">
              <a:buFont typeface="+mj-lt"/>
              <a:buAutoNum type="arabicPeriod"/>
            </a:pPr>
            <a:r>
              <a:rPr lang="uk-UA" i="1" dirty="0"/>
              <a:t>Навчальна програма для загальноосвітніх навчальних </a:t>
            </a:r>
            <a:r>
              <a:rPr lang="uk-UA" i="1" dirty="0" smtClean="0"/>
              <a:t> закладів 5-9 клас</a:t>
            </a:r>
            <a:br>
              <a:rPr lang="uk-UA" i="1" dirty="0" smtClean="0"/>
            </a:br>
            <a:r>
              <a:rPr lang="uk-UA" b="1" i="1" dirty="0"/>
              <a:t>Укладачі програми (2012 р.)</a:t>
            </a:r>
            <a:r>
              <a:rPr lang="uk-UA" b="1" dirty="0"/>
              <a:t>:</a:t>
            </a:r>
            <a:r>
              <a:rPr lang="uk-UA" dirty="0"/>
              <a:t> М. І. Бурда, Ю. І. Мальований, Є. П. </a:t>
            </a:r>
            <a:r>
              <a:rPr lang="uk-UA" dirty="0" err="1"/>
              <a:t>Нелін</a:t>
            </a:r>
            <a:r>
              <a:rPr lang="uk-UA" dirty="0"/>
              <a:t>, </a:t>
            </a:r>
            <a:br>
              <a:rPr lang="uk-UA" dirty="0"/>
            </a:br>
            <a:r>
              <a:rPr lang="uk-UA" dirty="0"/>
              <a:t>Д. А. </a:t>
            </a:r>
            <a:r>
              <a:rPr lang="uk-UA" dirty="0" err="1"/>
              <a:t>Номировський</a:t>
            </a:r>
            <a:r>
              <a:rPr lang="uk-UA" dirty="0"/>
              <a:t>, А. В. </a:t>
            </a:r>
            <a:r>
              <a:rPr lang="uk-UA" dirty="0" err="1"/>
              <a:t>Паньков</a:t>
            </a:r>
            <a:r>
              <a:rPr lang="uk-UA" dirty="0"/>
              <a:t>, Н. А. </a:t>
            </a:r>
            <a:r>
              <a:rPr lang="uk-UA" dirty="0" err="1"/>
              <a:t>Тарасенкова</a:t>
            </a:r>
            <a:r>
              <a:rPr lang="uk-UA" dirty="0"/>
              <a:t>, М. В. Чемерис, М. С. Якір</a:t>
            </a:r>
            <a:endParaRPr lang="ru-RU" dirty="0"/>
          </a:p>
          <a:p>
            <a:r>
              <a:rPr lang="uk-UA" b="1" i="1" dirty="0"/>
              <a:t>У розвантаженні програми (2015 рік) брали участь:</a:t>
            </a:r>
            <a:r>
              <a:rPr lang="uk-UA" b="1" dirty="0"/>
              <a:t> </a:t>
            </a:r>
            <a:r>
              <a:rPr lang="uk-UA" dirty="0"/>
              <a:t>М. І. Бурда, </a:t>
            </a:r>
            <a:br>
              <a:rPr lang="uk-UA" dirty="0"/>
            </a:br>
            <a:r>
              <a:rPr lang="uk-UA" dirty="0"/>
              <a:t>А. В. </a:t>
            </a:r>
            <a:r>
              <a:rPr lang="uk-UA" dirty="0" err="1"/>
              <a:t>Паньков</a:t>
            </a:r>
            <a:r>
              <a:rPr lang="uk-UA" dirty="0"/>
              <a:t>, М. С. Якір, Д. А. </a:t>
            </a:r>
            <a:r>
              <a:rPr lang="uk-UA" dirty="0" err="1"/>
              <a:t>Номіровський</a:t>
            </a:r>
            <a:r>
              <a:rPr lang="uk-UA" dirty="0"/>
              <a:t> </a:t>
            </a:r>
            <a:endParaRPr lang="ru-RU" dirty="0"/>
          </a:p>
          <a:p>
            <a:r>
              <a:rPr lang="uk-UA" i="1" dirty="0"/>
              <a:t>          </a:t>
            </a:r>
            <a:r>
              <a:rPr lang="uk-UA" b="1" i="1" dirty="0"/>
              <a:t>Над оновленням програми (2017 рік) працювали</a:t>
            </a:r>
            <a:r>
              <a:rPr lang="uk-UA" i="1" dirty="0"/>
              <a:t>:</a:t>
            </a:r>
            <a:r>
              <a:rPr lang="uk-UA" dirty="0"/>
              <a:t> М. І. Бурда, </a:t>
            </a:r>
            <a:br>
              <a:rPr lang="uk-UA" dirty="0"/>
            </a:br>
            <a:r>
              <a:rPr lang="uk-UA" dirty="0"/>
              <a:t>Б. В. </a:t>
            </a:r>
            <a:r>
              <a:rPr lang="uk-UA" dirty="0" err="1"/>
              <a:t>Кудренко</a:t>
            </a:r>
            <a:r>
              <a:rPr lang="uk-UA" dirty="0"/>
              <a:t>, О. Я. </a:t>
            </a:r>
            <a:r>
              <a:rPr lang="uk-UA" dirty="0" err="1"/>
              <a:t>Біляніна</a:t>
            </a:r>
            <a:r>
              <a:rPr lang="uk-UA" dirty="0"/>
              <a:t>, А. І. </a:t>
            </a:r>
            <a:r>
              <a:rPr lang="uk-UA" dirty="0" err="1"/>
              <a:t>Азаренкова</a:t>
            </a:r>
            <a:r>
              <a:rPr lang="uk-UA" dirty="0"/>
              <a:t>, О. І. </a:t>
            </a:r>
            <a:r>
              <a:rPr lang="uk-UA" dirty="0" err="1"/>
              <a:t>Буковська</a:t>
            </a:r>
            <a:r>
              <a:rPr lang="uk-UA" dirty="0"/>
              <a:t>, Т. С. </a:t>
            </a:r>
            <a:r>
              <a:rPr lang="uk-UA" dirty="0" err="1"/>
              <a:t>Кіндюх</a:t>
            </a:r>
            <a:r>
              <a:rPr lang="uk-UA" dirty="0"/>
              <a:t>, </a:t>
            </a:r>
            <a:br>
              <a:rPr lang="uk-UA" dirty="0"/>
            </a:br>
            <a:r>
              <a:rPr lang="uk-UA" dirty="0"/>
              <a:t>О. Є. Лисенко, А. В. </a:t>
            </a:r>
            <a:r>
              <a:rPr lang="uk-UA" dirty="0" err="1"/>
              <a:t>Миляник</a:t>
            </a:r>
            <a:r>
              <a:rPr lang="uk-UA" dirty="0"/>
              <a:t>, Н. В. Панова, А. В. </a:t>
            </a:r>
            <a:r>
              <a:rPr lang="uk-UA" dirty="0" err="1"/>
              <a:t>Паньков</a:t>
            </a:r>
            <a:endParaRPr lang="ru-RU" dirty="0"/>
          </a:p>
          <a:p>
            <a:endParaRPr lang="uk-UA" dirty="0" smtClean="0"/>
          </a:p>
          <a:p>
            <a:pPr marL="342900" indent="-342900"/>
            <a:r>
              <a:rPr lang="uk-UA" dirty="0" smtClean="0"/>
              <a:t>2. О.С.</a:t>
            </a:r>
            <a:r>
              <a:rPr lang="uk-UA" dirty="0" err="1" smtClean="0"/>
              <a:t>Істер</a:t>
            </a:r>
            <a:r>
              <a:rPr lang="uk-UA" dirty="0" smtClean="0"/>
              <a:t>  Алгебра. Підручник для 9 класу  загальноосвітніх навчальних </a:t>
            </a:r>
            <a:br>
              <a:rPr lang="uk-UA" dirty="0" smtClean="0"/>
            </a:br>
            <a:r>
              <a:rPr lang="uk-UA" dirty="0" smtClean="0"/>
              <a:t>закладів. Київ </a:t>
            </a:r>
            <a:r>
              <a:rPr lang="uk-UA" dirty="0" err="1" smtClean="0"/>
              <a:t>“Генеза”</a:t>
            </a:r>
            <a:r>
              <a:rPr lang="uk-UA" dirty="0" smtClean="0"/>
              <a:t>, 2017</a:t>
            </a:r>
          </a:p>
          <a:p>
            <a:pPr marL="342900" indent="-342900"/>
            <a:r>
              <a:rPr lang="uk-UA" dirty="0" smtClean="0"/>
              <a:t>3. О.О. </a:t>
            </a:r>
            <a:r>
              <a:rPr lang="uk-UA" dirty="0" err="1" smtClean="0"/>
              <a:t>Старова</a:t>
            </a:r>
            <a:r>
              <a:rPr lang="uk-UA" dirty="0" smtClean="0"/>
              <a:t>, І.С. Маркова Готуємось до підсумкової атестації, ЗНО. Основа, 2008</a:t>
            </a:r>
            <a:endParaRPr lang="en-US" dirty="0" smtClean="0"/>
          </a:p>
          <a:p>
            <a:pPr marL="342900" indent="-342900"/>
            <a:r>
              <a:rPr lang="en-US" dirty="0" smtClean="0"/>
              <a:t>4</a:t>
            </a:r>
            <a:r>
              <a:rPr lang="ru-RU" dirty="0" smtClean="0"/>
              <a:t>. </a:t>
            </a:r>
            <a:r>
              <a:rPr lang="ru-RU" dirty="0" err="1" smtClean="0"/>
              <a:t>Малюнки</a:t>
            </a:r>
            <a:r>
              <a:rPr lang="ru-RU" dirty="0" smtClean="0"/>
              <a:t> </a:t>
            </a:r>
            <a:r>
              <a:rPr lang="ru-RU" dirty="0" err="1" smtClean="0"/>
              <a:t>з</a:t>
            </a:r>
            <a:r>
              <a:rPr lang="ru-RU" dirty="0" smtClean="0"/>
              <a:t> </a:t>
            </a:r>
            <a:r>
              <a:rPr lang="ru-RU" dirty="0" err="1" smtClean="0"/>
              <a:t>інтернет-ресурсів</a:t>
            </a:r>
            <a:r>
              <a:rPr lang="ru-RU" dirty="0" smtClean="0"/>
              <a:t> </a:t>
            </a:r>
            <a:r>
              <a:rPr lang="ru-RU" dirty="0" err="1" smtClean="0"/>
              <a:t>загального</a:t>
            </a:r>
            <a:r>
              <a:rPr lang="ru-RU" dirty="0" smtClean="0"/>
              <a:t> </a:t>
            </a:r>
            <a:r>
              <a:rPr lang="ru-RU" dirty="0" err="1" smtClean="0"/>
              <a:t>користування</a:t>
            </a:r>
            <a:r>
              <a:rPr lang="ru-RU" dirty="0" smtClean="0"/>
              <a:t> та </a:t>
            </a:r>
            <a:r>
              <a:rPr lang="ru-RU" smtClean="0"/>
              <a:t>власновиготовлені</a:t>
            </a:r>
            <a:r>
              <a:rPr lang="ru-RU" dirty="0" smtClean="0"/>
              <a:t>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41</TotalTime>
  <Words>127</Words>
  <Application>Microsoft Office PowerPoint</Application>
  <PresentationFormat>Экран (4:3)</PresentationFormat>
  <Paragraphs>46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Збірник інтерактивних вправ</vt:lpstr>
      <vt:lpstr>Тема:  “ Числові послідовності ”</vt:lpstr>
      <vt:lpstr>Числові послідовності. Означення числової послідовності</vt:lpstr>
      <vt:lpstr>Арифметична прогресія. Формула n- го члена арифметичної прогресії</vt:lpstr>
      <vt:lpstr>Арифметична прогресія. Сума n перших членів арифметичної прогресії</vt:lpstr>
      <vt:lpstr>Геометрична прогресія. Формула n-го члена геометричної прогресії</vt:lpstr>
      <vt:lpstr>Геометрична прогресія. Формула суми перших n членів геометричної прогресії.</vt:lpstr>
      <vt:lpstr>Арифметична та геометрична прогресії. Підсумковий урок</vt:lpstr>
      <vt:lpstr>Використана література</vt:lpstr>
    </vt:vector>
  </TitlesOfParts>
  <Company>SPecialiST RePack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Тема: “ Числові послідовності ”</dc:title>
  <dc:creator>Admin</dc:creator>
  <cp:lastModifiedBy>Admin</cp:lastModifiedBy>
  <cp:revision>7</cp:revision>
  <dcterms:created xsi:type="dcterms:W3CDTF">2018-02-23T08:52:07Z</dcterms:created>
  <dcterms:modified xsi:type="dcterms:W3CDTF">2018-02-27T07:19:42Z</dcterms:modified>
</cp:coreProperties>
</file>

<file path=docProps/thumbnail.jpeg>
</file>