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F3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DD250-3E2A-45EF-AE6F-64D1FE3D926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99097-311D-4306-B37C-61EE668A1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Родинно-побутова пісня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11521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“Цвіте</a:t>
            </a:r>
            <a:r>
              <a:rPr lang="uk-UA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 </a:t>
            </a:r>
            <a:r>
              <a:rPr lang="uk-UA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терен”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429000"/>
            <a:ext cx="64442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800" dirty="0" err="1" smtClean="0">
                <a:latin typeface="Monotype Corsiva" pitchFamily="66" charset="0"/>
              </a:rPr>
              <a:t>Шараєвська</a:t>
            </a:r>
            <a:r>
              <a:rPr lang="uk-UA" sz="2800" dirty="0" smtClean="0">
                <a:latin typeface="Monotype Corsiva" pitchFamily="66" charset="0"/>
              </a:rPr>
              <a:t> Лариса Володимирівна,</a:t>
            </a:r>
          </a:p>
          <a:p>
            <a:pPr algn="ctr">
              <a:buNone/>
            </a:pPr>
            <a:r>
              <a:rPr lang="uk-UA" sz="2800" dirty="0" smtClean="0">
                <a:latin typeface="Monotype Corsiva" pitchFamily="66" charset="0"/>
              </a:rPr>
              <a:t>учитель української мови та літератури</a:t>
            </a:r>
          </a:p>
          <a:p>
            <a:pPr algn="ctr">
              <a:buNone/>
            </a:pPr>
            <a:r>
              <a:rPr lang="uk-UA" sz="2800" dirty="0" err="1" smtClean="0">
                <a:latin typeface="Monotype Corsiva" pitchFamily="66" charset="0"/>
              </a:rPr>
              <a:t>Вікнинський</a:t>
            </a:r>
            <a:r>
              <a:rPr lang="uk-UA" sz="2800" dirty="0" smtClean="0">
                <a:latin typeface="Monotype Corsiva" pitchFamily="66" charset="0"/>
              </a:rPr>
              <a:t> навчально-виховний комплекс</a:t>
            </a:r>
          </a:p>
          <a:p>
            <a:pPr algn="ctr">
              <a:buNone/>
            </a:pPr>
            <a:r>
              <a:rPr lang="uk-UA" sz="2800" dirty="0" smtClean="0">
                <a:latin typeface="Monotype Corsiva" pitchFamily="66" charset="0"/>
              </a:rPr>
              <a:t>“ДНЗ – ЗОШ І-ІІІ </a:t>
            </a:r>
            <a:r>
              <a:rPr lang="uk-UA" sz="2800" dirty="0" err="1" smtClean="0">
                <a:latin typeface="Monotype Corsiva" pitchFamily="66" charset="0"/>
              </a:rPr>
              <a:t>ступенів”</a:t>
            </a:r>
            <a:endParaRPr lang="uk-UA" sz="2800" dirty="0" smtClean="0">
              <a:latin typeface="Monotype Corsiva" pitchFamily="66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403467" y="3439354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Звертання: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43608" y="2564904"/>
            <a:ext cx="7812360" cy="1944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Очі мої, очі мої,/ </a:t>
            </a:r>
          </a:p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Що ви наробили…</a:t>
            </a: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Список використаних джерел: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67744" y="1700808"/>
            <a:ext cx="6048672" cy="288032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000" b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Література:</a:t>
            </a:r>
          </a:p>
          <a:p>
            <a:pPr>
              <a:buNone/>
            </a:pPr>
            <a:r>
              <a:rPr lang="uk-UA" sz="1800" dirty="0" smtClean="0">
                <a:latin typeface="Georgia" pitchFamily="18" charset="0"/>
              </a:rPr>
              <a:t>О.О. </a:t>
            </a:r>
            <a:r>
              <a:rPr lang="uk-UA" sz="1800" dirty="0" err="1" smtClean="0">
                <a:latin typeface="Georgia" pitchFamily="18" charset="0"/>
              </a:rPr>
              <a:t>Чупринін</a:t>
            </a:r>
            <a:r>
              <a:rPr lang="uk-UA" sz="1800" dirty="0" smtClean="0">
                <a:latin typeface="Georgia" pitchFamily="18" charset="0"/>
              </a:rPr>
              <a:t>, Усі уроки української літератури у </a:t>
            </a:r>
          </a:p>
          <a:p>
            <a:pPr>
              <a:buNone/>
            </a:pPr>
            <a:r>
              <a:rPr lang="uk-UA" sz="1800" dirty="0" smtClean="0">
                <a:latin typeface="Georgia" pitchFamily="18" charset="0"/>
              </a:rPr>
              <a:t>9 клас І </a:t>
            </a:r>
            <a:r>
              <a:rPr lang="uk-UA" sz="1800" dirty="0" err="1" smtClean="0">
                <a:latin typeface="Georgia" pitchFamily="18" charset="0"/>
              </a:rPr>
              <a:t>семестр.-</a:t>
            </a:r>
            <a:r>
              <a:rPr lang="uk-UA" sz="1800" dirty="0" smtClean="0">
                <a:latin typeface="Georgia" pitchFamily="18" charset="0"/>
              </a:rPr>
              <a:t> Харків: Видавнича група </a:t>
            </a:r>
            <a:r>
              <a:rPr lang="uk-UA" sz="1800" dirty="0" err="1" smtClean="0">
                <a:latin typeface="Georgia" pitchFamily="18" charset="0"/>
              </a:rPr>
              <a:t>“Основа”</a:t>
            </a:r>
            <a:r>
              <a:rPr lang="uk-UA" sz="1800" dirty="0" smtClean="0">
                <a:latin typeface="Georgia" pitchFamily="18" charset="0"/>
              </a:rPr>
              <a:t>,2009,- 491с.</a:t>
            </a:r>
          </a:p>
          <a:p>
            <a:pPr>
              <a:buNone/>
            </a:pPr>
            <a:r>
              <a:rPr lang="uk-UA" sz="1800" dirty="0" smtClean="0">
                <a:latin typeface="Georgia" pitchFamily="18" charset="0"/>
              </a:rPr>
              <a:t>Українська література: Хрестоматія нововведених творів./Автор-упорядник Р.В.</a:t>
            </a:r>
            <a:r>
              <a:rPr lang="uk-UA" sz="1800" dirty="0" err="1" smtClean="0">
                <a:latin typeface="Georgia" pitchFamily="18" charset="0"/>
              </a:rPr>
              <a:t>Мовчан.-</a:t>
            </a:r>
            <a:r>
              <a:rPr lang="uk-UA" sz="1800" dirty="0" smtClean="0">
                <a:latin typeface="Georgia" pitchFamily="18" charset="0"/>
              </a:rPr>
              <a:t> К.: </a:t>
            </a:r>
            <a:r>
              <a:rPr lang="uk-UA" sz="1800" dirty="0" err="1" smtClean="0">
                <a:latin typeface="Georgia" pitchFamily="18" charset="0"/>
              </a:rPr>
              <a:t>Генеза</a:t>
            </a:r>
            <a:r>
              <a:rPr lang="uk-UA" sz="1800" dirty="0" smtClean="0">
                <a:latin typeface="Georgia" pitchFamily="18" charset="0"/>
              </a:rPr>
              <a:t>, 2003. – 576с.</a:t>
            </a:r>
          </a:p>
          <a:p>
            <a:pPr algn="ctr">
              <a:buNone/>
            </a:pPr>
            <a:endParaRPr lang="uk-UA" sz="3600" b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ТЕМА: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47664" y="2564904"/>
            <a:ext cx="7149480" cy="21602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3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оспівування страждань дівчини через те, що </a:t>
            </a:r>
            <a:r>
              <a:rPr lang="uk-UA" sz="36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“миленький</a:t>
            </a:r>
            <a:r>
              <a:rPr lang="uk-UA" sz="3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 поїхав іншої </a:t>
            </a:r>
            <a:r>
              <a:rPr lang="uk-UA" sz="36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шукати”</a:t>
            </a:r>
            <a:r>
              <a:rPr lang="uk-UA" sz="3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.</a:t>
            </a:r>
            <a:endParaRPr lang="uk-UA" sz="360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Ідея: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47664" y="2564904"/>
            <a:ext cx="7149480" cy="2160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засудження зради </a:t>
            </a:r>
          </a:p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у палкому коханні.</a:t>
            </a: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Основна думка: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47664" y="2924944"/>
            <a:ext cx="7149480" cy="2160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Хто з любов’ю не знається,/</a:t>
            </a:r>
          </a:p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Той горя не знає.</a:t>
            </a:r>
          </a:p>
          <a:p>
            <a:pPr algn="ctr">
              <a:buNone/>
            </a:pPr>
            <a:endParaRPr lang="uk-UA" sz="3600" dirty="0" smtClean="0"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Жанр: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47664" y="3140968"/>
            <a:ext cx="7149480" cy="2160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пісня, інтимна лірика.</a:t>
            </a:r>
          </a:p>
          <a:p>
            <a:pPr algn="ctr">
              <a:buNone/>
            </a:pPr>
            <a:endParaRPr lang="uk-UA" sz="3600" dirty="0" smtClean="0"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2276872"/>
            <a:ext cx="7941568" cy="114300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ХУДОЖНІ ОСОБЛИВОСТІ</a:t>
            </a:r>
            <a:b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ПІСНІ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47664" y="3140968"/>
            <a:ext cx="7149480" cy="216024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dirty="0" smtClean="0">
              <a:latin typeface="Georgia" pitchFamily="18" charset="0"/>
            </a:endParaRPr>
          </a:p>
          <a:p>
            <a:pPr algn="ctr">
              <a:buNone/>
            </a:pPr>
            <a:endParaRPr lang="uk-UA" sz="3600" dirty="0" smtClean="0"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Повтори: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03648" y="2132856"/>
            <a:ext cx="7283152" cy="399330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“цвіте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терен”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“нехай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їде”</a:t>
            </a:r>
            <a:r>
              <a:rPr lang="uk-UA" sz="4000" dirty="0" smtClean="0">
                <a:latin typeface="Georgia" pitchFamily="18" charset="0"/>
              </a:rPr>
              <a:t>,</a:t>
            </a:r>
          </a:p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“очі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мої”</a:t>
            </a: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Метафори: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331640" y="2060848"/>
            <a:ext cx="7812360" cy="266429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uk-UA" sz="3600" dirty="0" err="1" smtClean="0">
                <a:latin typeface="Georgia" pitchFamily="18" charset="0"/>
              </a:rPr>
              <a:t>“очі</a:t>
            </a:r>
            <a:r>
              <a:rPr lang="uk-UA" sz="3600" dirty="0" smtClean="0">
                <a:latin typeface="Georgia" pitchFamily="18" charset="0"/>
              </a:rPr>
              <a:t> не </a:t>
            </a:r>
            <a:r>
              <a:rPr lang="uk-UA" sz="3600" dirty="0" err="1" smtClean="0">
                <a:latin typeface="Georgia" pitchFamily="18" charset="0"/>
              </a:rPr>
              <a:t>дрімали”</a:t>
            </a:r>
            <a:r>
              <a:rPr lang="uk-UA" sz="3600" dirty="0" smtClean="0">
                <a:latin typeface="Georgia" pitchFamily="18" charset="0"/>
              </a:rPr>
              <a:t>, </a:t>
            </a:r>
          </a:p>
          <a:p>
            <a:pPr algn="ctr">
              <a:buNone/>
            </a:pPr>
            <a:r>
              <a:rPr lang="uk-UA" sz="3600" dirty="0" err="1" smtClean="0">
                <a:latin typeface="Georgia" pitchFamily="18" charset="0"/>
              </a:rPr>
              <a:t>“очі</a:t>
            </a:r>
            <a:r>
              <a:rPr lang="uk-UA" sz="3600" dirty="0" smtClean="0">
                <a:latin typeface="Georgia" pitchFamily="18" charset="0"/>
              </a:rPr>
              <a:t> </a:t>
            </a:r>
            <a:r>
              <a:rPr lang="uk-UA" sz="3600" dirty="0" err="1" smtClean="0">
                <a:latin typeface="Georgia" pitchFamily="18" charset="0"/>
              </a:rPr>
              <a:t>наробили”</a:t>
            </a:r>
            <a:r>
              <a:rPr lang="uk-UA" sz="3600" dirty="0" smtClean="0">
                <a:latin typeface="Georgia" pitchFamily="18" charset="0"/>
              </a:rPr>
              <a:t>,</a:t>
            </a:r>
            <a:r>
              <a:rPr lang="uk-UA" sz="3600" dirty="0" err="1" smtClean="0">
                <a:latin typeface="Georgia" pitchFamily="18" charset="0"/>
              </a:rPr>
              <a:t>“очі</a:t>
            </a:r>
            <a:r>
              <a:rPr lang="uk-UA" sz="3600" dirty="0" smtClean="0">
                <a:latin typeface="Georgia" pitchFamily="18" charset="0"/>
              </a:rPr>
              <a:t> </a:t>
            </a:r>
            <a:r>
              <a:rPr lang="uk-UA" sz="3600" dirty="0" err="1" smtClean="0">
                <a:latin typeface="Georgia" pitchFamily="18" charset="0"/>
              </a:rPr>
              <a:t>полюбили”</a:t>
            </a:r>
            <a:endParaRPr lang="uk-UA" sz="3600" dirty="0" smtClean="0">
              <a:latin typeface="Georgia" pitchFamily="18" charset="0"/>
            </a:endParaRP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Риторичні запитання: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15616" y="2564904"/>
            <a:ext cx="7812360" cy="26642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Що ви наробили,/Що всі люди</a:t>
            </a:r>
          </a:p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обминали,/А ви полюбили?</a:t>
            </a:r>
          </a:p>
        </p:txBody>
      </p:sp>
      <p:pic>
        <p:nvPicPr>
          <p:cNvPr id="1028" name="Picture 4" descr="C:\Documents and Settings\XP\Мои документы\Смайли\flovin4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71023" flipH="1">
            <a:off x="-619492" y="3511362"/>
            <a:ext cx="4080792" cy="26760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177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Родинно-побутова пісня</vt:lpstr>
      <vt:lpstr>ТЕМА:</vt:lpstr>
      <vt:lpstr>Ідея:</vt:lpstr>
      <vt:lpstr>Основна думка:</vt:lpstr>
      <vt:lpstr>Жанр:</vt:lpstr>
      <vt:lpstr>ХУДОЖНІ ОСОБЛИВОСТІ ПІСНІ</vt:lpstr>
      <vt:lpstr>Повтори:</vt:lpstr>
      <vt:lpstr>Метафори:</vt:lpstr>
      <vt:lpstr>Риторичні запитання:</vt:lpstr>
      <vt:lpstr>Звертання:</vt:lpstr>
      <vt:lpstr>Список використаних джерел: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Родинно-побутова пісня</dc:title>
  <dc:creator>Лариса и Володя</dc:creator>
  <cp:lastModifiedBy>Лариса и Володя</cp:lastModifiedBy>
  <cp:revision>12</cp:revision>
  <dcterms:created xsi:type="dcterms:W3CDTF">2015-02-09T17:38:43Z</dcterms:created>
  <dcterms:modified xsi:type="dcterms:W3CDTF">2015-02-12T15:10:16Z</dcterms:modified>
</cp:coreProperties>
</file>