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1" r:id="rId5"/>
    <p:sldId id="258" r:id="rId6"/>
    <p:sldId id="262" r:id="rId7"/>
    <p:sldId id="264" r:id="rId8"/>
    <p:sldId id="265" r:id="rId9"/>
    <p:sldId id="268" r:id="rId10"/>
    <p:sldId id="266" r:id="rId11"/>
    <p:sldId id="267" r:id="rId12"/>
    <p:sldId id="263" r:id="rId13"/>
    <p:sldId id="269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Microsoft_Office_Word_97_-_20032.doc"/><Relationship Id="rId5" Type="http://schemas.openxmlformats.org/officeDocument/2006/relationships/oleObject" Target="../embeddings/_________Microsoft_Office_Word_97_-_20031.doc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714620"/>
            <a:ext cx="4457704" cy="14700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643446"/>
            <a:ext cx="4414846" cy="823906"/>
          </a:xfrm>
        </p:spPr>
        <p:txBody>
          <a:bodyPr/>
          <a:lstStyle/>
          <a:p>
            <a:r>
              <a:rPr lang="uk-UA" smtClean="0"/>
              <a:t>підзаголовок</a:t>
            </a:r>
            <a:endParaRPr lang="ru-RU" dirty="0"/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  <p:pic>
        <p:nvPicPr>
          <p:cNvPr id="5" name="Picture 2" descr="C:\Users\Віка\Desktop\картинки\16534786148_90eb3105d4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642918"/>
            <a:ext cx="621510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6357982" cy="141763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30 </a:t>
            </a:r>
            <a:r>
              <a:rPr lang="ru-RU" sz="2800" b="1" i="1" dirty="0" err="1" smtClean="0">
                <a:solidFill>
                  <a:schemeClr val="bg1"/>
                </a:solidFill>
                <a:latin typeface="Constantia" pitchFamily="18" charset="0"/>
              </a:rPr>
              <a:t>червня</a:t>
            </a:r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 1941 р. – </a:t>
            </a:r>
            <a:b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«Акт </a:t>
            </a:r>
            <a:r>
              <a:rPr lang="ru-RU" sz="2800" b="1" i="1" dirty="0" err="1" smtClean="0">
                <a:solidFill>
                  <a:schemeClr val="bg1"/>
                </a:solidFill>
                <a:latin typeface="Constantia" pitchFamily="18" charset="0"/>
              </a:rPr>
              <a:t>відновлення</a:t>
            </a:r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Constantia" pitchFamily="18" charset="0"/>
              </a:rPr>
              <a:t>Української</a:t>
            </a:r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Constantia" pitchFamily="18" charset="0"/>
              </a:rPr>
              <a:t>державності</a:t>
            </a:r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».</a:t>
            </a:r>
            <a:b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Constantia" pitchFamily="18" charset="0"/>
              </a:rPr>
              <a:t>Створення</a:t>
            </a:r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Constantia" pitchFamily="18" charset="0"/>
              </a:rPr>
              <a:t>з</a:t>
            </a:r>
            <a:r>
              <a:rPr lang="ru-RU" sz="2800" b="1" i="1" dirty="0" err="1" smtClean="0">
                <a:solidFill>
                  <a:schemeClr val="bg1"/>
                </a:solidFill>
                <a:latin typeface="Constantia" pitchFamily="18" charset="0"/>
              </a:rPr>
              <a:t>агонів</a:t>
            </a:r>
            <a:r>
              <a:rPr lang="ru-RU" sz="2800" b="1" i="1" dirty="0" smtClean="0">
                <a:solidFill>
                  <a:schemeClr val="bg1"/>
                </a:solidFill>
                <a:latin typeface="Constantia" pitchFamily="18" charset="0"/>
              </a:rPr>
              <a:t> УПА.</a:t>
            </a:r>
            <a:endParaRPr lang="ru-RU" sz="28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500826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C:\Users\Віка\Desktop\картинки\Банд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071678"/>
            <a:ext cx="2071702" cy="2785288"/>
          </a:xfrm>
          <a:prstGeom prst="rect">
            <a:avLst/>
          </a:prstGeom>
          <a:noFill/>
        </p:spPr>
      </p:pic>
      <p:pic>
        <p:nvPicPr>
          <p:cNvPr id="2053" name="Picture 5" descr="C:\Users\Віка\Desktop\картинки\діячі УПА\Роман Шухевич гол.командир УПА1944-1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286124"/>
            <a:ext cx="1928826" cy="269138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86512" y="6072206"/>
            <a:ext cx="203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Роман </a:t>
            </a:r>
            <a:r>
              <a:rPr lang="uk-UA" b="1" dirty="0" err="1" smtClean="0">
                <a:solidFill>
                  <a:srgbClr val="002060"/>
                </a:solidFill>
                <a:latin typeface="Constantia" pitchFamily="18" charset="0"/>
              </a:rPr>
              <a:t>Шухевич</a:t>
            </a: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6182" y="5572140"/>
            <a:ext cx="21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Ярослав Стецько</a:t>
            </a:r>
            <a:endParaRPr lang="uk-UA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5000636"/>
            <a:ext cx="198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Степан Бандера</a:t>
            </a:r>
            <a:endParaRPr lang="uk-UA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054" name="Picture 6" descr="C:\Users\Віка\Desktop\картинки\стецько я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571744"/>
            <a:ext cx="1928826" cy="2904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286124"/>
            <a:ext cx="2438400" cy="292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572528" cy="2071702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  <a:cs typeface="Times New Roman" pitchFamily="18" charset="0"/>
              </a:rPr>
              <a:t>24 серпня 1991 року проголошено Акт про незалежність України. Акт проголошення незалежності завершив тисячолітні прагнення українського народу до волі, до створення своєї суверенної держави.</a:t>
            </a:r>
            <a:endParaRPr lang="ru-RU" sz="2400" b="1" i="1" dirty="0">
              <a:latin typeface="Constantia" pitchFamily="18" charset="0"/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857224" y="2285992"/>
            <a:ext cx="3253680" cy="4038600"/>
            <a:chOff x="240" y="768"/>
            <a:chExt cx="1200" cy="1584"/>
          </a:xfrm>
        </p:grpSpPr>
        <p:grpSp>
          <p:nvGrpSpPr>
            <p:cNvPr id="13" name="Group 77"/>
            <p:cNvGrpSpPr>
              <a:grpSpLocks/>
            </p:cNvGrpSpPr>
            <p:nvPr/>
          </p:nvGrpSpPr>
          <p:grpSpPr bwMode="auto">
            <a:xfrm>
              <a:off x="240" y="768"/>
              <a:ext cx="1200" cy="1584"/>
              <a:chOff x="4416" y="864"/>
              <a:chExt cx="1200" cy="1584"/>
            </a:xfrm>
          </p:grpSpPr>
          <p:sp>
            <p:nvSpPr>
              <p:cNvPr id="19" name="AutoShape 78"/>
              <p:cNvSpPr>
                <a:spLocks noChangeArrowheads="1"/>
              </p:cNvSpPr>
              <p:nvPr/>
            </p:nvSpPr>
            <p:spPr bwMode="auto">
              <a:xfrm>
                <a:off x="4416" y="864"/>
                <a:ext cx="400" cy="1584"/>
              </a:xfrm>
              <a:prstGeom prst="can">
                <a:avLst>
                  <a:gd name="adj" fmla="val 9442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AutoShape 79"/>
              <p:cNvSpPr>
                <a:spLocks noChangeArrowheads="1"/>
              </p:cNvSpPr>
              <p:nvPr/>
            </p:nvSpPr>
            <p:spPr bwMode="auto">
              <a:xfrm>
                <a:off x="4542" y="864"/>
                <a:ext cx="1074" cy="1584"/>
              </a:xfrm>
              <a:prstGeom prst="cube">
                <a:avLst>
                  <a:gd name="adj" fmla="val 2861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54000" rIns="54000"/>
              <a:lstStyle/>
              <a:p>
                <a:pPr algn="ctr"/>
                <a:endParaRPr lang="uk-UA" sz="800">
                  <a:solidFill>
                    <a:srgbClr val="000000"/>
                  </a:solidFill>
                </a:endParaRPr>
              </a:p>
              <a:p>
                <a:pPr algn="ctr"/>
                <a:endParaRPr lang="uk-UA" sz="800">
                  <a:solidFill>
                    <a:srgbClr val="000000"/>
                  </a:solidFill>
                </a:endParaRPr>
              </a:p>
              <a:p>
                <a:pPr algn="ctr"/>
                <a:endParaRPr lang="uk-UA" sz="500">
                  <a:solidFill>
                    <a:srgbClr val="000000"/>
                  </a:solidFill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uk-UA" sz="700" b="1">
                    <a:solidFill>
                      <a:srgbClr val="000000"/>
                    </a:solidFill>
                    <a:latin typeface="Times New Roman" pitchFamily="18" charset="0"/>
                  </a:rPr>
                  <a:t>ВЕРХОВНА РАДА УКРАЇНИ</a:t>
                </a:r>
                <a:endParaRPr lang="uk-UA" sz="700">
                  <a:solidFill>
                    <a:srgbClr val="000000"/>
                  </a:solidFill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</a:endParaRPr>
              </a:p>
              <a:p>
                <a:pPr algn="ctr"/>
                <a:endParaRPr lang="uk-UA" sz="700" b="1">
                  <a:solidFill>
                    <a:srgbClr val="000000"/>
                  </a:solidFill>
                </a:endParaRPr>
              </a:p>
              <a:p>
                <a:endParaRPr lang="uk-UA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80"/>
              <p:cNvSpPr>
                <a:spLocks noChangeArrowheads="1"/>
              </p:cNvSpPr>
              <p:nvPr/>
            </p:nvSpPr>
            <p:spPr bwMode="auto">
              <a:xfrm rot="10800000">
                <a:off x="4542" y="870"/>
                <a:ext cx="1074" cy="21"/>
              </a:xfrm>
              <a:prstGeom prst="parallelogram">
                <a:avLst>
                  <a:gd name="adj" fmla="val 147983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2" name="Object 3"/>
              <p:cNvGraphicFramePr>
                <a:graphicFrameLocks noChangeAspect="1"/>
              </p:cNvGraphicFramePr>
              <p:nvPr/>
            </p:nvGraphicFramePr>
            <p:xfrm>
              <a:off x="4984" y="972"/>
              <a:ext cx="123" cy="144"/>
            </p:xfrm>
            <a:graphic>
              <a:graphicData uri="http://schemas.openxmlformats.org/presentationml/2006/ole">
                <p:oleObj spid="_x0000_s4098" name="Документ" r:id="rId5" imgW="788040" imgH="1019160" progId="Word.Document.8">
                  <p:embed/>
                </p:oleObj>
              </a:graphicData>
            </a:graphic>
          </p:graphicFrame>
        </p:grp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369" y="1377"/>
              <a:ext cx="1035" cy="792"/>
              <a:chOff x="4545" y="1551"/>
              <a:chExt cx="1035" cy="792"/>
            </a:xfrm>
          </p:grpSpPr>
          <p:sp>
            <p:nvSpPr>
              <p:cNvPr id="16" name="Text Box 83"/>
              <p:cNvSpPr txBox="1">
                <a:spLocks noChangeArrowheads="1"/>
              </p:cNvSpPr>
              <p:nvPr/>
            </p:nvSpPr>
            <p:spPr bwMode="auto">
              <a:xfrm>
                <a:off x="4635" y="2243"/>
                <a:ext cx="855" cy="1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sz="1100" b="1" dirty="0">
                    <a:solidFill>
                      <a:srgbClr val="000000"/>
                    </a:solidFill>
                    <a:latin typeface="Times New Roman" pitchFamily="18" charset="0"/>
                  </a:rPr>
                  <a:t>16 липня 1990 року</a:t>
                </a:r>
                <a:endParaRPr lang="ru-RU" sz="11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Text Box 84"/>
              <p:cNvSpPr txBox="1">
                <a:spLocks noChangeArrowheads="1"/>
              </p:cNvSpPr>
              <p:nvPr/>
            </p:nvSpPr>
            <p:spPr bwMode="auto">
              <a:xfrm>
                <a:off x="4545" y="1551"/>
                <a:ext cx="1035" cy="47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uk-UA" sz="1600" b="1" dirty="0">
                    <a:solidFill>
                      <a:srgbClr val="000000"/>
                    </a:solidFill>
                    <a:latin typeface="Times New Roman" pitchFamily="18" charset="0"/>
                  </a:rPr>
                  <a:t>Декларація про державний суверенітет</a:t>
                </a:r>
                <a:endParaRPr lang="ru-RU" sz="16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3" name="Group 85"/>
          <p:cNvGrpSpPr>
            <a:grpSpLocks/>
          </p:cNvGrpSpPr>
          <p:nvPr/>
        </p:nvGrpSpPr>
        <p:grpSpPr bwMode="auto">
          <a:xfrm>
            <a:off x="5786446" y="2285992"/>
            <a:ext cx="3028950" cy="4114800"/>
            <a:chOff x="240" y="768"/>
            <a:chExt cx="1200" cy="1584"/>
          </a:xfrm>
        </p:grpSpPr>
        <p:grpSp>
          <p:nvGrpSpPr>
            <p:cNvPr id="24" name="Group 77"/>
            <p:cNvGrpSpPr>
              <a:grpSpLocks/>
            </p:cNvGrpSpPr>
            <p:nvPr/>
          </p:nvGrpSpPr>
          <p:grpSpPr bwMode="auto">
            <a:xfrm>
              <a:off x="240" y="768"/>
              <a:ext cx="1200" cy="1584"/>
              <a:chOff x="4416" y="864"/>
              <a:chExt cx="1200" cy="1584"/>
            </a:xfrm>
          </p:grpSpPr>
          <p:sp>
            <p:nvSpPr>
              <p:cNvPr id="28" name="AutoShape 78"/>
              <p:cNvSpPr>
                <a:spLocks noChangeArrowheads="1"/>
              </p:cNvSpPr>
              <p:nvPr/>
            </p:nvSpPr>
            <p:spPr bwMode="auto">
              <a:xfrm>
                <a:off x="4416" y="864"/>
                <a:ext cx="400" cy="1584"/>
              </a:xfrm>
              <a:prstGeom prst="can">
                <a:avLst>
                  <a:gd name="adj" fmla="val 9442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AutoShape 79"/>
              <p:cNvSpPr>
                <a:spLocks noChangeArrowheads="1"/>
              </p:cNvSpPr>
              <p:nvPr/>
            </p:nvSpPr>
            <p:spPr bwMode="auto">
              <a:xfrm>
                <a:off x="4542" y="864"/>
                <a:ext cx="1074" cy="1584"/>
              </a:xfrm>
              <a:prstGeom prst="cube">
                <a:avLst>
                  <a:gd name="adj" fmla="val 2861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54000" rIns="54000"/>
              <a:lstStyle/>
              <a:p>
                <a:pPr algn="ctr"/>
                <a:endParaRPr lang="uk-UA" sz="800" dirty="0">
                  <a:solidFill>
                    <a:srgbClr val="000000"/>
                  </a:solidFill>
                </a:endParaRPr>
              </a:p>
              <a:p>
                <a:pPr algn="ctr"/>
                <a:endParaRPr lang="uk-UA" sz="800" dirty="0">
                  <a:solidFill>
                    <a:srgbClr val="000000"/>
                  </a:solidFill>
                </a:endParaRPr>
              </a:p>
              <a:p>
                <a:pPr algn="ctr"/>
                <a:endParaRPr lang="uk-UA" sz="500" dirty="0">
                  <a:solidFill>
                    <a:srgbClr val="000000"/>
                  </a:solidFill>
                </a:endParaRPr>
              </a:p>
              <a:p>
                <a:pPr algn="ctr"/>
                <a:endParaRPr lang="uk-UA" sz="7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endParaRPr lang="uk-UA" sz="7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endParaRPr lang="uk-UA" sz="7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uk-UA" sz="700" b="1" dirty="0">
                    <a:solidFill>
                      <a:srgbClr val="000000"/>
                    </a:solidFill>
                    <a:latin typeface="Times New Roman" pitchFamily="18" charset="0"/>
                  </a:rPr>
                  <a:t>ВЕРХОВНА РАДА УКРАЇНИ</a:t>
                </a:r>
                <a:endParaRPr lang="uk-UA" sz="6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uk-UA" sz="200" b="1" dirty="0">
                    <a:solidFill>
                      <a:srgbClr val="000000"/>
                    </a:solidFill>
                  </a:rPr>
                  <a:t> </a:t>
                </a:r>
              </a:p>
              <a:p>
                <a:pPr algn="ctr"/>
                <a:endParaRPr lang="uk-UA" sz="200" b="1" dirty="0">
                  <a:solidFill>
                    <a:srgbClr val="000000"/>
                  </a:solidFill>
                </a:endParaRPr>
              </a:p>
              <a:p>
                <a:endParaRPr lang="uk-UA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AutoShape 80"/>
              <p:cNvSpPr>
                <a:spLocks noChangeArrowheads="1"/>
              </p:cNvSpPr>
              <p:nvPr/>
            </p:nvSpPr>
            <p:spPr bwMode="auto">
              <a:xfrm rot="10800000">
                <a:off x="4542" y="870"/>
                <a:ext cx="1074" cy="21"/>
              </a:xfrm>
              <a:prstGeom prst="parallelogram">
                <a:avLst>
                  <a:gd name="adj" fmla="val 14798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31" name="Object 4"/>
              <p:cNvGraphicFramePr>
                <a:graphicFrameLocks noChangeAspect="1"/>
              </p:cNvGraphicFramePr>
              <p:nvPr/>
            </p:nvGraphicFramePr>
            <p:xfrm>
              <a:off x="4984" y="972"/>
              <a:ext cx="123" cy="144"/>
            </p:xfrm>
            <a:graphic>
              <a:graphicData uri="http://schemas.openxmlformats.org/presentationml/2006/ole">
                <p:oleObj spid="_x0000_s4099" name="Документ" r:id="rId6" imgW="788040" imgH="1019160" progId="Word.Document.8">
                  <p:embed/>
                </p:oleObj>
              </a:graphicData>
            </a:graphic>
          </p:graphicFrame>
        </p:grpSp>
        <p:grpSp>
          <p:nvGrpSpPr>
            <p:cNvPr id="25" name="Group 82"/>
            <p:cNvGrpSpPr>
              <a:grpSpLocks/>
            </p:cNvGrpSpPr>
            <p:nvPr/>
          </p:nvGrpSpPr>
          <p:grpSpPr bwMode="auto">
            <a:xfrm>
              <a:off x="375" y="1353"/>
              <a:ext cx="1035" cy="864"/>
              <a:chOff x="4551" y="1527"/>
              <a:chExt cx="1035" cy="864"/>
            </a:xfrm>
          </p:grpSpPr>
          <p:sp>
            <p:nvSpPr>
              <p:cNvPr id="26" name="Text Box 83"/>
              <p:cNvSpPr txBox="1">
                <a:spLocks noChangeArrowheads="1"/>
              </p:cNvSpPr>
              <p:nvPr/>
            </p:nvSpPr>
            <p:spPr bwMode="auto">
              <a:xfrm>
                <a:off x="4551" y="2282"/>
                <a:ext cx="1035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sz="1100" b="1" dirty="0">
                    <a:solidFill>
                      <a:srgbClr val="000000"/>
                    </a:solidFill>
                    <a:latin typeface="Times New Roman" pitchFamily="18" charset="0"/>
                  </a:rPr>
                  <a:t>24 серпня 1991 року</a:t>
                </a:r>
                <a:endParaRPr lang="ru-RU" sz="11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" name="Text Box 84"/>
              <p:cNvSpPr txBox="1">
                <a:spLocks noChangeArrowheads="1"/>
              </p:cNvSpPr>
              <p:nvPr/>
            </p:nvSpPr>
            <p:spPr bwMode="auto">
              <a:xfrm>
                <a:off x="4551" y="1527"/>
                <a:ext cx="1035" cy="61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uk-UA" sz="1600" b="1" dirty="0">
                    <a:solidFill>
                      <a:srgbClr val="000000"/>
                    </a:solidFill>
                    <a:latin typeface="Times New Roman" pitchFamily="18" charset="0"/>
                  </a:rPr>
                  <a:t>Акт проголошення незалежності України</a:t>
                </a:r>
                <a:endParaRPr lang="ru-RU" sz="1600" b="1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286544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Плаче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Україна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гіркими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сльозами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,</a:t>
            </a:r>
            <a:b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А по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землі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ллється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кров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людська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свята.</a:t>
            </a:r>
            <a:b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За свободу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й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волю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діти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помирають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,</a:t>
            </a:r>
            <a:b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за ту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Україну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що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у нас одна.</a:t>
            </a:r>
            <a:endParaRPr lang="ru-RU" sz="2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C:\Users\Віка\Desktop\картинки\imgpreview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928802"/>
            <a:ext cx="6906573" cy="4500594"/>
          </a:xfrm>
          <a:prstGeom prst="rect">
            <a:avLst/>
          </a:prstGeom>
          <a:noFill/>
        </p:spPr>
      </p:pic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C:\Users\Віка\Desktop\картинки\imgpreview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85926"/>
            <a:ext cx="6429420" cy="4509843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96545" y="61308"/>
            <a:ext cx="54508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 сотню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вже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зустріли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небеса…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Летіти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легко,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хоч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Майдан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ридав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кров’ю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перемішана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сльоза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батько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сина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ще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відпускав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715140" y="-285776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29605" y="615305"/>
            <a:ext cx="184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3" name="Picture 2" descr="D:\перший урок\main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4771207" cy="3482981"/>
          </a:xfrm>
          <a:prstGeom prst="rect">
            <a:avLst/>
          </a:prstGeom>
          <a:noFill/>
        </p:spPr>
      </p:pic>
      <p:pic>
        <p:nvPicPr>
          <p:cNvPr id="15" name="Picture 5" descr="C:\Users\Віка\Desktop\картинки\imgpreview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4643470" cy="3206081"/>
          </a:xfrm>
          <a:prstGeom prst="rect">
            <a:avLst/>
          </a:prstGeom>
          <a:noFill/>
        </p:spPr>
      </p:pic>
      <p:pic>
        <p:nvPicPr>
          <p:cNvPr id="16" name="Picture 20" descr="b58ff65892a24bbb6b103d50f1a81d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0"/>
            <a:ext cx="2857488" cy="2628889"/>
          </a:xfrm>
          <a:prstGeom prst="rect">
            <a:avLst/>
          </a:prstGeom>
          <a:noFill/>
        </p:spPr>
      </p:pic>
      <p:pic>
        <p:nvPicPr>
          <p:cNvPr id="17" name="Picture 7" descr="G:\соборнысть\карт. соборн..jpg"/>
          <p:cNvPicPr>
            <a:picLocks noChangeAspect="1" noChangeArrowheads="1"/>
          </p:cNvPicPr>
          <p:nvPr/>
        </p:nvPicPr>
        <p:blipFill>
          <a:blip r:embed="rId6" cstate="print"/>
          <a:srcRect l="11719" t="51312" r="10156" b="6708"/>
          <a:stretch>
            <a:fillRect/>
          </a:stretch>
        </p:blipFill>
        <p:spPr bwMode="auto">
          <a:xfrm>
            <a:off x="642910" y="3929066"/>
            <a:ext cx="357190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4414" y="-209537"/>
            <a:ext cx="664373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uk-UA" sz="32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uk-UA" sz="3200" b="1" i="1" dirty="0" smtClean="0">
                <a:solidFill>
                  <a:schemeClr val="bg1"/>
                </a:solidFill>
                <a:latin typeface="Constantia" pitchFamily="18" charset="0"/>
              </a:rPr>
              <a:t>Благословенна </a:t>
            </a:r>
            <a:r>
              <a:rPr lang="uk-UA" sz="3200" b="1" i="1" dirty="0" smtClean="0">
                <a:solidFill>
                  <a:schemeClr val="bg1"/>
                </a:solidFill>
                <a:latin typeface="Constantia" pitchFamily="18" charset="0"/>
              </a:rPr>
              <a:t>та держава, </a:t>
            </a:r>
            <a:br>
              <a:rPr lang="uk-UA" sz="32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uk-UA" sz="3200" b="1" i="1" dirty="0" smtClean="0">
                <a:solidFill>
                  <a:schemeClr val="bg1"/>
                </a:solidFill>
                <a:latin typeface="Constantia" pitchFamily="18" charset="0"/>
              </a:rPr>
              <a:t>що має відданих синів…</a:t>
            </a:r>
            <a:br>
              <a:rPr lang="uk-UA" sz="32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0" name="Picture 3" descr="C:\Users\Віка\Desktop\картинки\imgpreview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876"/>
            <a:ext cx="4143372" cy="3020614"/>
          </a:xfrm>
          <a:prstGeom prst="rect">
            <a:avLst/>
          </a:prstGeom>
          <a:noFill/>
        </p:spPr>
      </p:pic>
      <p:pic>
        <p:nvPicPr>
          <p:cNvPr id="21" name="Рисунок 20" descr="http://mnmc-nikolaev.at.ua/2014-2015/fotiki/edina_ukraji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357298"/>
            <a:ext cx="32004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C:\Users\Віка\Desktop\картинки\imgpreview (3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785926"/>
            <a:ext cx="3983034" cy="2881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357554" y="785794"/>
            <a:ext cx="5786446" cy="1857388"/>
          </a:xfrm>
        </p:spPr>
        <p:txBody>
          <a:bodyPr>
            <a:noAutofit/>
          </a:bodyPr>
          <a:lstStyle/>
          <a:p>
            <a:r>
              <a:rPr lang="uk-UA" sz="2400" b="1" i="1" dirty="0" err="1" smtClean="0">
                <a:solidFill>
                  <a:srgbClr val="FFFF00"/>
                </a:solidFill>
                <a:latin typeface="Constantia" pitchFamily="18" charset="0"/>
              </a:rPr>
              <a:t>“Важко</a:t>
            </a:r>
            <a: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  <a:t> назвати іншу націю, </a:t>
            </a:r>
            <a:b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  <a:t>яку б так часто знищували</a:t>
            </a:r>
            <a:b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  <a:t> і так нещадно шматували, </a:t>
            </a:r>
            <a:b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  <a:t>ділили між жадібними сусідами, </a:t>
            </a:r>
            <a:b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  <a:t>і яка б знову поставала</a:t>
            </a:r>
            <a: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  <a:t>б до життя як фенікс із попелу,</a:t>
            </a:r>
            <a:b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</a:br>
            <a:r>
              <a:rPr lang="uk-UA" sz="2400" b="1" i="1" dirty="0" smtClean="0">
                <a:solidFill>
                  <a:srgbClr val="FFFF00"/>
                </a:solidFill>
                <a:latin typeface="Constantia" pitchFamily="18" charset="0"/>
              </a:rPr>
              <a:t>народжувала нову еліту… “</a:t>
            </a:r>
            <a:endParaRPr lang="uk-UA" sz="2400" b="1" i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3" y="456976"/>
            <a:ext cx="2143141" cy="218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 descr="C:\Documents and Settings\Admin\Рабочий стол\383796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071810"/>
            <a:ext cx="4857752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00166" y="271462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В.Чорновіл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786478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Constantia" pitchFamily="18" charset="0"/>
                <a:cs typeface="Aparajita" pitchFamily="34" charset="0"/>
              </a:rPr>
              <a:t>Русь - </a:t>
            </a:r>
            <a:r>
              <a:rPr lang="ru-RU" b="1" i="1" dirty="0" err="1" smtClean="0">
                <a:solidFill>
                  <a:schemeClr val="bg1"/>
                </a:solidFill>
                <a:latin typeface="Constantia" pitchFamily="18" charset="0"/>
                <a:cs typeface="Aparajita" pitchFamily="34" charset="0"/>
              </a:rPr>
              <a:t>Україна</a:t>
            </a:r>
            <a:endParaRPr lang="ru-RU" b="1" i="1" dirty="0">
              <a:solidFill>
                <a:schemeClr val="bg1"/>
              </a:solidFill>
              <a:latin typeface="Constantia" pitchFamily="18" charset="0"/>
              <a:cs typeface="Aparajita" pitchFamily="34" charset="0"/>
            </a:endParaRPr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Віка\Desktop\картинки\картинки\imgpreview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857364"/>
            <a:ext cx="3504936" cy="3298351"/>
          </a:xfrm>
          <a:prstGeom prst="rect">
            <a:avLst/>
          </a:prstGeom>
          <a:noFill/>
        </p:spPr>
      </p:pic>
      <p:pic>
        <p:nvPicPr>
          <p:cNvPr id="13" name="Picture 4" descr="C:\Users\Віка\Desktop\картинки\картинки\imgpreview (21).jpg"/>
          <p:cNvPicPr>
            <a:picLocks noChangeAspect="1" noChangeArrowheads="1"/>
          </p:cNvPicPr>
          <p:nvPr/>
        </p:nvPicPr>
        <p:blipFill>
          <a:blip r:embed="rId5" cstate="print"/>
          <a:srcRect t="8824" r="52127"/>
          <a:stretch>
            <a:fillRect/>
          </a:stretch>
        </p:blipFill>
        <p:spPr bwMode="auto">
          <a:xfrm>
            <a:off x="928662" y="1214422"/>
            <a:ext cx="1814770" cy="25003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4348" y="3786190"/>
            <a:ext cx="257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Володимир Великий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Віка\Desktop\картинки\картинки\Я.Мудр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357562"/>
            <a:ext cx="1838685" cy="249077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929454" y="58578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 Ярослав Мудрий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29552" cy="1643050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bg1"/>
                </a:solidFill>
                <a:latin typeface="Constantia" pitchFamily="18" charset="0"/>
              </a:rPr>
              <a:t>Галицько</a:t>
            </a:r>
            <a:r>
              <a:rPr lang="ru-RU" b="1" i="1" dirty="0" smtClean="0">
                <a:solidFill>
                  <a:schemeClr val="bg1"/>
                </a:solidFill>
                <a:latin typeface="Constantia" pitchFamily="18" charset="0"/>
              </a:rPr>
              <a:t> – </a:t>
            </a:r>
            <a:r>
              <a:rPr lang="ru-RU" b="1" i="1" dirty="0" err="1" smtClean="0">
                <a:solidFill>
                  <a:schemeClr val="bg1"/>
                </a:solidFill>
                <a:latin typeface="Constantia" pitchFamily="18" charset="0"/>
              </a:rPr>
              <a:t>Волинське</a:t>
            </a:r>
            <a:r>
              <a:rPr lang="ru-RU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Constantia" pitchFamily="18" charset="0"/>
              </a:rPr>
              <a:t>князівство</a:t>
            </a:r>
            <a:endParaRPr lang="ru-RU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C:\Users\Віка\Desktop\картинки\картинки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500174"/>
            <a:ext cx="7000924" cy="5089958"/>
          </a:xfrm>
          <a:prstGeom prst="rect">
            <a:avLst/>
          </a:prstGeom>
          <a:noFill/>
        </p:spPr>
      </p:pic>
      <p:pic>
        <p:nvPicPr>
          <p:cNvPr id="13" name="Picture 3" descr="C:\Users\Віка\Desktop\картинки\картинки\imgpreview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00504"/>
            <a:ext cx="1857388" cy="2414604"/>
          </a:xfrm>
          <a:prstGeom prst="rect">
            <a:avLst/>
          </a:prstGeom>
          <a:noFill/>
        </p:spPr>
      </p:pic>
      <p:pic>
        <p:nvPicPr>
          <p:cNvPr id="2050" name="Picture 2" descr="C:\Users\Віка\Desktop\картинки\картинки\Д.Галицьий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000504"/>
            <a:ext cx="1785950" cy="238126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357290" y="6143644"/>
            <a:ext cx="2428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Володимир Мономах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4744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  Данило Галицький</a:t>
            </a:r>
            <a:endParaRPr lang="uk-U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Constantia" pitchFamily="18" charset="0"/>
              </a:rPr>
              <a:t>Формування Української національної держави</a:t>
            </a:r>
            <a:endParaRPr lang="uk-UA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" name="Picture 2" descr="C:\Users\Віка\Desktop\картинки\imgpreview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3" y="4643446"/>
            <a:ext cx="2857520" cy="2203248"/>
          </a:xfrm>
          <a:prstGeom prst="rect">
            <a:avLst/>
          </a:prstGeom>
          <a:noFill/>
        </p:spPr>
      </p:pic>
      <p:pic>
        <p:nvPicPr>
          <p:cNvPr id="3074" name="Picture 2" descr="C:\Users\Віка\Desktop\картинки\картинки\imgpreview (16).jpg"/>
          <p:cNvPicPr>
            <a:picLocks noChangeAspect="1" noChangeArrowheads="1"/>
          </p:cNvPicPr>
          <p:nvPr/>
        </p:nvPicPr>
        <p:blipFill>
          <a:blip r:embed="rId3" cstate="print"/>
          <a:srcRect r="4504"/>
          <a:stretch>
            <a:fillRect/>
          </a:stretch>
        </p:blipFill>
        <p:spPr bwMode="auto">
          <a:xfrm>
            <a:off x="5072066" y="4643446"/>
            <a:ext cx="2928958" cy="2214554"/>
          </a:xfrm>
          <a:prstGeom prst="rect">
            <a:avLst/>
          </a:prstGeom>
          <a:noFill/>
        </p:spPr>
      </p:pic>
      <p:pic>
        <p:nvPicPr>
          <p:cNvPr id="3075" name="Picture 3" descr="C:\Users\Віка\Desktop\картинки\картинки\Б.Вишневець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1957388" cy="2471450"/>
          </a:xfrm>
          <a:prstGeom prst="rect">
            <a:avLst/>
          </a:prstGeom>
          <a:noFill/>
        </p:spPr>
      </p:pic>
      <p:pic>
        <p:nvPicPr>
          <p:cNvPr id="3076" name="Picture 4" descr="C:\Users\Віка\Desktop\картинки\картинки\nasledie-bogdana_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428736"/>
            <a:ext cx="1807467" cy="2500329"/>
          </a:xfrm>
          <a:prstGeom prst="rect">
            <a:avLst/>
          </a:prstGeom>
          <a:noFill/>
        </p:spPr>
      </p:pic>
      <p:pic>
        <p:nvPicPr>
          <p:cNvPr id="3077" name="Picture 5" descr="C:\Users\Віка\Desktop\картинки\imgpreview (1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928802"/>
            <a:ext cx="3555092" cy="2571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3929066"/>
            <a:ext cx="288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Байда Вишневецький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6643702" y="4000504"/>
            <a:ext cx="236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Богдан Хмельницький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929586" cy="1143000"/>
          </a:xfrm>
        </p:spPr>
        <p:txBody>
          <a:bodyPr>
            <a:no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latin typeface="Constantia" pitchFamily="18" charset="0"/>
              </a:rPr>
              <a:t>Українські</a:t>
            </a:r>
            <a:r>
              <a:rPr lang="ru-RU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latin typeface="Constantia" pitchFamily="18" charset="0"/>
              </a:rPr>
              <a:t>січові</a:t>
            </a:r>
            <a:r>
              <a:rPr lang="ru-RU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br>
              <a:rPr lang="ru-RU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b="1" i="1" dirty="0" err="1" smtClean="0">
                <a:solidFill>
                  <a:schemeClr val="bg1"/>
                </a:solidFill>
                <a:latin typeface="Constantia" pitchFamily="18" charset="0"/>
              </a:rPr>
              <a:t>стрільці</a:t>
            </a:r>
            <a:endParaRPr lang="ru-RU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Віка\Desktop\картинки\січові стрільці\завантаженн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8722" y="3786190"/>
            <a:ext cx="361952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Віка\Desktop\картинки\січові стрільці\завантаження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71678"/>
            <a:ext cx="3429024" cy="27178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Віка\Desktop\картинки\січові стрільці\225px-USS_kokarda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07154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26" y="785794"/>
            <a:ext cx="5214974" cy="178592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Крути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наші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українські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Славлять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Україну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!</a:t>
            </a:r>
            <a:b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Там боролись сини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наші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,</a:t>
            </a:r>
            <a:b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Бились до </a:t>
            </a:r>
            <a:r>
              <a:rPr lang="ru-RU" sz="2400" b="1" i="1" dirty="0" err="1" smtClean="0">
                <a:solidFill>
                  <a:schemeClr val="bg1"/>
                </a:solidFill>
                <a:latin typeface="Constantia" pitchFamily="18" charset="0"/>
              </a:rPr>
              <a:t>загину</a:t>
            </a:r>
            <a:r>
              <a:rPr lang="ru-RU" sz="2400" b="1" i="1" dirty="0" smtClean="0">
                <a:solidFill>
                  <a:schemeClr val="bg1"/>
                </a:solidFill>
                <a:latin typeface="Constantia" pitchFamily="18" charset="0"/>
              </a:rPr>
              <a:t>!</a:t>
            </a:r>
            <a:endParaRPr lang="ru-RU" sz="2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0" name="Picture 2" descr="C:\Users\Віка\Desktop\картинки\картинки\imgpreview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85794"/>
            <a:ext cx="3421505" cy="2500330"/>
          </a:xfrm>
          <a:prstGeom prst="rect">
            <a:avLst/>
          </a:prstGeom>
          <a:noFill/>
        </p:spPr>
      </p:pic>
      <p:pic>
        <p:nvPicPr>
          <p:cNvPr id="2051" name="Picture 3" descr="C:\Users\Віка\Desktop\картинки\картинки\imgpreview (1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857628"/>
            <a:ext cx="3682694" cy="2390781"/>
          </a:xfrm>
          <a:prstGeom prst="rect">
            <a:avLst/>
          </a:prstGeom>
          <a:noFill/>
        </p:spPr>
      </p:pic>
      <p:pic>
        <p:nvPicPr>
          <p:cNvPr id="12" name="Рисунок 11" descr="Воїни Крут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857628"/>
            <a:ext cx="3357586" cy="239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1714512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Constantia" pitchFamily="18" charset="0"/>
              </a:rPr>
              <a:t>Михайло </a:t>
            </a:r>
            <a:r>
              <a:rPr lang="uk-UA" b="1" i="1" dirty="0" smtClean="0">
                <a:solidFill>
                  <a:schemeClr val="bg1"/>
                </a:solidFill>
                <a:latin typeface="Constantia" pitchFamily="18" charset="0"/>
              </a:rPr>
              <a:t>Грушевський – перший президент УНР </a:t>
            </a:r>
            <a:r>
              <a:rPr lang="uk-UA" b="1" i="1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uk-UA" b="1" i="1" dirty="0" smtClean="0">
                <a:solidFill>
                  <a:schemeClr val="bg1"/>
                </a:solidFill>
                <a:latin typeface="Constantia" pitchFamily="18" charset="0"/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4" name="Picture 2" descr="C:\Users\Віка\Desktop\картинки\картинки\imgpreview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857364"/>
            <a:ext cx="3175507" cy="2143140"/>
          </a:xfrm>
          <a:prstGeom prst="rect">
            <a:avLst/>
          </a:prstGeom>
          <a:noFill/>
        </p:spPr>
      </p:pic>
      <p:pic>
        <p:nvPicPr>
          <p:cNvPr id="3075" name="Picture 3" descr="C:\Users\Віка\Desktop\картинки\картинки\imgpreview (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14818"/>
            <a:ext cx="3105651" cy="2214578"/>
          </a:xfrm>
          <a:prstGeom prst="rect">
            <a:avLst/>
          </a:prstGeom>
          <a:noFill/>
        </p:spPr>
      </p:pic>
      <p:pic>
        <p:nvPicPr>
          <p:cNvPr id="1026" name="Picture 2" descr="C:\Users\Віка\Desktop\картинки\картинки\Hrushevsky-Petrushevych3.jpg"/>
          <p:cNvPicPr>
            <a:picLocks noChangeAspect="1" noChangeArrowheads="1"/>
          </p:cNvPicPr>
          <p:nvPr/>
        </p:nvPicPr>
        <p:blipFill>
          <a:blip r:embed="rId5" cstate="print"/>
          <a:srcRect t="-224" r="51406"/>
          <a:stretch>
            <a:fillRect/>
          </a:stretch>
        </p:blipFill>
        <p:spPr bwMode="auto">
          <a:xfrm>
            <a:off x="6072198" y="1785926"/>
            <a:ext cx="2016653" cy="29115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57884" y="5000636"/>
            <a:ext cx="262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Constantia" pitchFamily="18" charset="0"/>
              </a:rPr>
              <a:t>Михайло Грушевський </a:t>
            </a:r>
            <a:endParaRPr lang="uk-UA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15370" cy="1071570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itchFamily="18" charset="0"/>
              </a:rPr>
              <a:t>Універсал Директорії </a:t>
            </a:r>
            <a:r>
              <a:rPr lang="uk-UA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itchFamily="18" charset="0"/>
              </a:rPr>
              <a:t>УНР</a:t>
            </a:r>
            <a:r>
              <a:rPr lang="uk-UA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itchFamily="18" charset="0"/>
              </a:rPr>
              <a:t>про </a:t>
            </a:r>
            <a:r>
              <a:rPr lang="uk-UA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itchFamily="18" charset="0"/>
              </a:rPr>
              <a:t>Злуку УНР та</a:t>
            </a:r>
            <a:br>
              <a:rPr lang="uk-UA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itchFamily="18" charset="0"/>
              </a:rPr>
            </a:br>
            <a:r>
              <a:rPr lang="uk-UA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nstantia" pitchFamily="18" charset="0"/>
              </a:rPr>
              <a:t> ЗУНР від 22 січня 1919 року.</a:t>
            </a:r>
            <a:endParaRPr lang="ru-RU" sz="2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139602"/>
            <a:ext cx="3929090" cy="537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929158" y="1142985"/>
            <a:ext cx="4214842" cy="307183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929190" y="4018633"/>
            <a:ext cx="4071934" cy="2839367"/>
          </a:xfrm>
          <a:prstGeom prst="rect">
            <a:avLst/>
          </a:prstGeom>
          <a:effectLst>
            <a:softEdge rad="1143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369</TotalTime>
  <Words>146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7</vt:lpstr>
      <vt:lpstr>Документ</vt:lpstr>
      <vt:lpstr>Слайд 1</vt:lpstr>
      <vt:lpstr>“Важко назвати іншу націю,  яку б так часто знищували  і так нещадно шматували,  ділили між жадібними сусідами,  і яка б знову поставала б до життя як фенікс із попелу, народжувала нову еліту… “</vt:lpstr>
      <vt:lpstr>Русь - Україна</vt:lpstr>
      <vt:lpstr>Галицько – Волинське князівство</vt:lpstr>
      <vt:lpstr>Формування Української національної держави</vt:lpstr>
      <vt:lpstr>Українські січові  стрільці</vt:lpstr>
      <vt:lpstr>Крути наші українські Славлять Україну! Там боролись сини наші, Бились до загину!</vt:lpstr>
      <vt:lpstr>Михайло Грушевський – перший президент УНР  </vt:lpstr>
      <vt:lpstr>Універсал Директорії УНР про Злуку УНР та  ЗУНР від 22 січня 1919 року.</vt:lpstr>
      <vt:lpstr>30 червня 1941 р. –  «Акт відновлення Української державності».  Створення загонів УПА.</vt:lpstr>
      <vt:lpstr>24 серпня 1991 року проголошено Акт про незалежність України. Акт проголошення незалежності завершив тисячолітні прагнення українського народу до волі, до створення своєї суверенної держави.</vt:lpstr>
      <vt:lpstr>Плаче Україна гіркими сльозами, А по землі ллється кров людська свята. За свободу й волю діти помирають, за ту Україну, що у нас одна.</vt:lpstr>
      <vt:lpstr>А сотню вже зустріли небеса… Летіти легко, хоч Майдан ридав… І з кров’ю перемішана сльоза… А батько сина ще не відпускав </vt:lpstr>
      <vt:lpstr>Слайд 14</vt:lpstr>
      <vt:lpstr> Благословенна та держава,  що має відданих синів…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Віка</dc:creator>
  <cp:lastModifiedBy>Віка</cp:lastModifiedBy>
  <cp:revision>43</cp:revision>
  <dcterms:created xsi:type="dcterms:W3CDTF">2015-09-27T15:05:40Z</dcterms:created>
  <dcterms:modified xsi:type="dcterms:W3CDTF">2015-09-30T21:50:17Z</dcterms:modified>
</cp:coreProperties>
</file>