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2" r:id="rId5"/>
    <p:sldId id="263" r:id="rId6"/>
    <p:sldId id="257" r:id="rId7"/>
    <p:sldId id="266" r:id="rId8"/>
    <p:sldId id="270" r:id="rId9"/>
    <p:sldId id="267" r:id="rId10"/>
    <p:sldId id="271" r:id="rId11"/>
    <p:sldId id="272" r:id="rId12"/>
    <p:sldId id="275" r:id="rId13"/>
    <p:sldId id="268" r:id="rId14"/>
    <p:sldId id="261" r:id="rId15"/>
    <p:sldId id="281" r:id="rId16"/>
    <p:sldId id="26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E7CA9-AF71-4E24-8F4A-77C524D447C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83020E-EC25-49CE-8B25-E363E78C7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7D3DB-4A86-4561-A87B-408D5A49B87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FC0941-CC17-48C1-923F-1B3CFB35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07243F-DEC6-4910-8D9B-18DF79AD2E5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1A14E9-1544-4799-83B4-CC1715E7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3F2C2A-3C67-4488-BAE7-7B6B5AD54C6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A96BEC-88D7-4A71-B79B-B9304D7F4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56981C-C856-4442-A9F2-8BBC7945B1D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01CADB-D702-4B4E-A1C0-494075F0F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99511C-7387-4481-8B64-4E3215978D6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981269-6701-4CCD-99F7-86205278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750891-A833-4D2A-B967-FA7CE980879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696EB1-34E4-4A79-B855-18B0851F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115970-F067-4A73-86AC-9B63E4F3BD3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9DF3D7-8E6E-4F63-B33D-4DFD0704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E76148-28EE-48E0-8FC2-DD09AEA24B8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8AD915-7ABF-4127-8280-266E65C9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5148213" cy="2160240"/>
          </a:xfrm>
        </p:spPr>
        <p:txBody>
          <a:bodyPr/>
          <a:lstStyle/>
          <a:p>
            <a:r>
              <a:rPr lang="en-US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Describing Pain and Symptoms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852936"/>
            <a:ext cx="3456384" cy="2304256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Денисюк Валентина Іванівна,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Коваленко Олена Сергіївна,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-----англійської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мови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Руськополянської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загальноосвітньої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школи І-ІІІ ступенів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“Doctor! I need your help!”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yenglishteacher.eu/blog/wp-content/uploads/2013/11/at-the-doctor.png"/>
          <p:cNvPicPr>
            <a:picLocks noChangeAspect="1" noChangeArrowheads="1"/>
          </p:cNvPicPr>
          <p:nvPr/>
        </p:nvPicPr>
        <p:blipFill>
          <a:blip r:embed="rId2" cstate="print"/>
          <a:srcRect l="1775" t="15203"/>
          <a:stretch>
            <a:fillRect/>
          </a:stretch>
        </p:blipFill>
        <p:spPr bwMode="auto">
          <a:xfrm>
            <a:off x="3203848" y="1772815"/>
            <a:ext cx="4481725" cy="49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is wrong with the children? Match each picture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 the problem.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1" y="1268760"/>
            <a:ext cx="3528938" cy="540032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head hearts.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nose is runny.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stomach hurts.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skin is itchy.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ears are sore.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have a toothache.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twisted my ankle.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cut my finger.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eyes are dry and watery.</a:t>
            </a:r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endParaRPr lang="uk-UA" dirty="0"/>
          </a:p>
        </p:txBody>
      </p:sp>
      <p:pic>
        <p:nvPicPr>
          <p:cNvPr id="25602" name="Picture 2" descr="http://2.bp.blogspot.com/-P7lU4Hf16Ao/UKmeI9k6SYI/AAAAAAAAByE/E5xIk5eERHo/s1600/tummy+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419459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4" name="Picture 4" descr="http://cdn.parenting.com/sites/parenting.com/files/styles/story_detail_enlarge/public/ear-ache.jpg?itok=jI0L-K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1215210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6" name="Picture 6" descr="http://www.cosmodent.hu/blog/wp-content/uploads/2013/07/fejf%C3%A1j%C3%A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1152128" cy="172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ttp://www.eyehealthweb.com/wp-content/uploads/watery-ey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774" y="5609157"/>
            <a:ext cx="1960218" cy="112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chicagodentist.com/wp-content/uploads/2010/12/toothache-children-30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229200"/>
            <a:ext cx="136815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14" name="Picture 14" descr="http://4.bp.blogspot.com/-cKQqB0t1aBY/VGi_WpVYEQI/AAAAAAAAOkQ/YpJ5XKhuabE/s1600/cut-finger-close-up-dripping-blood-42866956.jpg"/>
          <p:cNvPicPr>
            <a:picLocks noChangeAspect="1" noChangeArrowheads="1"/>
          </p:cNvPicPr>
          <p:nvPr/>
        </p:nvPicPr>
        <p:blipFill>
          <a:blip r:embed="rId7" cstate="print"/>
          <a:srcRect r="35741" b="17314"/>
          <a:stretch>
            <a:fillRect/>
          </a:stretch>
        </p:blipFill>
        <p:spPr bwMode="auto">
          <a:xfrm>
            <a:off x="7524328" y="3501008"/>
            <a:ext cx="1224136" cy="1008112"/>
          </a:xfrm>
          <a:prstGeom prst="rect">
            <a:avLst/>
          </a:prstGeom>
          <a:noFill/>
        </p:spPr>
      </p:pic>
      <p:pic>
        <p:nvPicPr>
          <p:cNvPr id="25616" name="Picture 16" descr="http://images.clipartpanda.com/ankle-clipart-as614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869160"/>
            <a:ext cx="1440159" cy="1368152"/>
          </a:xfrm>
          <a:prstGeom prst="rect">
            <a:avLst/>
          </a:prstGeom>
          <a:noFill/>
        </p:spPr>
      </p:pic>
      <p:pic>
        <p:nvPicPr>
          <p:cNvPr id="25618" name="Picture 18" descr="https://edc2.healthtap.com/ht-staging/user_answer/avatars/675683/large/open-uri20121130-14621-6sg2ll.jpeg?13866073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340768"/>
            <a:ext cx="1224136" cy="179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0" name="Picture 20" descr="http://photos2.demandstudios.com/dm-resize/photos.demandstudios.com%2Fgetty%2Farticle%2F56%2F195%2F78400663_XS.jpg?w=262&amp;h=10000&amp;keep_ratio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212976"/>
            <a:ext cx="1084801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qualifiedseniorcare.com/wp-content/uploads/2012/05/Head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3400455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 at the picture and answer the questions.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59" y="3933056"/>
            <a:ext cx="5976665" cy="129614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does the man feel?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often do you feel this way?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ww.hatyaicyber.com/hatyai/wp-content/uploads/2013/12/scientist-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4"/>
            <a:ext cx="181084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photos1.blogger.com/blogger2/232/4563/1600/lesson_13_earache_two.jpg"/>
          <p:cNvPicPr>
            <a:picLocks noChangeAspect="1" noChangeArrowheads="1"/>
          </p:cNvPicPr>
          <p:nvPr/>
        </p:nvPicPr>
        <p:blipFill>
          <a:blip r:embed="rId2" cstate="print"/>
          <a:srcRect l="12496" t="10698" r="18778"/>
          <a:stretch>
            <a:fillRect/>
          </a:stretch>
        </p:blipFill>
        <p:spPr bwMode="auto">
          <a:xfrm>
            <a:off x="4427984" y="1340768"/>
            <a:ext cx="1476043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Vocabulary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6876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globe-views.com/dcim/dreams/cough/cough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1203733" cy="1224135"/>
          </a:xfrm>
          <a:prstGeom prst="rect">
            <a:avLst/>
          </a:prstGeom>
          <a:noFill/>
        </p:spPr>
      </p:pic>
      <p:pic>
        <p:nvPicPr>
          <p:cNvPr id="5124" name="Picture 4" descr="http://www.hopechiro.com/wp-content/uploads/2013/03/Cartoon-Figure-monster-back-p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84784"/>
            <a:ext cx="1399505" cy="1368152"/>
          </a:xfrm>
          <a:prstGeom prst="rect">
            <a:avLst/>
          </a:prstGeom>
          <a:noFill/>
        </p:spPr>
      </p:pic>
      <p:pic>
        <p:nvPicPr>
          <p:cNvPr id="5128" name="Picture 8" descr="https://www.christart.com/IMAGES-art9ab/clipart/2456/stomach-ache.png"/>
          <p:cNvPicPr>
            <a:picLocks noChangeAspect="1" noChangeArrowheads="1"/>
          </p:cNvPicPr>
          <p:nvPr/>
        </p:nvPicPr>
        <p:blipFill>
          <a:blip r:embed="rId5" cstate="print"/>
          <a:srcRect b="6761"/>
          <a:stretch>
            <a:fillRect/>
          </a:stretch>
        </p:blipFill>
        <p:spPr bwMode="auto">
          <a:xfrm>
            <a:off x="6012160" y="1268760"/>
            <a:ext cx="1255241" cy="1656184"/>
          </a:xfrm>
          <a:prstGeom prst="rect">
            <a:avLst/>
          </a:prstGeom>
          <a:noFill/>
        </p:spPr>
      </p:pic>
      <p:pic>
        <p:nvPicPr>
          <p:cNvPr id="5130" name="Picture 10" descr="http://www.dentority.com/wp-content/uploads/2014/02/toothache.jpeg"/>
          <p:cNvPicPr>
            <a:picLocks noChangeAspect="1" noChangeArrowheads="1"/>
          </p:cNvPicPr>
          <p:nvPr/>
        </p:nvPicPr>
        <p:blipFill>
          <a:blip r:embed="rId6" cstate="print"/>
          <a:srcRect l="15596" r="3823"/>
          <a:stretch>
            <a:fillRect/>
          </a:stretch>
        </p:blipFill>
        <p:spPr bwMode="auto">
          <a:xfrm>
            <a:off x="1835696" y="4077072"/>
            <a:ext cx="1440160" cy="1440160"/>
          </a:xfrm>
          <a:prstGeom prst="rect">
            <a:avLst/>
          </a:prstGeom>
          <a:noFill/>
        </p:spPr>
      </p:pic>
      <p:pic>
        <p:nvPicPr>
          <p:cNvPr id="5132" name="Picture 12" descr="http://www.tdc.ca/victim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789040"/>
            <a:ext cx="1435587" cy="1728192"/>
          </a:xfrm>
          <a:prstGeom prst="rect">
            <a:avLst/>
          </a:prstGeom>
          <a:noFill/>
        </p:spPr>
      </p:pic>
      <p:pic>
        <p:nvPicPr>
          <p:cNvPr id="5134" name="Picture 14" descr="http://www.clker.com/cliparts/G/o/b/Q/R/6/sick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149080"/>
            <a:ext cx="1504009" cy="1323528"/>
          </a:xfrm>
          <a:prstGeom prst="rect">
            <a:avLst/>
          </a:prstGeom>
          <a:noFill/>
        </p:spPr>
      </p:pic>
      <p:pic>
        <p:nvPicPr>
          <p:cNvPr id="5136" name="Picture 16" descr="http://drrachelsterry.com/wp-content/uploads/2014/12/Flu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340768"/>
            <a:ext cx="1728192" cy="1519081"/>
          </a:xfrm>
          <a:prstGeom prst="rect">
            <a:avLst/>
          </a:prstGeom>
          <a:noFill/>
        </p:spPr>
      </p:pic>
      <p:pic>
        <p:nvPicPr>
          <p:cNvPr id="5138" name="Picture 18" descr="http://patrickecker.org/home/wp-content/gallery/hygiene/sore_thro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645024"/>
            <a:ext cx="1597810" cy="1800200"/>
          </a:xfrm>
          <a:prstGeom prst="rect">
            <a:avLst/>
          </a:prstGeom>
          <a:noFill/>
        </p:spPr>
      </p:pic>
      <p:pic>
        <p:nvPicPr>
          <p:cNvPr id="5140" name="Picture 20" descr="http://sr.photos1.fotosearch.com/bthumb/LIF/LIF001/9695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293096"/>
            <a:ext cx="1224135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07704" y="2924944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cough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2924944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backache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924944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earache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2924944"/>
            <a:ext cx="16273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stomachache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8194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flu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5733256"/>
            <a:ext cx="13195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toothache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5733256"/>
            <a:ext cx="85792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fever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5733256"/>
            <a:ext cx="10734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sore eyes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5733256"/>
            <a:ext cx="14330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sore throat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5733256"/>
            <a:ext cx="11977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bad cold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Group up the words from the box into 3 columns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7" y="1647568"/>
          <a:ext cx="6336704" cy="7331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336704"/>
              </a:tblGrid>
              <a:tr h="733167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Lung, headache, to sneeze, a sore throat,</a:t>
                      </a:r>
                      <a:r>
                        <a:rPr lang="en-US" baseline="0" dirty="0" smtClean="0"/>
                        <a:t> heart, to cough, aorta, throat, toothache, tongue, a bad cold, high temperature, flu, knee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73643" y="2858530"/>
          <a:ext cx="6120714" cy="1919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033"/>
                <a:gridCol w="2183027"/>
                <a:gridCol w="1927654"/>
              </a:tblGrid>
              <a:tr h="436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part of the body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 illness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symptom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8281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thumbs.dreamstime.com/x/boy-body-parts-2432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869160"/>
            <a:ext cx="1054197" cy="1296144"/>
          </a:xfrm>
          <a:prstGeom prst="rect">
            <a:avLst/>
          </a:prstGeom>
          <a:noFill/>
        </p:spPr>
      </p:pic>
      <p:pic>
        <p:nvPicPr>
          <p:cNvPr id="1030" name="Picture 6" descr="http://www.delano.k12.mn.us/images/district/health_services/illn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941168"/>
            <a:ext cx="1080120" cy="1165924"/>
          </a:xfrm>
          <a:prstGeom prst="rect">
            <a:avLst/>
          </a:prstGeom>
          <a:noFill/>
        </p:spPr>
      </p:pic>
      <p:pic>
        <p:nvPicPr>
          <p:cNvPr id="1032" name="Picture 8" descr="http://singaporemotherhood.com/articles/wp-content/uploads/2013/03/coughing-k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869160"/>
            <a:ext cx="117280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3600" y="1598141"/>
          <a:ext cx="6301946" cy="4637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286"/>
                <a:gridCol w="3278660"/>
              </a:tblGrid>
              <a:tr h="4637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symptoms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600200"/>
            <a:ext cx="6336829" cy="50688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_____1. flu                                   a. sore chest 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 2.rash                                 b. can’t swallow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_____ 3.  cold                              c. can’t walk  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 4. cough                             d. purple skin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 5. sore throat                     e. can’t bend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_____ 6. cut finger                      f. red, itchy skin 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 7. sprained ankle               g. sneezing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_____ 8. big bruise                      h.  bleeding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_____ 9. back-ache           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 fever and chills 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hubimg.com/u/2785583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81128"/>
            <a:ext cx="1728192" cy="2045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the blanks with the correct form of the verb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have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0"/>
            <a:ext cx="6480845" cy="50688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 I __________ a bad cold.  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  He __________ a sore throat.  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 My sister __________ the flu.  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4.  Do you __________ a headache?   </a:t>
            </a:r>
          </a:p>
          <a:p>
            <a:pPr>
              <a:lnSpc>
                <a:spcPct val="150000"/>
              </a:lnSpc>
              <a:buAutoNum type="arabicPeriod" startAt="5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 father __________ a toothache.</a:t>
            </a:r>
          </a:p>
          <a:p>
            <a:pPr>
              <a:lnSpc>
                <a:spcPct val="150000"/>
              </a:lnSpc>
              <a:buAutoNum type="arabicPeriod" startAt="5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Does your granny ___________ a backache?   </a:t>
            </a:r>
          </a:p>
          <a:p>
            <a:pPr>
              <a:lnSpc>
                <a:spcPct val="150000"/>
              </a:lnSpc>
              <a:buAutoNum type="arabicPeriod" startAt="5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AutoNum type="arabicPeriod" startAt="5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workingnurse.com/images/articles/big/cough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436171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Describing symptoms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8"/>
            <a:ext cx="7272933" cy="15841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Now you are going to read a story about Jane. Read the story and then answer the questions.</a:t>
            </a:r>
            <a:endParaRPr lang="uk-UA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34888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 I feel very sick.  I think I have a cold.  I have a headache and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sore throat.  I have an earache and I’m coughing.  I feel terrible.  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can’t go to work.  I have an appointment with the doctor today at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2:00. I hope I feel better tomorrow.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653136"/>
            <a:ext cx="504056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How does Nina feel today?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 What are her symptoms?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 What is she going to do?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Grammar Tip: have + noun; feel +adjective</a:t>
            </a:r>
            <a:endParaRPr lang="uk-UA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1720" y="1412776"/>
          <a:ext cx="6912767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2160240"/>
                <a:gridCol w="2160239"/>
              </a:tblGrid>
              <a:tr h="69776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What’s the matter? 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What’s wrong?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How do you feel? </a:t>
                      </a:r>
                      <a:endParaRPr lang="uk-UA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Adjectives </a:t>
                      </a:r>
                      <a:endParaRPr lang="uk-UA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74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I have a headache.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sore throat.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She has the flu.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We have a cold.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a  stomachache.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They have a backache. </a:t>
                      </a:r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 feel sick.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You feel sad.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She feels bad.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We feel awful.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You feel terrible.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They don’t feel well</a:t>
                      </a:r>
                      <a:r>
                        <a:rPr lang="en-US" dirty="0" smtClean="0"/>
                        <a:t>. </a:t>
                      </a:r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sick/fine (well)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sad/happy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bad/good (better)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awful/great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terrible/terrific 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thumbs.dreamstime.com/z/girl-manager-suitable-use-dialogues-other-characters-file-eps-format-31972128.jpg"/>
          <p:cNvPicPr>
            <a:picLocks noChangeAspect="1" noChangeArrowheads="1"/>
          </p:cNvPicPr>
          <p:nvPr/>
        </p:nvPicPr>
        <p:blipFill>
          <a:blip r:embed="rId2" cstate="print"/>
          <a:srcRect l="29839" t="11628" r="27889" b="20930"/>
          <a:stretch>
            <a:fillRect/>
          </a:stretch>
        </p:blipFill>
        <p:spPr bwMode="auto">
          <a:xfrm>
            <a:off x="6084168" y="4365104"/>
            <a:ext cx="1224136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1138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Fill in the blanks with the correct form of the verbs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 When you are finished, practice this conversation with a partner.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88840"/>
            <a:ext cx="53103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A: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Svitlana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How are you?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B: I __________ terrible.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A: What’s the matter?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B: I __________ a headache and a sore throat.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A: That’s too bad. Do you __________a cold?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B: Yes.  I__________ an appointment to see the doctor today.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A: Well, I hope you __________ better.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B: Thanks. </a:t>
            </a:r>
          </a:p>
          <a:p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30728" name="Picture 8" descr="http://3.bp.blogspot.com/_6aFdvVGQU4Y/TM4JJgnk15I/AAAAAAAAAnI/jljrvUarss0/s320/sick_in_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085184"/>
            <a:ext cx="158914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129463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the end of our lesson you will be able: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764704"/>
            <a:ext cx="7129463" cy="41764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list parts of a body, common health problems and symptoms;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different words to describe pain;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to describe your symptoms to a doctor.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thumbs.dreamstime.com/z/aim-education-24835523.jpg"/>
          <p:cNvPicPr>
            <a:picLocks noChangeAspect="1" noChangeArrowheads="1"/>
          </p:cNvPicPr>
          <p:nvPr/>
        </p:nvPicPr>
        <p:blipFill>
          <a:blip r:embed="rId2" cstate="print"/>
          <a:srcRect b="9577"/>
          <a:stretch>
            <a:fillRect/>
          </a:stretch>
        </p:blipFill>
        <p:spPr bwMode="auto">
          <a:xfrm>
            <a:off x="4283968" y="4365104"/>
            <a:ext cx="2664412" cy="178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Writing Practice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1412776"/>
            <a:ext cx="7129463" cy="2664296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Now write about how you feel today.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</p:txBody>
      </p:sp>
      <p:pic>
        <p:nvPicPr>
          <p:cNvPr id="33794" name="Picture 2" descr="http://www.healthwellnesscolorado.com/wp-content/uploads/2014/01/write-it-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3482474" cy="231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uk-UA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90502" y="332656"/>
            <a:ext cx="5609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REFERENCES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72816"/>
            <a:ext cx="3993789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://www.myenglishteacher.eu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http://escurriculum.spps.org/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https://sisu.ut.ee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Healthy body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.hswstatic.com/gif/general-health-affect-sk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456384" cy="3456384"/>
          </a:xfrm>
          <a:prstGeom prst="rect">
            <a:avLst/>
          </a:prstGeom>
          <a:noFill/>
        </p:spPr>
      </p:pic>
      <p:pic>
        <p:nvPicPr>
          <p:cNvPr id="19460" name="Picture 4" descr="http://24.media.tumblr.com/tumblr_mczzjrhTo41qi7gjxo1_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19525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332656"/>
            <a:ext cx="7129463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vocabulary.cl/Photos/parts-of-the-body.jpg"/>
          <p:cNvPicPr>
            <a:picLocks noChangeAspect="1" noChangeArrowheads="1"/>
          </p:cNvPicPr>
          <p:nvPr/>
        </p:nvPicPr>
        <p:blipFill>
          <a:blip r:embed="rId2" cstate="print"/>
          <a:srcRect t="15293" r="2128" b="6055"/>
          <a:stretch>
            <a:fillRect/>
          </a:stretch>
        </p:blipFill>
        <p:spPr bwMode="auto">
          <a:xfrm>
            <a:off x="2051720" y="1556792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/>
              <a:t>Name all the parts of the body you remember</a:t>
            </a:r>
            <a:endParaRPr lang="uk-UA" sz="2400" b="1" dirty="0"/>
          </a:p>
        </p:txBody>
      </p:sp>
      <p:pic>
        <p:nvPicPr>
          <p:cNvPr id="20482" name="Picture 2" descr="http://www.vocabulary.cl/english-games/photos/parts-of-the-body-game.jpg"/>
          <p:cNvPicPr>
            <a:picLocks noChangeAspect="1" noChangeArrowheads="1"/>
          </p:cNvPicPr>
          <p:nvPr/>
        </p:nvPicPr>
        <p:blipFill>
          <a:blip r:embed="rId2" cstate="print"/>
          <a:srcRect l="26984" b="6257"/>
          <a:stretch>
            <a:fillRect/>
          </a:stretch>
        </p:blipFill>
        <p:spPr bwMode="auto">
          <a:xfrm>
            <a:off x="2915816" y="1556792"/>
            <a:ext cx="526098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827373" y="4176584"/>
          <a:ext cx="1005016" cy="378940"/>
        </p:xfrm>
        <a:graphic>
          <a:graphicData uri="http://schemas.openxmlformats.org/drawingml/2006/table">
            <a:tbl>
              <a:tblPr/>
              <a:tblGrid>
                <a:gridCol w="1005016"/>
              </a:tblGrid>
              <a:tr h="3789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316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tatic.howstuffworks.com/gif/adam/images/en/heart-lung-transplant-normal-anatomy-picture.jpg"/>
          <p:cNvPicPr>
            <a:picLocks noChangeAspect="1" noChangeArrowheads="1"/>
          </p:cNvPicPr>
          <p:nvPr/>
        </p:nvPicPr>
        <p:blipFill>
          <a:blip r:embed="rId3" cstate="print"/>
          <a:srcRect r="790" b="7864"/>
          <a:stretch>
            <a:fillRect/>
          </a:stretch>
        </p:blipFill>
        <p:spPr bwMode="auto">
          <a:xfrm>
            <a:off x="0" y="1052736"/>
            <a:ext cx="37799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myhealth.alberta.ca/health/aftercareinformation/_layouts/15/healthwise/media/medical/hw/hwhb17_073_pi.jpg"/>
          <p:cNvPicPr>
            <a:picLocks noChangeAspect="1" noChangeArrowheads="1"/>
          </p:cNvPicPr>
          <p:nvPr/>
        </p:nvPicPr>
        <p:blipFill>
          <a:blip r:embed="rId4" cstate="print"/>
          <a:srcRect b="5175"/>
          <a:stretch>
            <a:fillRect/>
          </a:stretch>
        </p:blipFill>
        <p:spPr bwMode="auto">
          <a:xfrm>
            <a:off x="5148064" y="1484784"/>
            <a:ext cx="37260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ak1.picdn.net/shutterstock/videos/1444432/preview/stock-footage-male-scan-heart-anatomy-in-white-lo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449960" cy="21336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404664"/>
            <a:ext cx="61926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Get to know some organs of your body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nlm.nih.gov/medlineplus/ency/images/ency/fullsize/8686.jpg"/>
          <p:cNvPicPr>
            <a:picLocks noChangeAspect="1" noChangeArrowheads="1"/>
          </p:cNvPicPr>
          <p:nvPr/>
        </p:nvPicPr>
        <p:blipFill>
          <a:blip r:embed="rId6" cstate="print"/>
          <a:srcRect b="3409"/>
          <a:stretch>
            <a:fillRect/>
          </a:stretch>
        </p:blipFill>
        <p:spPr bwMode="auto">
          <a:xfrm>
            <a:off x="467544" y="3861048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32040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Heart</a:t>
            </a:r>
            <a:endParaRPr lang="uk-UA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08104" y="443711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ired.com/wp-content/uploads/2014/07/brai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204864"/>
            <a:ext cx="2430270" cy="19442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27984" y="184482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Brain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4802446" y="2214156"/>
            <a:ext cx="27361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know your body?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1988840"/>
            <a:ext cx="7129463" cy="4680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41277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organs? And what are parts of your body?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eachpe.com/anatomy/human_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1008112" cy="142255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1/1c/Throat_prior_to_UP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1152128" cy="1539171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9/9e/Lungs_diagram_simple.svg/2000px-Lungs_diagram_simp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1256997" cy="1512168"/>
          </a:xfrm>
          <a:prstGeom prst="rect">
            <a:avLst/>
          </a:prstGeom>
          <a:noFill/>
        </p:spPr>
      </p:pic>
      <p:pic>
        <p:nvPicPr>
          <p:cNvPr id="1032" name="Picture 8" descr="http://images12.fotki.com/v254/photos/7/1654217/9379035/tongueout2jc-v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60848"/>
            <a:ext cx="1728192" cy="1728192"/>
          </a:xfrm>
          <a:prstGeom prst="rect">
            <a:avLst/>
          </a:prstGeom>
          <a:noFill/>
        </p:spPr>
      </p:pic>
      <p:pic>
        <p:nvPicPr>
          <p:cNvPr id="1034" name="Picture 10" descr="http://madrid-cirugiacardiaca.quiron.es/pfw_files/cma/sites/madrid/cirugiacardiaca/servicios/aneurisma_aorta1.jpg"/>
          <p:cNvPicPr>
            <a:picLocks noChangeAspect="1" noChangeArrowheads="1"/>
          </p:cNvPicPr>
          <p:nvPr/>
        </p:nvPicPr>
        <p:blipFill>
          <a:blip r:embed="rId6" cstate="print"/>
          <a:srcRect r="62116"/>
          <a:stretch>
            <a:fillRect/>
          </a:stretch>
        </p:blipFill>
        <p:spPr bwMode="auto">
          <a:xfrm>
            <a:off x="5148064" y="3861048"/>
            <a:ext cx="792088" cy="1760196"/>
          </a:xfrm>
          <a:prstGeom prst="rect">
            <a:avLst/>
          </a:prstGeom>
          <a:noFill/>
        </p:spPr>
      </p:pic>
      <p:pic>
        <p:nvPicPr>
          <p:cNvPr id="1036" name="Picture 12" descr="http://hairplacenyc.com/wp-content/uploads/2013/12/eyebrow-style-10.png"/>
          <p:cNvPicPr>
            <a:picLocks noChangeAspect="1" noChangeArrowheads="1"/>
          </p:cNvPicPr>
          <p:nvPr/>
        </p:nvPicPr>
        <p:blipFill>
          <a:blip r:embed="rId7" cstate="print"/>
          <a:srcRect t="33414"/>
          <a:stretch>
            <a:fillRect/>
          </a:stretch>
        </p:blipFill>
        <p:spPr bwMode="auto">
          <a:xfrm>
            <a:off x="2123728" y="5733256"/>
            <a:ext cx="3240360" cy="746713"/>
          </a:xfrm>
          <a:prstGeom prst="rect">
            <a:avLst/>
          </a:prstGeom>
          <a:noFill/>
        </p:spPr>
      </p:pic>
      <p:sp>
        <p:nvSpPr>
          <p:cNvPr id="1038" name="AutoShape 14" descr="http://www.clker.com/cliparts/f/6/8/3/1390798077104946720human-lip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0" name="AutoShape 16" descr="http://www.clker.com/cliparts/f/6/8/3/1390798077104946720human-lip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2" name="AutoShape 18" descr="http://www.clker.com/cliparts/f/6/8/3/1390798077104946720human-lip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4" name="AutoShape 20" descr="http://www.clker.com/cliparts/i/u/S/4/l/w/human-lip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6" name="Picture 22" descr="http://www.clker.com/cliparts/d/a/e/b/1216179267846171547xeolhades_mouth.svg.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077072"/>
            <a:ext cx="1872208" cy="1401036"/>
          </a:xfrm>
          <a:prstGeom prst="rect">
            <a:avLst/>
          </a:prstGeom>
          <a:noFill/>
        </p:spPr>
      </p:pic>
      <p:pic>
        <p:nvPicPr>
          <p:cNvPr id="1048" name="Picture 24" descr="http://www.cbc.ca/news2/pointofview/fingers.jpg"/>
          <p:cNvPicPr>
            <a:picLocks noChangeAspect="1" noChangeArrowheads="1"/>
          </p:cNvPicPr>
          <p:nvPr/>
        </p:nvPicPr>
        <p:blipFill>
          <a:blip r:embed="rId9" cstate="print"/>
          <a:srcRect l="6472" r="36569"/>
          <a:stretch>
            <a:fillRect/>
          </a:stretch>
        </p:blipFill>
        <p:spPr bwMode="auto">
          <a:xfrm>
            <a:off x="7404440" y="3933056"/>
            <a:ext cx="1739560" cy="1872208"/>
          </a:xfrm>
          <a:prstGeom prst="rect">
            <a:avLst/>
          </a:prstGeom>
          <a:noFill/>
        </p:spPr>
      </p:pic>
      <p:pic>
        <p:nvPicPr>
          <p:cNvPr id="1050" name="Picture 26" descr="https://www.painspot.com/public/bodytool/images/female/knee/small/Knee_Fro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060848"/>
            <a:ext cx="1296144" cy="1497767"/>
          </a:xfrm>
          <a:prstGeom prst="rect">
            <a:avLst/>
          </a:prstGeom>
          <a:noFill/>
        </p:spPr>
      </p:pic>
      <p:pic>
        <p:nvPicPr>
          <p:cNvPr id="1052" name="Picture 28" descr="http://www.esljunction.com/esl-efl-flashcards/body-flashcards/free-toe-flashcar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132856"/>
            <a:ext cx="1188132" cy="1584176"/>
          </a:xfrm>
          <a:prstGeom prst="rect">
            <a:avLst/>
          </a:prstGeom>
          <a:noFill/>
        </p:spPr>
      </p:pic>
      <p:pic>
        <p:nvPicPr>
          <p:cNvPr id="1054" name="Picture 30" descr="http://www.homeenglish.ru/pic/elbo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293096"/>
            <a:ext cx="161169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of the parts can people damage by …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988840"/>
            <a:ext cx="5040685" cy="46802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 smoking 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carrying heavy objects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c) drinking too much alcohol 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d) eating too much fatty food 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e)  watching TV all day long?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bbcgoodfood.com/sites/bbcgoodfood.com/files/smoking-main.jpg"/>
          <p:cNvPicPr>
            <a:picLocks noChangeAspect="1" noChangeArrowheads="1"/>
          </p:cNvPicPr>
          <p:nvPr/>
        </p:nvPicPr>
        <p:blipFill>
          <a:blip r:embed="rId2" cstate="print"/>
          <a:srcRect l="27216" t="8640" r="25913" b="7121"/>
          <a:stretch>
            <a:fillRect/>
          </a:stretch>
        </p:blipFill>
        <p:spPr bwMode="auto">
          <a:xfrm>
            <a:off x="5580112" y="1556792"/>
            <a:ext cx="97303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thumbs.dreamstime.com/z/heavy-case-man-struggling-to-carry-34853619.jpg"/>
          <p:cNvPicPr>
            <a:picLocks noChangeAspect="1" noChangeArrowheads="1"/>
          </p:cNvPicPr>
          <p:nvPr/>
        </p:nvPicPr>
        <p:blipFill>
          <a:blip r:embed="rId3" cstate="print"/>
          <a:srcRect r="9133"/>
          <a:stretch>
            <a:fillRect/>
          </a:stretch>
        </p:blipFill>
        <p:spPr bwMode="auto">
          <a:xfrm>
            <a:off x="2843808" y="2276872"/>
            <a:ext cx="936104" cy="1248139"/>
          </a:xfrm>
          <a:prstGeom prst="rect">
            <a:avLst/>
          </a:prstGeom>
          <a:noFill/>
        </p:spPr>
      </p:pic>
      <p:pic>
        <p:nvPicPr>
          <p:cNvPr id="20486" name="Picture 6" descr="http://www.webanswers.com/post-images/1/17/3D77B975-CAF2-49C9-B4B5B6A27D278B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780928"/>
            <a:ext cx="1301349" cy="1080120"/>
          </a:xfrm>
          <a:prstGeom prst="rect">
            <a:avLst/>
          </a:prstGeom>
          <a:noFill/>
        </p:spPr>
      </p:pic>
      <p:pic>
        <p:nvPicPr>
          <p:cNvPr id="20488" name="Picture 8" descr="http://www.healthandfitnesstalk.com/wp-content/uploads/2012/09/14742266_m-278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3016"/>
            <a:ext cx="1152128" cy="124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weonlydothisonce.com/wp-content/uploads/2012/11/13541932-fat-and-unhealthy-man-watching-t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21088"/>
            <a:ext cx="1520654" cy="127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/>
              <a:t>Choose the words in the box and complete idiomatic phrases </a:t>
            </a:r>
            <a:endParaRPr lang="uk-UA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39752" y="1556792"/>
          <a:ext cx="6186616" cy="518984"/>
        </p:xfrm>
        <a:graphic>
          <a:graphicData uri="http://schemas.openxmlformats.org/drawingml/2006/table">
            <a:tbl>
              <a:tblPr/>
              <a:tblGrid>
                <a:gridCol w="6186616"/>
              </a:tblGrid>
              <a:tr h="518984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Skin       neck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heart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face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chest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tooth         bones </a:t>
                      </a:r>
                      <a:endParaRPr lang="uk-UA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2348880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Ironing is my least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activity. It’s a real pain in the _______.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pass mark was 60% and he got 60.3%, so he made it by the _______ of his teeth.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I know I should got to the meeting by I just can’t _____ it.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She has always kept her feelings for herself. She is not a sort of person to wear her ______ on her sleeve.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I cannot resist chocolate and cakes - I have a sweet _____ 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6. The first thing to start solving a problem is to get it off your ____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I think there is going to be trouble at the meeting tonight; I can feel it in my _____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_Worl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Medical_World</Template>
  <TotalTime>835</TotalTime>
  <Words>858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Medical_World</vt:lpstr>
      <vt:lpstr>Describing Pain and Symptoms</vt:lpstr>
      <vt:lpstr> By the end of our lesson you will be able: </vt:lpstr>
      <vt:lpstr> Healthy body</vt:lpstr>
      <vt:lpstr>Parts of the body</vt:lpstr>
      <vt:lpstr>Name all the parts of the body you remember</vt:lpstr>
      <vt:lpstr>Слайд 6</vt:lpstr>
      <vt:lpstr>Do you know your body?</vt:lpstr>
      <vt:lpstr>Which of the parts can people damage by … </vt:lpstr>
      <vt:lpstr>Choose the words in the box and complete idiomatic phrases </vt:lpstr>
      <vt:lpstr>“Doctor! I need your help!”</vt:lpstr>
      <vt:lpstr>What is wrong with the children? Match each picture  with the problem. </vt:lpstr>
      <vt:lpstr>Look at the picture and answer the questions.</vt:lpstr>
      <vt:lpstr>Vocabulary </vt:lpstr>
      <vt:lpstr>Group up the words from the box into 3 columns</vt:lpstr>
      <vt:lpstr>Match the symptoms</vt:lpstr>
      <vt:lpstr>Fill in the blanks with the correct form of the verb   to have: </vt:lpstr>
      <vt:lpstr>Describing symptoms</vt:lpstr>
      <vt:lpstr>Grammar Tip: have + noun; feel +adjective</vt:lpstr>
      <vt:lpstr>Fill in the blanks with the correct form of the verbs have or feel.  When you are finished, practice this conversation with a partner.  </vt:lpstr>
      <vt:lpstr>Writing Practice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Мировая медицина</dc:subject>
  <dc:creator>User</dc:creator>
  <dc:description>Rusderm.ru - Дерматология и венерология. Медицинские шаблоны PowerPoint и презентации по медицине</dc:description>
  <cp:lastModifiedBy>User</cp:lastModifiedBy>
  <cp:revision>57</cp:revision>
  <dcterms:created xsi:type="dcterms:W3CDTF">2015-02-14T20:18:00Z</dcterms:created>
  <dcterms:modified xsi:type="dcterms:W3CDTF">2015-02-24T09:23:47Z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00080042080000000000010243100207f9000400038000</vt:lpwstr>
  </property>
</Properties>
</file>