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7" r:id="rId2"/>
    <p:sldId id="265" r:id="rId3"/>
    <p:sldId id="260" r:id="rId4"/>
    <p:sldId id="258" r:id="rId5"/>
    <p:sldId id="259" r:id="rId6"/>
    <p:sldId id="271" r:id="rId7"/>
    <p:sldId id="263" r:id="rId8"/>
    <p:sldId id="266" r:id="rId9"/>
    <p:sldId id="268" r:id="rId10"/>
    <p:sldId id="269" r:id="rId11"/>
    <p:sldId id="270" r:id="rId12"/>
    <p:sldId id="273" r:id="rId13"/>
    <p:sldId id="272" r:id="rId14"/>
    <p:sldId id="267" r:id="rId15"/>
    <p:sldId id="274" r:id="rId16"/>
    <p:sldId id="277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4869160"/>
            <a:ext cx="8745016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Рудь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Наталія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Федорівна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,</a:t>
            </a:r>
          </a:p>
          <a:p>
            <a:pPr algn="r">
              <a:buNone/>
              <a:defRPr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вчитель української мови та літератури</a:t>
            </a:r>
          </a:p>
          <a:p>
            <a:pPr algn="r">
              <a:buNone/>
              <a:defRPr/>
            </a:pPr>
            <a:r>
              <a:rPr lang="uk-UA" b="1" dirty="0" err="1" smtClean="0">
                <a:solidFill>
                  <a:schemeClr val="accent3">
                    <a:lumMod val="50000"/>
                  </a:schemeClr>
                </a:solidFill>
              </a:rPr>
              <a:t>Верхняцького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 навчально-виховного комплексу </a:t>
            </a:r>
          </a:p>
          <a:p>
            <a:pPr algn="r">
              <a:buNone/>
              <a:defRPr/>
            </a:pPr>
            <a:r>
              <a:rPr lang="uk-UA" b="1" dirty="0" err="1" smtClean="0">
                <a:solidFill>
                  <a:schemeClr val="accent3">
                    <a:lumMod val="50000"/>
                  </a:schemeClr>
                </a:solidFill>
              </a:rPr>
              <a:t>“Загальноосвітня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 школа І-ІІІ ступенів № 1 - </a:t>
            </a:r>
            <a:r>
              <a:rPr lang="uk-UA" b="1" dirty="0" err="1" smtClean="0">
                <a:solidFill>
                  <a:schemeClr val="accent3">
                    <a:lumMod val="50000"/>
                  </a:schemeClr>
                </a:solidFill>
              </a:rPr>
              <a:t>ліцей”</a:t>
            </a:r>
            <a:endParaRPr lang="uk-UA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772400" cy="1752600"/>
          </a:xfrm>
        </p:spPr>
        <p:txBody>
          <a:bodyPr>
            <a:noAutofit/>
          </a:bodyPr>
          <a:lstStyle/>
          <a:p>
            <a:r>
              <a:rPr lang="uk-UA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Література рідного краю</a:t>
            </a: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Ольга Іванівна </a:t>
            </a:r>
            <a:r>
              <a:rPr lang="uk-UA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Месевря</a:t>
            </a: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Новела </a:t>
            </a:r>
            <a:r>
              <a:rPr lang="uk-UA" sz="2800" b="1" dirty="0" smtClean="0">
                <a:cs typeface="Times New Roman" pitchFamily="18" charset="0"/>
              </a:rPr>
              <a:t>“А мені добре…</a:t>
            </a:r>
            <a:r>
              <a:rPr lang="uk-UA" sz="2800" b="1" dirty="0" err="1" smtClean="0">
                <a:ea typeface="Calibri" pitchFamily="34" charset="0"/>
                <a:cs typeface="Times New Roman" pitchFamily="18" charset="0"/>
              </a:rPr>
              <a:t>”зі</a:t>
            </a:r>
            <a:r>
              <a:rPr lang="uk-UA" sz="2800" b="1" dirty="0" smtClean="0">
                <a:ea typeface="Calibri" pitchFamily="34" charset="0"/>
                <a:cs typeface="Times New Roman" pitchFamily="18" charset="0"/>
              </a:rPr>
              <a:t> збірки </a:t>
            </a:r>
            <a:r>
              <a:rPr lang="uk-UA" sz="2800" b="1" dirty="0" err="1" smtClean="0">
                <a:ea typeface="Calibri" pitchFamily="34" charset="0"/>
                <a:cs typeface="Times New Roman" pitchFamily="18" charset="0"/>
              </a:rPr>
              <a:t>“Соняшник</a:t>
            </a:r>
            <a:r>
              <a:rPr lang="uk-UA" sz="2800" b="1" dirty="0" smtClean="0">
                <a:ea typeface="Calibri" pitchFamily="34" charset="0"/>
                <a:cs typeface="Times New Roman" pitchFamily="18" charset="0"/>
              </a:rPr>
              <a:t> у </a:t>
            </a:r>
            <a:r>
              <a:rPr lang="uk-UA" sz="2800" b="1" dirty="0" err="1" smtClean="0">
                <a:ea typeface="Calibri" pitchFamily="34" charset="0"/>
                <a:cs typeface="Times New Roman" pitchFamily="18" charset="0"/>
              </a:rPr>
              <a:t>відрі”</a:t>
            </a:r>
            <a:endParaRPr lang="ru-RU" sz="2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2160240" cy="296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95936" y="2420888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u="sng" dirty="0" smtClean="0">
                <a:solidFill>
                  <a:schemeClr val="accent5">
                    <a:lumMod val="50000"/>
                  </a:schemeClr>
                </a:solidFill>
              </a:rPr>
              <a:t>Васько</a:t>
            </a:r>
            <a:endParaRPr lang="ru-RU" sz="3200" b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1772816"/>
            <a:ext cx="2448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Найменший синочок</a:t>
            </a:r>
            <a:endParaRPr lang="ru-RU" sz="2400" dirty="0"/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6012160" y="1799239"/>
            <a:ext cx="23397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ea typeface="Batang" pitchFamily="18" charset="-127"/>
                <a:cs typeface="Times New Roman" pitchFamily="18" charset="0"/>
              </a:rPr>
              <a:t>П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Batang" pitchFamily="18" charset="-127"/>
                <a:cs typeface="Times New Roman" pitchFamily="18" charset="0"/>
              </a:rPr>
              <a:t>лакав і кликав  маму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3212976"/>
            <a:ext cx="21602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“…пхинькав, просився</a:t>
            </a:r>
          </a:p>
          <a:p>
            <a:r>
              <a:rPr lang="uk-UA" sz="2400" dirty="0" smtClean="0"/>
              <a:t> то на руці, то </a:t>
            </a:r>
            <a:r>
              <a:rPr lang="uk-UA" sz="2400" dirty="0" err="1" smtClean="0"/>
              <a:t>їсточки”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00192" y="3501008"/>
            <a:ext cx="18918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/>
              <a:t>Залишився </a:t>
            </a:r>
          </a:p>
          <a:p>
            <a:r>
              <a:rPr lang="uk-UA" sz="2400" dirty="0" smtClean="0"/>
              <a:t>в місті… </a:t>
            </a:r>
            <a:endParaRPr lang="ru-RU" sz="24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3275856" y="2780928"/>
            <a:ext cx="648072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5796136" y="2636912"/>
            <a:ext cx="72008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3275856" y="3140968"/>
            <a:ext cx="72008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724128" y="3140968"/>
            <a:ext cx="72008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835696" y="296944"/>
            <a:ext cx="59046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зів новели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0" name="Picture 4" descr="https://planetaradosti.org/wp-content/uploads/72059285_thecryingbo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501008"/>
            <a:ext cx="2088232" cy="2784309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2132856"/>
            <a:ext cx="3384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“…не відчувала холоду, бо давно вже нічого не </a:t>
            </a:r>
            <a:r>
              <a:rPr lang="uk-UA" sz="2400" dirty="0" err="1" smtClean="0"/>
              <a:t>відчувала”</a:t>
            </a:r>
            <a:r>
              <a:rPr lang="uk-UA" sz="2400" dirty="0" smtClean="0"/>
              <a:t> від голоду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3140968"/>
            <a:ext cx="16561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uk-UA" sz="3200" b="1" dirty="0" smtClean="0">
                <a:solidFill>
                  <a:schemeClr val="accent5">
                    <a:lumMod val="50000"/>
                  </a:schemeClr>
                </a:solidFill>
              </a:rPr>
              <a:t>Галя</a:t>
            </a:r>
            <a:r>
              <a:rPr lang="uk-UA" sz="3200" b="1" dirty="0" smtClean="0">
                <a:solidFill>
                  <a:schemeClr val="accent2"/>
                </a:solidFill>
              </a:rPr>
              <a:t> </a:t>
            </a:r>
            <a:endParaRPr lang="ru-RU" sz="3200" b="1" dirty="0">
              <a:solidFill>
                <a:schemeClr val="accent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196752"/>
            <a:ext cx="21307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/>
              <a:t>Хвилювалася</a:t>
            </a:r>
          </a:p>
          <a:p>
            <a:r>
              <a:rPr lang="uk-UA" sz="2400" dirty="0" smtClean="0"/>
              <a:t> за маму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980728"/>
            <a:ext cx="22044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/>
              <a:t>Хвилювалася </a:t>
            </a:r>
          </a:p>
          <a:p>
            <a:r>
              <a:rPr lang="uk-UA" sz="2400" dirty="0" smtClean="0"/>
              <a:t>за братів</a:t>
            </a:r>
            <a:endParaRPr lang="ru-RU" sz="2400" dirty="0"/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6119664" y="2029489"/>
            <a:ext cx="30243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lang="uk-UA" sz="2400" dirty="0" smtClean="0"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ирішила піти на Донбас, бо там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lang="uk-UA" sz="2400" dirty="0" smtClean="0">
                <a:ea typeface="Calibri" pitchFamily="34" charset="0"/>
                <a:cs typeface="Times New Roman" pitchFamily="18" charset="0"/>
              </a:rPr>
              <a:t>“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є достатньо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хліба”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5292080" y="5229200"/>
            <a:ext cx="15476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lang="uk-UA" sz="2400" dirty="0" smtClean="0">
                <a:ea typeface="Calibri" pitchFamily="34" charset="0"/>
                <a:cs typeface="Times New Roman" pitchFamily="18" charset="0"/>
              </a:rPr>
              <a:t>Ї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ї не вчили красти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2339752" y="5373216"/>
            <a:ext cx="28438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Підкріпилася чужим борщем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1187624" y="4189730"/>
            <a:ext cx="17636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Взула чужі чоботи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4932040" y="1772816"/>
            <a:ext cx="648072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3275856" y="1484784"/>
            <a:ext cx="1152128" cy="1559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292080" y="2636912"/>
            <a:ext cx="72008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6" idx="1"/>
          </p:cNvCxnSpPr>
          <p:nvPr/>
        </p:nvCxnSpPr>
        <p:spPr>
          <a:xfrm flipH="1" flipV="1">
            <a:off x="3059832" y="3429000"/>
            <a:ext cx="936104" cy="43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508104" y="3429000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3059832" y="3789040"/>
            <a:ext cx="108012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3923928" y="3933056"/>
            <a:ext cx="576064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6948264" y="4797152"/>
            <a:ext cx="16113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/>
              <a:t>“…у душі</a:t>
            </a:r>
          </a:p>
          <a:p>
            <a:r>
              <a:rPr lang="uk-UA" sz="2400" dirty="0" smtClean="0"/>
              <a:t> боролися</a:t>
            </a:r>
          </a:p>
          <a:p>
            <a:r>
              <a:rPr lang="uk-UA" sz="2400" dirty="0" smtClean="0"/>
              <a:t> дві </a:t>
            </a:r>
            <a:r>
              <a:rPr lang="uk-UA" sz="2400" dirty="0" err="1" smtClean="0"/>
              <a:t>Галі”</a:t>
            </a:r>
            <a:endParaRPr lang="ru-RU" sz="2400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5364088" y="3717032"/>
            <a:ext cx="1440160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6156176" y="3356992"/>
            <a:ext cx="28083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ea typeface="Batang" pitchFamily="18" charset="-127"/>
                <a:cs typeface="Times New Roman" pitchFamily="18" charset="0"/>
              </a:rPr>
              <a:t>Їй </a:t>
            </a:r>
            <a:r>
              <a:rPr lang="uk-UA" sz="2400" dirty="0" err="1" smtClean="0">
                <a:ea typeface="Batang" pitchFamily="18" charset="-127"/>
                <a:cs typeface="Times New Roman" pitchFamily="18" charset="0"/>
              </a:rPr>
              <a:t>“п</a:t>
            </a:r>
            <a:r>
              <a:rPr kumimoji="0" lang="uk-UA" sz="2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Batang" pitchFamily="18" charset="-127"/>
                <a:cs typeface="Times New Roman" pitchFamily="18" charset="0"/>
              </a:rPr>
              <a:t>екло</a:t>
            </a: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Batang" pitchFamily="18" charset="-127"/>
                <a:cs typeface="Times New Roman" pitchFamily="18" charset="0"/>
              </a:rPr>
              <a:t> і різало у </a:t>
            </a:r>
            <a:r>
              <a:rPr kumimoji="0" lang="uk-UA" sz="2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Batang" pitchFamily="18" charset="-127"/>
                <a:cs typeface="Times New Roman" pitchFamily="18" charset="0"/>
              </a:rPr>
              <a:t>животі”</a:t>
            </a:r>
            <a:endParaRPr kumimoji="0" lang="uk-UA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5076056" y="3933056"/>
            <a:ext cx="720080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835696" y="296944"/>
            <a:ext cx="59046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зів новели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Сенкан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1844824"/>
          <a:ext cx="3816424" cy="1944215"/>
        </p:xfrm>
        <a:graphic>
          <a:graphicData uri="http://schemas.openxmlformats.org/drawingml/2006/table">
            <a:tbl>
              <a:tblPr/>
              <a:tblGrid>
                <a:gridCol w="3816424"/>
              </a:tblGrid>
              <a:tr h="393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Совість</a:t>
                      </a:r>
                      <a:r>
                        <a:rPr lang="uk-UA" sz="1800" b="1" dirty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93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Чиста, нечиста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93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Мучить, докоряє, заспокоює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93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Важлива риса характеру людини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688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Сумління 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0" y="1844824"/>
          <a:ext cx="4248472" cy="2015357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353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Сором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37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Боязкий</a:t>
                      </a:r>
                      <a:r>
                        <a:rPr lang="uk-UA" sz="18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8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недовірливий</a:t>
                      </a:r>
                      <a:endParaRPr lang="ru-RU" sz="140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37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перешкоджає,непокоїть, бентежить</a:t>
                      </a:r>
                      <a:endParaRPr lang="ru-RU" sz="140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37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Є протилежністю і доповненням совісті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37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Збентеження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95536" y="4005062"/>
          <a:ext cx="3816424" cy="1728195"/>
        </p:xfrm>
        <a:graphic>
          <a:graphicData uri="http://schemas.openxmlformats.org/drawingml/2006/table">
            <a:tbl>
              <a:tblPr/>
              <a:tblGrid>
                <a:gridCol w="3816424"/>
              </a:tblGrid>
              <a:tr h="345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Розум</a:t>
                      </a:r>
                      <a:r>
                        <a:rPr lang="uk-UA" sz="1800" b="1" dirty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5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Ясний, справедливий</a:t>
                      </a:r>
                      <a:endParaRPr lang="ru-RU" sz="140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5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Міркує, спрямовує, відображає</a:t>
                      </a:r>
                      <a:endParaRPr lang="ru-RU" sz="14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5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Це </a:t>
                      </a:r>
                      <a:r>
                        <a:rPr lang="ru-RU" sz="18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 здатність </a:t>
                      </a:r>
                      <a:r>
                        <a:rPr lang="uk-UA" sz="18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людини </a:t>
                      </a:r>
                      <a:r>
                        <a:rPr lang="ru-RU" sz="18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думати</a:t>
                      </a:r>
                      <a:endParaRPr lang="ru-RU" sz="140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5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Розсуд</a:t>
                      </a:r>
                      <a:endParaRPr lang="ru-RU" sz="18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572000" y="4005064"/>
          <a:ext cx="4248472" cy="1728194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339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Голод</a:t>
                      </a:r>
                      <a:r>
                        <a:rPr lang="uk-UA" sz="1800" b="1" dirty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Страшний, підступний</a:t>
                      </a:r>
                      <a:endParaRPr lang="ru-RU" sz="18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91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Сигналить, підштовхує, змушує</a:t>
                      </a:r>
                      <a:endParaRPr lang="ru-RU" sz="180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5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Штовхає на необдумані вчинки</a:t>
                      </a:r>
                      <a:endParaRPr lang="ru-RU" sz="18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5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Недоїдання </a:t>
                      </a:r>
                      <a:endParaRPr lang="ru-RU" sz="18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987824" y="404664"/>
            <a:ext cx="5832648" cy="589458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Чи засуджуєте ви вчинки Галі?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1115616" y="1844824"/>
            <a:ext cx="42119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Batang" pitchFamily="18" charset="-127"/>
                <a:cs typeface="Times New Roman" pitchFamily="18" charset="0"/>
              </a:rPr>
              <a:t>“У душі боролися дві Галі. Одна волала: не можна, а друга заохочувала: тільки трішечки...</a:t>
            </a:r>
          </a:p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Batang" pitchFamily="18" charset="-127"/>
                <a:cs typeface="Times New Roman" pitchFamily="18" charset="0"/>
              </a:rPr>
              <a:t>Перемогла друга.</a:t>
            </a:r>
            <a:r>
              <a:rPr lang="uk-UA" sz="2000" dirty="0" smtClean="0"/>
              <a:t> Невеличкий горщик за мить спорожнів.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Batang" pitchFamily="18" charset="-127"/>
                <a:cs typeface="Times New Roman" pitchFamily="18" charset="0"/>
              </a:rPr>
              <a:t> “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3635896" y="3789040"/>
            <a:ext cx="50040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Batang" pitchFamily="18" charset="-127"/>
                <a:cs typeface="Times New Roman" pitchFamily="18" charset="0"/>
              </a:rPr>
              <a:t>“- Ой, – зрадів розум і шепнув: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Batang" pitchFamily="18" charset="-127"/>
                <a:cs typeface="Times New Roman" pitchFamily="18" charset="0"/>
              </a:rPr>
              <a:t>- Взувай швидше, тобі ж далека дорога, порепаними ногами не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Batang" pitchFamily="18" charset="-127"/>
                <a:cs typeface="Times New Roman" pitchFamily="18" charset="0"/>
              </a:rPr>
              <a:t>дочеберяєш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Batang" pitchFamily="18" charset="-127"/>
                <a:cs typeface="Times New Roman" pitchFamily="18" charset="0"/>
              </a:rPr>
              <a:t> у той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Batang" pitchFamily="18" charset="-127"/>
                <a:cs typeface="Times New Roman" pitchFamily="18" charset="0"/>
              </a:rPr>
              <a:t>Донбас.”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188640"/>
            <a:ext cx="24482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Метод «Прес»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476672"/>
            <a:ext cx="1800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i="1" dirty="0" smtClean="0"/>
              <a:t>Я </a:t>
            </a:r>
            <a:r>
              <a:rPr lang="ru-RU" sz="1600" i="1" dirty="0" err="1" smtClean="0"/>
              <a:t>вважаю</a:t>
            </a:r>
            <a:r>
              <a:rPr lang="ru-RU" sz="1600" i="1" dirty="0" smtClean="0"/>
              <a:t>...</a:t>
            </a:r>
            <a:endParaRPr lang="ru-RU" sz="1600" dirty="0" smtClean="0"/>
          </a:p>
          <a:p>
            <a:pPr>
              <a:buFont typeface="Wingdings" pitchFamily="2" charset="2"/>
              <a:buChar char="ü"/>
            </a:pPr>
            <a:r>
              <a:rPr lang="ru-RU" sz="1600" i="1" dirty="0" smtClean="0"/>
              <a:t>Тому </a:t>
            </a:r>
            <a:r>
              <a:rPr lang="ru-RU" sz="1600" i="1" dirty="0" err="1" smtClean="0"/>
              <a:t>що</a:t>
            </a:r>
            <a:r>
              <a:rPr lang="ru-RU" sz="1600" i="1" dirty="0" smtClean="0"/>
              <a:t>...</a:t>
            </a:r>
            <a:endParaRPr lang="ru-RU" sz="1600" dirty="0" smtClean="0"/>
          </a:p>
          <a:p>
            <a:pPr>
              <a:buFont typeface="Wingdings" pitchFamily="2" charset="2"/>
              <a:buChar char="ü"/>
            </a:pPr>
            <a:r>
              <a:rPr lang="ru-RU" sz="1600" i="1" dirty="0" err="1" smtClean="0"/>
              <a:t>Наприклад</a:t>
            </a:r>
            <a:r>
              <a:rPr lang="ru-RU" sz="1600" i="1" dirty="0" smtClean="0"/>
              <a:t>...</a:t>
            </a:r>
            <a:endParaRPr lang="ru-RU" sz="1600" dirty="0" smtClean="0"/>
          </a:p>
          <a:p>
            <a:pPr>
              <a:buFont typeface="Wingdings" pitchFamily="2" charset="2"/>
              <a:buChar char="ü"/>
            </a:pPr>
            <a:r>
              <a:rPr lang="ru-RU" sz="1600" i="1" dirty="0" err="1" smtClean="0"/>
              <a:t>Отже</a:t>
            </a:r>
            <a:r>
              <a:rPr lang="uk-UA" sz="1600" i="1" dirty="0" smtClean="0"/>
              <a:t>…</a:t>
            </a:r>
            <a:endParaRPr lang="ru-RU" sz="16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Чому такою була відповідь дівчинки?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782416" cy="2334000"/>
          </a:xfrm>
        </p:spPr>
        <p:txBody>
          <a:bodyPr/>
          <a:lstStyle/>
          <a:p>
            <a:pPr lvl="0"/>
            <a:r>
              <a:rPr lang="uk-UA" dirty="0" smtClean="0"/>
              <a:t>“- Недобре ти з нами вчинила, Галю: і борщ виїла, і чоботи </a:t>
            </a:r>
            <a:r>
              <a:rPr lang="uk-UA" dirty="0" err="1" smtClean="0"/>
              <a:t>вкрала.”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555776" y="3212976"/>
            <a:ext cx="5782416" cy="2334000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lvl="0"/>
            <a:r>
              <a:rPr lang="uk-UA" sz="2800" dirty="0" smtClean="0"/>
              <a:t>- Вам, тьотю, недобре, а мені - добре, - прошепотіла спантеличена дівчина. Роззулася, віддала чоботи, а сама пішла у невідомий </a:t>
            </a:r>
            <a:r>
              <a:rPr lang="uk-UA" sz="2800" dirty="0" err="1" smtClean="0"/>
              <a:t>Донбас...”</a:t>
            </a:r>
            <a:endParaRPr lang="ru-RU" sz="2800" dirty="0" smtClean="0"/>
          </a:p>
          <a:p>
            <a:r>
              <a:rPr lang="uk-UA" sz="2800" dirty="0" smtClean="0"/>
              <a:t> </a:t>
            </a:r>
            <a:endParaRPr lang="ru-RU" sz="2800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Як склалося життя героїв далі?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2000" dirty="0" smtClean="0"/>
              <a:t>Мовою цитат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41277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uk-UA" dirty="0" smtClean="0"/>
              <a:t>МАЛИЙ ВАСЬКО: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“- А де ж Васько? – самими очима запитала мама.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Не знаю, – була </a:t>
            </a:r>
            <a:r>
              <a:rPr lang="uk-UA" dirty="0" err="1" smtClean="0"/>
              <a:t>відповідь.”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27809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/>
              <a:t>ІЛЬКО:</a:t>
            </a:r>
          </a:p>
          <a:p>
            <a:r>
              <a:rPr lang="uk-UA" dirty="0" smtClean="0"/>
              <a:t>“(Галя)запропонувала іти туди разом. Ілько відмовився навідріз: ні, мамусю саму не </a:t>
            </a:r>
            <a:r>
              <a:rPr lang="uk-UA" dirty="0" err="1" smtClean="0"/>
              <a:t>залишить.”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411760" y="4077072"/>
            <a:ext cx="49685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dirty="0" err="1" smtClean="0"/>
              <a:t>“Мама</a:t>
            </a:r>
            <a:r>
              <a:rPr lang="uk-UA" dirty="0" smtClean="0"/>
              <a:t> лежала на полу. Живими були лише очі, а вони – повні горя і страждання. “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52292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ГАЛЯ:</a:t>
            </a:r>
          </a:p>
          <a:p>
            <a:r>
              <a:rPr lang="uk-UA" dirty="0" err="1" smtClean="0"/>
              <a:t>“Роззулася</a:t>
            </a:r>
            <a:r>
              <a:rPr lang="uk-UA" dirty="0" smtClean="0"/>
              <a:t>, віддала чоботи, а сама пішла у невідомий Донбас, щоб уже ніколи не повернутися </a:t>
            </a:r>
            <a:r>
              <a:rPr lang="uk-UA" dirty="0" err="1" smtClean="0"/>
              <a:t>додому.”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268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Виберіть 2-3 словосполучення, щоб продовжити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 smtClean="0"/>
              <a:t>«Сьогодні я дізнався (дізналася)…»</a:t>
            </a:r>
            <a:endParaRPr lang="ru-RU" dirty="0" smtClean="0"/>
          </a:p>
          <a:p>
            <a:r>
              <a:rPr lang="uk-UA" dirty="0" smtClean="0"/>
              <a:t>«Сьогодні мені було цікаво…»</a:t>
            </a:r>
            <a:endParaRPr lang="ru-RU" dirty="0" smtClean="0"/>
          </a:p>
          <a:p>
            <a:r>
              <a:rPr lang="uk-UA" dirty="0" smtClean="0"/>
              <a:t>«Сьогодні мені було легко… »</a:t>
            </a:r>
            <a:endParaRPr lang="ru-RU" dirty="0" smtClean="0"/>
          </a:p>
          <a:p>
            <a:r>
              <a:rPr lang="uk-UA" dirty="0" smtClean="0"/>
              <a:t>«Сьогодні мені було непросто…»</a:t>
            </a:r>
            <a:endParaRPr lang="ru-RU" dirty="0" smtClean="0"/>
          </a:p>
          <a:p>
            <a:r>
              <a:rPr lang="uk-UA" dirty="0" smtClean="0"/>
              <a:t>«Сьогодні мені вдалося…»</a:t>
            </a:r>
            <a:endParaRPr lang="ru-RU" dirty="0" smtClean="0"/>
          </a:p>
          <a:p>
            <a:r>
              <a:rPr lang="uk-UA" dirty="0" smtClean="0"/>
              <a:t>«На цьому уроці я навчився (навчилася)…»</a:t>
            </a:r>
            <a:endParaRPr lang="ru-RU" dirty="0" smtClean="0"/>
          </a:p>
          <a:p>
            <a:r>
              <a:rPr lang="uk-UA" dirty="0" smtClean="0"/>
              <a:t>«Тепер я думаю, що…»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6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4800" dirty="0" err="1" smtClean="0">
                <a:solidFill>
                  <a:schemeClr val="accent2">
                    <a:lumMod val="50000"/>
                  </a:schemeClr>
                </a:solidFill>
              </a:rPr>
              <a:t>Дякую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 за роботу!</a:t>
            </a:r>
            <a:b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err="1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Використана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л</a:t>
            </a:r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і</a:t>
            </a:r>
            <a:r>
              <a:rPr lang="ru-RU" sz="3600" dirty="0" err="1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тература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Месевря</a:t>
            </a:r>
            <a:r>
              <a:rPr lang="ru-RU" dirty="0" smtClean="0"/>
              <a:t> О. І. </a:t>
            </a:r>
            <a:r>
              <a:rPr lang="ru-RU" dirty="0" err="1" smtClean="0"/>
              <a:t>Соняшник</a:t>
            </a:r>
            <a:r>
              <a:rPr lang="ru-RU" dirty="0" smtClean="0"/>
              <a:t> у</a:t>
            </a:r>
            <a:r>
              <a:rPr lang="ru-RU" b="1" dirty="0" smtClean="0"/>
              <a:t> </a:t>
            </a:r>
            <a:r>
              <a:rPr lang="ru-RU" dirty="0" err="1" smtClean="0"/>
              <a:t>відрі</a:t>
            </a:r>
            <a:r>
              <a:rPr lang="ru-RU" dirty="0" smtClean="0"/>
              <a:t> / О. </a:t>
            </a:r>
            <a:r>
              <a:rPr lang="ru-RU" dirty="0" err="1" smtClean="0"/>
              <a:t>Месевря</a:t>
            </a:r>
            <a:r>
              <a:rPr lang="ru-RU" dirty="0" smtClean="0"/>
              <a:t>. - </a:t>
            </a:r>
            <a:r>
              <a:rPr lang="ru-RU" dirty="0" err="1" smtClean="0"/>
              <a:t>Черкаси</a:t>
            </a:r>
            <a:r>
              <a:rPr lang="ru-RU" dirty="0" smtClean="0"/>
              <a:t>: </a:t>
            </a:r>
            <a:r>
              <a:rPr lang="ru-RU" dirty="0" err="1" smtClean="0"/>
              <a:t>видавництво</a:t>
            </a:r>
            <a:r>
              <a:rPr lang="ru-RU" dirty="0" smtClean="0"/>
              <a:t> Ю. </a:t>
            </a:r>
            <a:r>
              <a:rPr lang="ru-RU" dirty="0" err="1" smtClean="0"/>
              <a:t>Чабаненко</a:t>
            </a:r>
            <a:r>
              <a:rPr lang="ru-RU" dirty="0" smtClean="0"/>
              <a:t>, 2016. - 52 с.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6852240" cy="1021864"/>
          </a:xfrm>
        </p:spPr>
        <p:txBody>
          <a:bodyPr>
            <a:normAutofit fontScale="90000"/>
          </a:bodyPr>
          <a:lstStyle/>
          <a:p>
            <a:pPr lvl="0"/>
            <a:r>
              <a:rPr lang="uk-UA" b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 ви розумієте вислів:</a:t>
            </a:r>
            <a:br>
              <a:rPr lang="uk-UA" b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8183880" cy="2441432"/>
          </a:xfrm>
        </p:spPr>
        <p:txBody>
          <a:bodyPr>
            <a:normAutofit fontScale="97500"/>
          </a:bodyPr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sz="4100" dirty="0" smtClean="0"/>
              <a:t>Немає нічого страшнішого у світі, чим голодні і нікому не потрібні діти ...</a:t>
            </a:r>
            <a:endParaRPr lang="ru-RU" sz="4100" dirty="0"/>
          </a:p>
        </p:txBody>
      </p:sp>
      <p:pic>
        <p:nvPicPr>
          <p:cNvPr id="34818" name="Picture 2" descr="https://ljplus.ru/img4/j/_/j_arboribus/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284984"/>
            <a:ext cx="4831208" cy="324036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51920" y="188640"/>
            <a:ext cx="5112568" cy="6336704"/>
          </a:xfrm>
        </p:spPr>
        <p:txBody>
          <a:bodyPr>
            <a:normAutofit/>
          </a:bodyPr>
          <a:lstStyle/>
          <a:p>
            <a:r>
              <a:rPr lang="uk-UA" dirty="0" smtClean="0"/>
              <a:t>Що вам відомо про голодомор 1932-1933 років?</a:t>
            </a:r>
          </a:p>
          <a:p>
            <a:endParaRPr lang="uk-UA" dirty="0" smtClean="0"/>
          </a:p>
          <a:p>
            <a:r>
              <a:rPr lang="uk-UA" dirty="0" smtClean="0"/>
              <a:t>Про що розповідається у новелі О. </a:t>
            </a:r>
            <a:r>
              <a:rPr lang="uk-UA" dirty="0" err="1" smtClean="0"/>
              <a:t>Месеврі</a:t>
            </a:r>
            <a:r>
              <a:rPr lang="uk-UA" dirty="0" smtClean="0"/>
              <a:t> </a:t>
            </a:r>
          </a:p>
          <a:p>
            <a:pPr>
              <a:buNone/>
            </a:pPr>
            <a:r>
              <a:rPr lang="uk-UA" dirty="0" smtClean="0"/>
              <a:t>	“А мені добре…”?</a:t>
            </a:r>
          </a:p>
          <a:p>
            <a:pPr>
              <a:buNone/>
            </a:pPr>
            <a:endParaRPr lang="uk-UA" dirty="0" smtClean="0"/>
          </a:p>
          <a:p>
            <a:r>
              <a:rPr lang="uk-UA" dirty="0" smtClean="0"/>
              <a:t>Як жилося Галиній сім’ї при живому батькові?</a:t>
            </a:r>
          </a:p>
          <a:p>
            <a:endParaRPr lang="uk-UA" dirty="0" smtClean="0"/>
          </a:p>
          <a:p>
            <a:r>
              <a:rPr lang="uk-UA" dirty="0" smtClean="0"/>
              <a:t>За що засудили їхнього батька Івана?</a:t>
            </a:r>
          </a:p>
          <a:p>
            <a:endParaRPr lang="uk-UA" dirty="0" smtClean="0"/>
          </a:p>
          <a:p>
            <a:endParaRPr lang="uk-UA" dirty="0" smtClean="0"/>
          </a:p>
        </p:txBody>
      </p:sp>
      <p:pic>
        <p:nvPicPr>
          <p:cNvPr id="17410" name="Picture 2" descr="http://newsonline24.com.ua/wp-content/uploads/2017/09/37bcfb3f905595b02e4bc9c8dfc557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3778746" cy="597684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5301208"/>
            <a:ext cx="4104456" cy="10695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1800" dirty="0" smtClean="0"/>
              <a:t>Скульптура </a:t>
            </a:r>
            <a:r>
              <a:rPr lang="ru-RU" sz="1800" dirty="0" err="1" smtClean="0"/>
              <a:t>дівчинки</a:t>
            </a:r>
            <a:r>
              <a:rPr lang="ru-RU" sz="1800" dirty="0" smtClean="0"/>
              <a:t> </a:t>
            </a:r>
            <a:r>
              <a:rPr lang="ru-RU" sz="1800" dirty="0" err="1" smtClean="0"/>
              <a:t>з</a:t>
            </a:r>
            <a:r>
              <a:rPr lang="ru-RU" sz="1800" dirty="0" smtClean="0"/>
              <a:t> колосками в руках, Музей голодомору, </a:t>
            </a:r>
            <a:r>
              <a:rPr lang="ru-RU" sz="1800" dirty="0" err="1" smtClean="0"/>
              <a:t>Київ</a:t>
            </a:r>
            <a:r>
              <a:rPr lang="ru-RU" sz="1800" dirty="0" smtClean="0"/>
              <a:t>, </a:t>
            </a:r>
            <a:r>
              <a:rPr lang="ru-RU" sz="1800" dirty="0" err="1" smtClean="0"/>
              <a:t>Україна</a:t>
            </a:r>
            <a:endParaRPr lang="ru-RU" sz="1900" dirty="0" smtClean="0"/>
          </a:p>
          <a:p>
            <a:endParaRPr lang="ru-RU" sz="1900" dirty="0"/>
          </a:p>
        </p:txBody>
      </p:sp>
      <p:pic>
        <p:nvPicPr>
          <p:cNvPr id="15364" name="Picture 4" descr="http://photos.wikimapia.org/p/00/03/11/69/38_big.jpg"/>
          <p:cNvPicPr>
            <a:picLocks noChangeAspect="1" noChangeArrowheads="1"/>
          </p:cNvPicPr>
          <p:nvPr/>
        </p:nvPicPr>
        <p:blipFill>
          <a:blip r:embed="rId2" cstate="print"/>
          <a:srcRect r="-420" b="3672"/>
          <a:stretch>
            <a:fillRect/>
          </a:stretch>
        </p:blipFill>
        <p:spPr bwMode="auto">
          <a:xfrm>
            <a:off x="611560" y="404664"/>
            <a:ext cx="3384376" cy="5044636"/>
          </a:xfrm>
          <a:prstGeom prst="rect">
            <a:avLst/>
          </a:prstGeom>
          <a:noFill/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932040" y="2420888"/>
            <a:ext cx="356388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 </a:t>
            </a:r>
            <a:r>
              <a:rPr lang="uk-UA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є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спільного між скульптурою  дівчинки та новелою О.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Месеврі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мені добре…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3421008" cy="57606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</a:rPr>
              <a:t>Тема твору: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412776"/>
            <a:ext cx="3600400" cy="2304256"/>
          </a:xfrm>
        </p:spPr>
        <p:txBody>
          <a:bodyPr>
            <a:normAutofit fontScale="40000" lnSpcReduction="20000"/>
          </a:bodyPr>
          <a:lstStyle/>
          <a:p>
            <a:pPr fontAlgn="base">
              <a:lnSpc>
                <a:spcPct val="120000"/>
              </a:lnSpc>
              <a:buNone/>
            </a:pPr>
            <a:r>
              <a:rPr lang="ru-RU" dirty="0" smtClean="0"/>
              <a:t>	</a:t>
            </a:r>
            <a:r>
              <a:rPr lang="ru-RU" sz="7400" dirty="0" err="1" smtClean="0"/>
              <a:t>відтворені</a:t>
            </a:r>
            <a:r>
              <a:rPr lang="ru-RU" sz="7400" dirty="0" smtClean="0"/>
              <a:t> </a:t>
            </a:r>
            <a:r>
              <a:rPr lang="ru-RU" sz="7400" dirty="0" err="1" smtClean="0"/>
              <a:t>події</a:t>
            </a:r>
            <a:r>
              <a:rPr lang="ru-RU" sz="7400" dirty="0" smtClean="0"/>
              <a:t> </a:t>
            </a:r>
            <a:r>
              <a:rPr lang="ru-RU" sz="7400" dirty="0" err="1" smtClean="0"/>
              <a:t>і</a:t>
            </a:r>
            <a:r>
              <a:rPr lang="ru-RU" sz="7400" dirty="0" smtClean="0"/>
              <a:t> </a:t>
            </a:r>
            <a:r>
              <a:rPr lang="ru-RU" sz="7400" dirty="0" err="1" smtClean="0"/>
              <a:t>явища</a:t>
            </a:r>
            <a:r>
              <a:rPr lang="ru-RU" sz="7400" dirty="0" smtClean="0"/>
              <a:t> голодомору 1932-1933 </a:t>
            </a:r>
            <a:r>
              <a:rPr lang="ru-RU" sz="7400" dirty="0" err="1" smtClean="0"/>
              <a:t>років</a:t>
            </a:r>
            <a:r>
              <a:rPr lang="ru-RU" sz="6200" dirty="0" smtClean="0"/>
              <a:t/>
            </a:r>
            <a:br>
              <a:rPr lang="ru-RU" sz="62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endParaRPr lang="ru-RU" dirty="0" smtClean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64088" y="764704"/>
            <a:ext cx="2268880" cy="475496"/>
          </a:xfrm>
          <a:prstGeom prst="rect">
            <a:avLst/>
          </a:prstGeom>
        </p:spPr>
        <p:txBody>
          <a:bodyPr vert="horz" anchor="b">
            <a:normAutofit fontScale="8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Ідея :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004048" y="1340768"/>
            <a:ext cx="3672408" cy="24482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265176" lvl="0" indent="-265176"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lang="uk-UA" sz="2800" dirty="0" smtClean="0"/>
              <a:t>звеличення материнства, любові, родинних 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почуттів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90" name="Picture 6" descr="https://im0-tub-ua.yandex.net/i?id=5f3d590a433f6c740d4077373baefe43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3" y="3745902"/>
            <a:ext cx="3600400" cy="277621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07904" y="3501008"/>
            <a:ext cx="16834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мама </a:t>
            </a:r>
          </a:p>
          <a:p>
            <a:pPr algn="ctr"/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Палажка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395536" y="1268760"/>
            <a:ext cx="33843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Batang" pitchFamily="18" charset="-127"/>
                <a:cs typeface="Times New Roman" pitchFamily="18" charset="0"/>
              </a:rPr>
              <a:t>“…якось уранці на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Batang" pitchFamily="18" charset="-127"/>
                <a:cs typeface="Times New Roman" pitchFamily="18" charset="0"/>
              </a:rPr>
              <a:t>Васькове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Batang" pitchFamily="18" charset="-127"/>
                <a:cs typeface="Times New Roman" pitchFamily="18" charset="0"/>
              </a:rPr>
              <a:t>«мамусю, хлібця...», – не витримала... і тихо сказала: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2698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Batang" pitchFamily="18" charset="-127"/>
                <a:cs typeface="Times New Roman" pitchFamily="18" charset="0"/>
              </a:rPr>
              <a:t> - Підемо «у город»... по хліб... І нишком витерла обрамлені синіми колами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Batang" pitchFamily="18" charset="-127"/>
                <a:cs typeface="Times New Roman" pitchFamily="18" charset="0"/>
              </a:rPr>
              <a:t>очі.”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4509120"/>
            <a:ext cx="19271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</a:rPr>
              <a:t>Часто плакала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4077072"/>
            <a:ext cx="25922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</a:rPr>
              <a:t>“- А де ж Васько? – самими очима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</a:rPr>
              <a:t>запитала.”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3707904" y="3212976"/>
            <a:ext cx="57606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5076056" y="3356992"/>
            <a:ext cx="93610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131840" y="4293096"/>
            <a:ext cx="72008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4860032" y="1340768"/>
            <a:ext cx="4283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</a:rPr>
              <a:t>“…посадила дітей на дерев’яну лавку, дістала із вузлика по картоплині «в кожушках» і веліла чекати, поки сходить у лавку по хліб. А ще наказала нікому не говорити, хто вони і звідки!”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4788024" y="4293096"/>
            <a:ext cx="122413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835696" y="296944"/>
            <a:ext cx="59046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зів новели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1340768"/>
            <a:ext cx="2890664" cy="778098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Чи осуджуєте ви вчинок матері?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788024" y="2564904"/>
            <a:ext cx="3981128" cy="2620928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uk-UA" dirty="0" smtClean="0"/>
              <a:t>	</a:t>
            </a:r>
            <a:r>
              <a:rPr lang="uk-UA" dirty="0" err="1" smtClean="0"/>
              <a:t>“Мама</a:t>
            </a:r>
            <a:r>
              <a:rPr lang="uk-UA" dirty="0" smtClean="0"/>
              <a:t> посадила дітей на дерев’яну лавку, дістала із вузлика по картоплині “в </a:t>
            </a:r>
            <a:r>
              <a:rPr lang="uk-UA" dirty="0" err="1" smtClean="0"/>
              <a:t>кожушках”</a:t>
            </a:r>
            <a:r>
              <a:rPr lang="uk-UA" dirty="0" smtClean="0"/>
              <a:t> і веліла чекати, поки сходить у лавку по </a:t>
            </a:r>
            <a:r>
              <a:rPr lang="uk-UA" dirty="0" err="1" smtClean="0"/>
              <a:t>хліб.”</a:t>
            </a:r>
            <a:r>
              <a:rPr lang="uk-UA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0722" name="AutoShape 2" descr="https://cont.ws/uploads/pic/2016/2/golod-v-ssha%5B1%5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6" name="Picture 6" descr="http://tavriysk.org.ua/wp-content/uploads/2016/03/%D0%A4%D0%BE%D1%82%D0%B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56992"/>
            <a:ext cx="4224469" cy="316835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3528" y="836712"/>
            <a:ext cx="52565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err="1" smtClean="0"/>
              <a:t>“Нагріла</a:t>
            </a:r>
            <a:r>
              <a:rPr lang="uk-UA" sz="2400" dirty="0" smtClean="0"/>
              <a:t> води, покупала всіх, дістала зі скрині святковий одяг і тихо сказала:</a:t>
            </a:r>
            <a:endParaRPr lang="ru-RU" sz="2400" dirty="0" smtClean="0"/>
          </a:p>
          <a:p>
            <a:pPr lvl="0">
              <a:buFontTx/>
              <a:buChar char="-"/>
            </a:pPr>
            <a:r>
              <a:rPr lang="uk-UA" sz="2400" dirty="0" smtClean="0"/>
              <a:t>Підемо “у </a:t>
            </a:r>
            <a:r>
              <a:rPr lang="uk-UA" sz="2400" dirty="0" err="1" smtClean="0"/>
              <a:t>город”</a:t>
            </a:r>
            <a:r>
              <a:rPr lang="uk-UA" sz="2400" dirty="0" smtClean="0"/>
              <a:t>... по хліб...</a:t>
            </a:r>
          </a:p>
          <a:p>
            <a:pPr lvl="0"/>
            <a:r>
              <a:rPr lang="uk-UA" sz="2400" dirty="0" smtClean="0"/>
              <a:t> І нишком витерла обрамлені синіми колами очі. ”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5229200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err="1" smtClean="0"/>
              <a:t>“Сутеніло</a:t>
            </a:r>
            <a:r>
              <a:rPr lang="uk-UA" sz="2400" dirty="0" smtClean="0"/>
              <a:t>, а мама не </a:t>
            </a:r>
            <a:r>
              <a:rPr lang="uk-UA" sz="2400" dirty="0" err="1" smtClean="0"/>
              <a:t>приходила.”</a:t>
            </a:r>
            <a:endParaRPr lang="ru-RU" sz="2400" dirty="0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6084168" y="116632"/>
            <a:ext cx="16561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Мікрофон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95936" y="1700808"/>
            <a:ext cx="4762872" cy="41696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dirty="0" err="1" smtClean="0"/>
              <a:t>“Хтось</a:t>
            </a:r>
            <a:r>
              <a:rPr lang="uk-UA" dirty="0" smtClean="0"/>
              <a:t> торкнувся плеча…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	 - Не бійся, дитинко, я не смерть, я – бабуся. Просто я давно нічого не їла. А ти чого тут сама?”</a:t>
            </a:r>
          </a:p>
          <a:p>
            <a:pPr lvl="0"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	“… дитино, обминай людей і дороги теж. Тепер людей треба боятися більше, ніж диких </a:t>
            </a:r>
            <a:r>
              <a:rPr lang="uk-UA" dirty="0" err="1" smtClean="0"/>
              <a:t>звірів.”</a:t>
            </a:r>
            <a:endParaRPr lang="ru-RU" dirty="0" smtClean="0"/>
          </a:p>
          <a:p>
            <a:pPr lvl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8130" name="Picture 2" descr="http://www.stihi.ru/pics/2011/09/13/42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3362325" cy="432435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4860032" y="116632"/>
            <a:ext cx="42839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619125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Чому бабуся дала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настанову дівчинці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обминати людей по дорозі?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19872" y="3429000"/>
            <a:ext cx="15552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u="sng" dirty="0" smtClean="0">
                <a:solidFill>
                  <a:schemeClr val="accent5">
                    <a:lumMod val="50000"/>
                  </a:schemeClr>
                </a:solidFill>
              </a:rPr>
              <a:t>Ілько</a:t>
            </a:r>
            <a:endParaRPr lang="ru-RU" sz="3600" b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924944"/>
            <a:ext cx="17828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Старший </a:t>
            </a:r>
          </a:p>
          <a:p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син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1628800"/>
            <a:ext cx="2520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Отримав «паспорта » на вухо 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4509120"/>
            <a:ext cx="168828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Загубив </a:t>
            </a:r>
          </a:p>
          <a:p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меншого</a:t>
            </a:r>
          </a:p>
          <a:p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братика 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5085184"/>
            <a:ext cx="14991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Приніс </a:t>
            </a:r>
          </a:p>
          <a:p>
            <a:r>
              <a:rPr lang="uk-UA" sz="2400" b="1" smtClean="0">
                <a:solidFill>
                  <a:schemeClr val="accent6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поїсти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3356992"/>
            <a:ext cx="228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Не пішов на Донбас, бо «…ні, мамусю саму не залишать»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1484784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</a:rPr>
              <a:t>Хвилювався </a:t>
            </a:r>
          </a:p>
          <a:p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</a:rPr>
              <a:t>за маму 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3923928" y="2420888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2483768" y="3356992"/>
            <a:ext cx="576064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4860032" y="2420888"/>
            <a:ext cx="86409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2771800" y="4005064"/>
            <a:ext cx="57606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3"/>
          </p:cNvCxnSpPr>
          <p:nvPr/>
        </p:nvCxnSpPr>
        <p:spPr>
          <a:xfrm>
            <a:off x="4975106" y="3752166"/>
            <a:ext cx="749022" cy="2528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355976" y="4221088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835696" y="296944"/>
            <a:ext cx="59046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зів новели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862</TotalTime>
  <Words>679</Words>
  <Application>Microsoft Office PowerPoint</Application>
  <PresentationFormat>Экран (4:3)</PresentationFormat>
  <Paragraphs>136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Официальная</vt:lpstr>
      <vt:lpstr>Література рідного краю Ольга Іванівна Месевря. Новела “А мені добре…”зі збірки “Соняшник у відрі”</vt:lpstr>
      <vt:lpstr>Як ви розумієте вислів: </vt:lpstr>
      <vt:lpstr>Слайд 3</vt:lpstr>
      <vt:lpstr>Слайд 4</vt:lpstr>
      <vt:lpstr>Тема твору:</vt:lpstr>
      <vt:lpstr>Слайд 6</vt:lpstr>
      <vt:lpstr>Чи осуджуєте ви вчинок матері?</vt:lpstr>
      <vt:lpstr>Слайд 8</vt:lpstr>
      <vt:lpstr>Слайд 9</vt:lpstr>
      <vt:lpstr>Слайд 10</vt:lpstr>
      <vt:lpstr>Слайд 11</vt:lpstr>
      <vt:lpstr>Сенкан </vt:lpstr>
      <vt:lpstr>Чи засуджуєте ви вчинки Галі?</vt:lpstr>
      <vt:lpstr>Чому такою була відповідь дівчинки?</vt:lpstr>
      <vt:lpstr>Як склалося життя героїв далі?  Мовою цитат</vt:lpstr>
      <vt:lpstr> Виберіть 2-3 словосполучення, щоб продовжити</vt:lpstr>
      <vt:lpstr>Слайд 17</vt:lpstr>
      <vt:lpstr>Використана література: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User_9</cp:lastModifiedBy>
  <cp:revision>79</cp:revision>
  <dcterms:created xsi:type="dcterms:W3CDTF">2018-01-26T08:57:53Z</dcterms:created>
  <dcterms:modified xsi:type="dcterms:W3CDTF">2018-02-16T12:16:09Z</dcterms:modified>
</cp:coreProperties>
</file>