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3" r:id="rId7"/>
    <p:sldId id="265" r:id="rId8"/>
    <p:sldId id="274" r:id="rId9"/>
    <p:sldId id="269" r:id="rId10"/>
    <p:sldId id="266" r:id="rId11"/>
    <p:sldId id="267" r:id="rId12"/>
    <p:sldId id="268" r:id="rId13"/>
    <p:sldId id="273" r:id="rId14"/>
    <p:sldId id="270" r:id="rId15"/>
    <p:sldId id="272" r:id="rId16"/>
    <p:sldId id="271" r:id="rId17"/>
    <p:sldId id="275" r:id="rId18"/>
    <p:sldId id="26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fr/images/search?text=&#1074;&#1086;&#1111;&#1085;&#1080;%20&#1072;&#1090;&#1086;&amp;i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uk.wikipedia.org/wiki/%25" TargetMode="External"/><Relationship Id="rId5" Type="http://schemas.openxmlformats.org/officeDocument/2006/relationships/hyperlink" Target="https://novynarnia.com/2016/08/29/yak-viglyadalo-peklo-ilovayskiy-kotel-u-spogadah-biytsiv/" TargetMode="External"/><Relationship Id="rId4" Type="http://schemas.openxmlformats.org/officeDocument/2006/relationships/hyperlink" Target="http://gutojazk-school.ucoz.ru/load/vikhovna_robota/vikhovni_zakhodi/urok_muzhnosti_khorobri_sercja_lapchuk_g_v/12-1-0-6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nepr.info/wp-content/uploads/2014/07/55529/flag-1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6256"/>
          </a:xfrm>
          <a:prstGeom prst="rect">
            <a:avLst/>
          </a:prstGeom>
          <a:noFill/>
        </p:spPr>
      </p:pic>
      <p:sp>
        <p:nvSpPr>
          <p:cNvPr id="5" name="Заголовок 3"/>
          <p:cNvSpPr>
            <a:spLocks noGrp="1"/>
          </p:cNvSpPr>
          <p:nvPr>
            <p:ph type="ctrTitle"/>
          </p:nvPr>
        </p:nvSpPr>
        <p:spPr>
          <a:xfrm>
            <a:off x="755576" y="1421319"/>
            <a:ext cx="777240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Література рідного краю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Ольга Іванівна </a:t>
            </a:r>
            <a:r>
              <a:rPr lang="uk-UA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Месевря</a:t>
            </a:r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Новела </a:t>
            </a:r>
            <a:r>
              <a:rPr lang="uk-UA" sz="4000" b="1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uk-UA" sz="4000" b="1" dirty="0" err="1" smtClean="0">
                <a:ea typeface="Calibri" pitchFamily="34" charset="0"/>
                <a:cs typeface="Times New Roman" pitchFamily="18" charset="0"/>
              </a:rPr>
              <a:t>Во</a:t>
            </a:r>
            <a:r>
              <a:rPr lang="uk-UA" sz="4000" b="1" dirty="0" smtClean="0">
                <a:ea typeface="Calibri" pitchFamily="34" charset="0"/>
                <a:cs typeface="Times New Roman" pitchFamily="18" charset="0"/>
              </a:rPr>
              <a:t> ім'я Отця і Сина…» зі збірки </a:t>
            </a:r>
            <a:r>
              <a:rPr lang="uk-UA" sz="4000" b="1" dirty="0" err="1" smtClean="0">
                <a:ea typeface="Calibri" pitchFamily="34" charset="0"/>
                <a:cs typeface="Times New Roman" pitchFamily="18" charset="0"/>
              </a:rPr>
              <a:t>“Соняшник</a:t>
            </a:r>
            <a:r>
              <a:rPr lang="uk-UA" sz="4000" b="1" dirty="0" smtClean="0">
                <a:ea typeface="Calibri" pitchFamily="34" charset="0"/>
                <a:cs typeface="Times New Roman" pitchFamily="18" charset="0"/>
              </a:rPr>
              <a:t> у </a:t>
            </a:r>
            <a:r>
              <a:rPr lang="uk-UA" sz="4000" b="1" dirty="0" err="1" smtClean="0">
                <a:ea typeface="Calibri" pitchFamily="34" charset="0"/>
                <a:cs typeface="Times New Roman" pitchFamily="18" charset="0"/>
              </a:rPr>
              <a:t>відрі”</a:t>
            </a:r>
            <a:r>
              <a:rPr lang="uk-UA" sz="4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sz="4800" b="1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6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75656" y="4725144"/>
            <a:ext cx="7448872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  <a:defRPr/>
            </a:pP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</a:rPr>
              <a:t>Рудь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</a:rPr>
              <a:t>Наталія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</a:rPr>
              <a:t>Федорівна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,</a:t>
            </a:r>
          </a:p>
          <a:p>
            <a:pPr algn="r">
              <a:buNone/>
              <a:defRPr/>
            </a:pPr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</a:rPr>
              <a:t>вчитель української мови та літератури</a:t>
            </a:r>
          </a:p>
          <a:p>
            <a:pPr algn="r">
              <a:buNone/>
              <a:defRPr/>
            </a:pPr>
            <a:r>
              <a:rPr lang="uk-UA" sz="2400" b="1" dirty="0" err="1" smtClean="0">
                <a:solidFill>
                  <a:schemeClr val="accent3">
                    <a:lumMod val="50000"/>
                  </a:schemeClr>
                </a:solidFill>
              </a:rPr>
              <a:t>Верхняцького</a:t>
            </a:r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</a:rPr>
              <a:t> навчально-виховного комплексу </a:t>
            </a:r>
          </a:p>
          <a:p>
            <a:pPr algn="r">
              <a:buNone/>
              <a:defRPr/>
            </a:pPr>
            <a:r>
              <a:rPr lang="uk-UA" sz="2400" b="1" dirty="0" err="1" smtClean="0">
                <a:solidFill>
                  <a:schemeClr val="accent3">
                    <a:lumMod val="50000"/>
                  </a:schemeClr>
                </a:solidFill>
              </a:rPr>
              <a:t>“Загальноосвітня</a:t>
            </a:r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</a:rPr>
              <a:t> школа І-ІІІ ступенів № 1 - </a:t>
            </a:r>
            <a:r>
              <a:rPr lang="uk-UA" sz="2400" b="1" dirty="0" err="1" smtClean="0">
                <a:solidFill>
                  <a:schemeClr val="accent3">
                    <a:lumMod val="50000"/>
                  </a:schemeClr>
                </a:solidFill>
              </a:rPr>
              <a:t>ліцей”</a:t>
            </a:r>
            <a:endParaRPr lang="uk-UA" sz="2400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edsovet.su/_ld/458/093560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5603" name="Picture 3" descr="https://upload.wikimedia.org/wikipedia/commons/c/ce/Ruins_of_Donetsk_International_airport_%2816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492896"/>
            <a:ext cx="4685486" cy="2664296"/>
          </a:xfrm>
          <a:prstGeom prst="rect">
            <a:avLst/>
          </a:prstGeom>
          <a:noFill/>
        </p:spPr>
      </p:pic>
      <p:pic>
        <p:nvPicPr>
          <p:cNvPr id="25605" name="Picture 5" descr="https://espreso.tv/uploads/article/170751/images/im578x383-ne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1052736"/>
            <a:ext cx="4133755" cy="249598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83568" y="530120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err="1" smtClean="0"/>
              <a:t>Нині</a:t>
            </a:r>
            <a:r>
              <a:rPr lang="ru-RU" sz="2400" dirty="0" smtClean="0"/>
              <a:t> – </a:t>
            </a:r>
            <a:r>
              <a:rPr lang="ru-RU" sz="2400" dirty="0" err="1" smtClean="0"/>
              <a:t>це</a:t>
            </a:r>
            <a:r>
              <a:rPr lang="ru-RU" sz="2400" dirty="0" smtClean="0"/>
              <a:t> </a:t>
            </a:r>
            <a:r>
              <a:rPr lang="ru-RU" sz="2400" dirty="0" err="1" smtClean="0"/>
              <a:t>знищені</a:t>
            </a:r>
            <a:r>
              <a:rPr lang="ru-RU" sz="2400" dirty="0" smtClean="0"/>
              <a:t> </a:t>
            </a:r>
            <a:r>
              <a:rPr lang="ru-RU" sz="2400" dirty="0" err="1" smtClean="0"/>
              <a:t>будівлі</a:t>
            </a:r>
            <a:r>
              <a:rPr lang="ru-RU" sz="2400" dirty="0" smtClean="0"/>
              <a:t>, </a:t>
            </a:r>
            <a:r>
              <a:rPr lang="ru-RU" sz="2400" dirty="0" err="1" smtClean="0"/>
              <a:t>які</a:t>
            </a:r>
            <a:r>
              <a:rPr lang="ru-RU" sz="2400" dirty="0" smtClean="0"/>
              <a:t> </a:t>
            </a:r>
            <a:r>
              <a:rPr lang="ru-RU" sz="2400" dirty="0" err="1" smtClean="0"/>
              <a:t>поховали</a:t>
            </a:r>
            <a:r>
              <a:rPr lang="ru-RU" sz="2400" dirty="0" smtClean="0"/>
              <a:t> </a:t>
            </a:r>
            <a:r>
              <a:rPr lang="ru-RU" sz="2400" dirty="0" err="1" smtClean="0"/>
              <a:t>під</a:t>
            </a:r>
            <a:r>
              <a:rPr lang="ru-RU" sz="2400" dirty="0" smtClean="0"/>
              <a:t> собою сотню </a:t>
            </a:r>
            <a:r>
              <a:rPr lang="ru-RU" sz="2400" dirty="0" err="1" smtClean="0"/>
              <a:t>українських</a:t>
            </a:r>
            <a:r>
              <a:rPr lang="ru-RU" sz="2400" dirty="0" smtClean="0"/>
              <a:t> </a:t>
            </a:r>
            <a:r>
              <a:rPr lang="ru-RU" sz="2400" dirty="0" err="1" smtClean="0"/>
              <a:t>бійців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5868144" y="3840724"/>
            <a:ext cx="23397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675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Таким він був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… 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404664"/>
            <a:ext cx="32403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002060"/>
                </a:solidFill>
              </a:rPr>
              <a:t>Донецький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</a:rPr>
              <a:t>аеропорт</a:t>
            </a:r>
            <a:r>
              <a:rPr lang="ru-RU" sz="2400" dirty="0" smtClean="0">
                <a:solidFill>
                  <a:srgbClr val="002060"/>
                </a:solidFill>
              </a:rPr>
              <a:t>, </a:t>
            </a:r>
            <a:r>
              <a:rPr lang="ru-RU" sz="2400" dirty="0" err="1" smtClean="0">
                <a:solidFill>
                  <a:srgbClr val="002060"/>
                </a:solidFill>
              </a:rPr>
              <a:t>який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</a:rPr>
              <a:t>був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</a:rPr>
              <a:t>зведений</a:t>
            </a:r>
            <a:r>
              <a:rPr lang="ru-RU" sz="2400" dirty="0" smtClean="0">
                <a:solidFill>
                  <a:srgbClr val="002060"/>
                </a:solidFill>
              </a:rPr>
              <a:t>, </a:t>
            </a:r>
            <a:r>
              <a:rPr lang="ru-RU" sz="2400" dirty="0" err="1" smtClean="0">
                <a:solidFill>
                  <a:srgbClr val="002060"/>
                </a:solidFill>
              </a:rPr>
              <a:t>аби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</a:rPr>
              <a:t>зустрічати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</a:rPr>
              <a:t>героїв</a:t>
            </a:r>
            <a:r>
              <a:rPr lang="ru-RU" sz="2400" dirty="0" smtClean="0">
                <a:solidFill>
                  <a:srgbClr val="002060"/>
                </a:solidFill>
              </a:rPr>
              <a:t>, </a:t>
            </a:r>
            <a:r>
              <a:rPr lang="ru-RU" sz="2400" dirty="0" err="1" smtClean="0">
                <a:solidFill>
                  <a:srgbClr val="002060"/>
                </a:solidFill>
              </a:rPr>
              <a:t>натомість</a:t>
            </a:r>
            <a:r>
              <a:rPr lang="ru-RU" sz="2400" dirty="0" smtClean="0">
                <a:solidFill>
                  <a:srgbClr val="002060"/>
                </a:solidFill>
              </a:rPr>
              <a:t> сам </a:t>
            </a:r>
            <a:r>
              <a:rPr lang="ru-RU" sz="2400" dirty="0" err="1" smtClean="0">
                <a:solidFill>
                  <a:srgbClr val="002060"/>
                </a:solidFill>
              </a:rPr>
              <a:t>їх</a:t>
            </a:r>
            <a:r>
              <a:rPr lang="ru-RU" sz="2400" dirty="0" smtClean="0">
                <a:solidFill>
                  <a:srgbClr val="002060"/>
                </a:solidFill>
              </a:rPr>
              <a:t> створив.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edsovet.su/_ld/458/093560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4580" name="Picture 4" descr="Донецький аеропо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971860"/>
            <a:ext cx="5134372" cy="288614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23528" y="116633"/>
            <a:ext cx="882047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Битва за </a:t>
            </a:r>
            <a:r>
              <a:rPr lang="ru-RU" sz="2800" b="1" dirty="0" err="1" smtClean="0"/>
              <a:t>Донецький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аеропорт</a:t>
            </a:r>
            <a:r>
              <a:rPr lang="ru-RU" sz="2800" dirty="0" smtClean="0"/>
              <a:t> — </a:t>
            </a:r>
            <a:r>
              <a:rPr lang="ru-RU" sz="2800" dirty="0" err="1" smtClean="0"/>
              <a:t>збройне</a:t>
            </a:r>
            <a:r>
              <a:rPr lang="ru-RU" sz="2800" dirty="0" smtClean="0"/>
              <a:t> </a:t>
            </a:r>
            <a:r>
              <a:rPr lang="ru-RU" sz="2800" dirty="0" err="1" smtClean="0"/>
              <a:t>протистояння</a:t>
            </a:r>
            <a:r>
              <a:rPr lang="ru-RU" sz="2800" dirty="0" smtClean="0"/>
              <a:t> </a:t>
            </a:r>
            <a:r>
              <a:rPr lang="ru-RU" sz="2800" dirty="0" err="1" smtClean="0"/>
              <a:t>між</a:t>
            </a:r>
            <a:r>
              <a:rPr lang="ru-RU" sz="2800" dirty="0" smtClean="0"/>
              <a:t> </a:t>
            </a:r>
            <a:r>
              <a:rPr lang="ru-RU" sz="2800" dirty="0" err="1" smtClean="0"/>
              <a:t>українським</a:t>
            </a:r>
            <a:r>
              <a:rPr lang="ru-RU" sz="2800" dirty="0" smtClean="0"/>
              <a:t> </a:t>
            </a:r>
            <a:r>
              <a:rPr lang="ru-RU" sz="2800" dirty="0" err="1" smtClean="0"/>
              <a:t>військом</a:t>
            </a:r>
            <a:r>
              <a:rPr lang="ru-RU" sz="2800" dirty="0" smtClean="0"/>
              <a:t> та </a:t>
            </a:r>
            <a:r>
              <a:rPr lang="ru-RU" sz="2800" dirty="0" err="1" smtClean="0"/>
              <a:t>українськими</a:t>
            </a:r>
            <a:r>
              <a:rPr lang="ru-RU" sz="2800" dirty="0" smtClean="0"/>
              <a:t> </a:t>
            </a:r>
            <a:r>
              <a:rPr lang="ru-RU" sz="2800" dirty="0" err="1" smtClean="0"/>
              <a:t>добровольцями</a:t>
            </a:r>
            <a:r>
              <a:rPr lang="ru-RU" sz="2800" dirty="0" smtClean="0"/>
              <a:t> </a:t>
            </a:r>
            <a:r>
              <a:rPr lang="ru-RU" sz="2800" dirty="0" err="1" smtClean="0"/>
              <a:t>з</a:t>
            </a:r>
            <a:r>
              <a:rPr lang="ru-RU" sz="2800" dirty="0" smtClean="0"/>
              <a:t> одного боку та </a:t>
            </a:r>
            <a:r>
              <a:rPr lang="ru-RU" sz="2800" dirty="0" err="1" smtClean="0"/>
              <a:t>проросійськими</a:t>
            </a:r>
            <a:r>
              <a:rPr lang="ru-RU" sz="2800" dirty="0" smtClean="0"/>
              <a:t> </a:t>
            </a:r>
            <a:r>
              <a:rPr lang="ru-RU" sz="2800" dirty="0" err="1" smtClean="0"/>
              <a:t>терористичними</a:t>
            </a:r>
            <a:r>
              <a:rPr lang="ru-RU" sz="2800" dirty="0" smtClean="0"/>
              <a:t> </a:t>
            </a:r>
            <a:r>
              <a:rPr lang="ru-RU" sz="2800" dirty="0" err="1" smtClean="0"/>
              <a:t>збройними</a:t>
            </a:r>
            <a:r>
              <a:rPr lang="ru-RU" sz="2800" dirty="0" smtClean="0"/>
              <a:t> </a:t>
            </a:r>
            <a:r>
              <a:rPr lang="ru-RU" sz="2800" dirty="0" err="1" smtClean="0"/>
              <a:t>угрупованнями</a:t>
            </a:r>
            <a:r>
              <a:rPr lang="ru-RU" sz="2800" dirty="0" smtClean="0"/>
              <a:t> </a:t>
            </a:r>
            <a:r>
              <a:rPr lang="ru-RU" sz="2800" dirty="0" err="1" smtClean="0"/>
              <a:t>з</a:t>
            </a:r>
            <a:r>
              <a:rPr lang="ru-RU" sz="2800" dirty="0" smtClean="0"/>
              <a:t> </a:t>
            </a:r>
            <a:r>
              <a:rPr lang="ru-RU" sz="2800" dirty="0" err="1" smtClean="0"/>
              <a:t>іншого</a:t>
            </a:r>
            <a:r>
              <a:rPr lang="ru-RU" sz="2800" dirty="0" smtClean="0"/>
              <a:t> за </a:t>
            </a:r>
            <a:r>
              <a:rPr lang="ru-RU" sz="2800" dirty="0" err="1" smtClean="0"/>
              <a:t>встановлення</a:t>
            </a:r>
            <a:r>
              <a:rPr lang="ru-RU" sz="2800" dirty="0" smtClean="0"/>
              <a:t> контролю над </a:t>
            </a:r>
            <a:r>
              <a:rPr lang="ru-RU" sz="2800" dirty="0" err="1" smtClean="0"/>
              <a:t>летовищем</a:t>
            </a:r>
            <a:r>
              <a:rPr lang="ru-RU" sz="2800" dirty="0" smtClean="0"/>
              <a:t> </a:t>
            </a:r>
            <a:r>
              <a:rPr lang="ru-RU" sz="2800" dirty="0" err="1" smtClean="0"/>
              <a:t>Донецького</a:t>
            </a:r>
            <a:r>
              <a:rPr lang="ru-RU" sz="2800" dirty="0" smtClean="0"/>
              <a:t> </a:t>
            </a:r>
            <a:r>
              <a:rPr lang="ru-RU" sz="2800" dirty="0" err="1" smtClean="0"/>
              <a:t>міжнародного</a:t>
            </a:r>
            <a:r>
              <a:rPr lang="ru-RU" sz="2800" dirty="0" smtClean="0"/>
              <a:t> </a:t>
            </a:r>
            <a:r>
              <a:rPr lang="ru-RU" sz="2800" dirty="0" err="1" smtClean="0"/>
              <a:t>аеропорту</a:t>
            </a:r>
            <a:r>
              <a:rPr lang="ru-RU" sz="2800" dirty="0" smtClean="0"/>
              <a:t>, яке </a:t>
            </a:r>
            <a:r>
              <a:rPr lang="ru-RU" sz="2800" dirty="0" err="1" smtClean="0"/>
              <a:t>має</a:t>
            </a:r>
            <a:r>
              <a:rPr lang="ru-RU" sz="2800" dirty="0" smtClean="0"/>
              <a:t> </a:t>
            </a:r>
            <a:r>
              <a:rPr lang="ru-RU" sz="2800" dirty="0" err="1" smtClean="0"/>
              <a:t>стратегічне</a:t>
            </a:r>
            <a:r>
              <a:rPr lang="ru-RU" sz="2800" dirty="0" smtClean="0"/>
              <a:t> </a:t>
            </a:r>
            <a:r>
              <a:rPr lang="ru-RU" sz="2800" dirty="0" err="1" smtClean="0"/>
              <a:t>значення</a:t>
            </a:r>
            <a:r>
              <a:rPr lang="ru-RU" sz="2800" dirty="0" smtClean="0"/>
              <a:t>. </a:t>
            </a:r>
            <a:r>
              <a:rPr lang="ru-RU" sz="2800" dirty="0" err="1" smtClean="0"/>
              <a:t>Після</a:t>
            </a:r>
            <a:r>
              <a:rPr lang="ru-RU" sz="2800" dirty="0" smtClean="0"/>
              <a:t> </a:t>
            </a:r>
            <a:r>
              <a:rPr lang="ru-RU" sz="2800" dirty="0" err="1" smtClean="0"/>
              <a:t>зруйнування</a:t>
            </a:r>
            <a:r>
              <a:rPr lang="ru-RU" sz="2800" dirty="0" smtClean="0"/>
              <a:t> старого </a:t>
            </a:r>
            <a:r>
              <a:rPr lang="ru-RU" sz="2800" dirty="0" err="1" smtClean="0"/>
              <a:t>і</a:t>
            </a:r>
            <a:r>
              <a:rPr lang="ru-RU" sz="2800" dirty="0" smtClean="0"/>
              <a:t> нового </a:t>
            </a:r>
            <a:r>
              <a:rPr lang="ru-RU" sz="2800" dirty="0" err="1" smtClean="0"/>
              <a:t>терміналів</a:t>
            </a:r>
            <a:r>
              <a:rPr lang="ru-RU" sz="2800" dirty="0" smtClean="0"/>
              <a:t> </a:t>
            </a:r>
            <a:r>
              <a:rPr lang="ru-RU" sz="2800" dirty="0" err="1" smtClean="0"/>
              <a:t>аеропорту</a:t>
            </a:r>
            <a:r>
              <a:rPr lang="ru-RU" sz="2800" dirty="0" smtClean="0"/>
              <a:t> (оборона </a:t>
            </a:r>
            <a:r>
              <a:rPr lang="ru-RU" sz="2800" dirty="0" err="1" smtClean="0"/>
              <a:t>яких</a:t>
            </a:r>
            <a:r>
              <a:rPr lang="ru-RU" sz="2800" dirty="0" smtClean="0"/>
              <a:t> </a:t>
            </a:r>
            <a:r>
              <a:rPr lang="ru-RU" sz="2800" dirty="0" err="1" smtClean="0"/>
              <a:t>тривала</a:t>
            </a:r>
            <a:r>
              <a:rPr lang="ru-RU" sz="2800" dirty="0" smtClean="0"/>
              <a:t> 242 </a:t>
            </a:r>
            <a:r>
              <a:rPr lang="ru-RU" sz="2800" dirty="0" err="1" smtClean="0"/>
              <a:t>дні</a:t>
            </a:r>
            <a:r>
              <a:rPr lang="ru-RU" sz="2800" dirty="0" smtClean="0"/>
              <a:t>) </a:t>
            </a:r>
            <a:r>
              <a:rPr lang="ru-RU" sz="2800" dirty="0" err="1" smtClean="0"/>
              <a:t>українська</a:t>
            </a:r>
            <a:r>
              <a:rPr lang="ru-RU" sz="2800" dirty="0" smtClean="0"/>
              <a:t> </a:t>
            </a:r>
            <a:r>
              <a:rPr lang="ru-RU" sz="2800" dirty="0" err="1" smtClean="0"/>
              <a:t>армія</a:t>
            </a:r>
            <a:r>
              <a:rPr lang="ru-RU" sz="2800" dirty="0" smtClean="0"/>
              <a:t> та </a:t>
            </a:r>
            <a:r>
              <a:rPr lang="ru-RU" sz="2800" dirty="0" err="1" smtClean="0"/>
              <a:t>добровольці</a:t>
            </a:r>
            <a:r>
              <a:rPr lang="ru-RU" sz="2800" dirty="0" smtClean="0"/>
              <a:t> </a:t>
            </a:r>
            <a:r>
              <a:rPr lang="ru-RU" sz="2800" dirty="0" err="1" smtClean="0"/>
              <a:t>утримують</a:t>
            </a:r>
            <a:r>
              <a:rPr lang="ru-RU" sz="2800" dirty="0" smtClean="0"/>
              <a:t> оборону </a:t>
            </a:r>
            <a:r>
              <a:rPr lang="ru-RU" sz="2800" dirty="0" err="1" smtClean="0"/>
              <a:t>інших</a:t>
            </a:r>
            <a:r>
              <a:rPr lang="ru-RU" sz="2800" dirty="0" smtClean="0"/>
              <a:t> </a:t>
            </a:r>
            <a:r>
              <a:rPr lang="ru-RU" sz="2800" dirty="0" err="1" smtClean="0"/>
              <a:t>будівель</a:t>
            </a:r>
            <a:r>
              <a:rPr lang="ru-RU" sz="2800" dirty="0" smtClean="0"/>
              <a:t> </a:t>
            </a:r>
            <a:r>
              <a:rPr lang="ru-RU" sz="2800" dirty="0" err="1" smtClean="0"/>
              <a:t>летовища</a:t>
            </a:r>
            <a:r>
              <a:rPr lang="ru-RU" sz="2800" dirty="0" smtClean="0"/>
              <a:t>, а </a:t>
            </a:r>
            <a:r>
              <a:rPr lang="ru-RU" sz="2800" dirty="0" err="1" smtClean="0"/>
              <a:t>також</a:t>
            </a:r>
            <a:r>
              <a:rPr lang="ru-RU" sz="2800" dirty="0" smtClean="0"/>
              <a:t> </a:t>
            </a:r>
            <a:r>
              <a:rPr lang="ru-RU" sz="2800" dirty="0" err="1" smtClean="0"/>
              <a:t>контролюють</a:t>
            </a:r>
            <a:r>
              <a:rPr lang="ru-RU" sz="2800" dirty="0" smtClean="0"/>
              <a:t> </a:t>
            </a:r>
            <a:r>
              <a:rPr lang="ru-RU" sz="2800" dirty="0" err="1" smtClean="0"/>
              <a:t>навколишні</a:t>
            </a:r>
            <a:r>
              <a:rPr lang="ru-RU" sz="2800" dirty="0" smtClean="0"/>
              <a:t> села.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edsovet.su/_ld/458/093560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188640"/>
            <a:ext cx="864096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000" dirty="0" smtClean="0"/>
              <a:t>26 </a:t>
            </a:r>
            <a:r>
              <a:rPr lang="ru-RU" sz="2000" dirty="0" err="1" smtClean="0"/>
              <a:t>серпня</a:t>
            </a:r>
            <a:r>
              <a:rPr lang="ru-RU" sz="2000" dirty="0" smtClean="0"/>
              <a:t> 2014 року, </a:t>
            </a:r>
            <a:r>
              <a:rPr lang="ru-RU" sz="2000" dirty="0" err="1" smtClean="0"/>
              <a:t>підрозділи</a:t>
            </a:r>
            <a:r>
              <a:rPr lang="ru-RU" sz="2000" dirty="0" smtClean="0"/>
              <a:t> </a:t>
            </a:r>
            <a:r>
              <a:rPr lang="ru-RU" sz="2000" dirty="0" err="1" smtClean="0"/>
              <a:t>батальйонів</a:t>
            </a:r>
            <a:r>
              <a:rPr lang="ru-RU" sz="2000" dirty="0" smtClean="0"/>
              <a:t> «</a:t>
            </a:r>
            <a:r>
              <a:rPr lang="ru-RU" sz="2000" dirty="0" err="1" smtClean="0"/>
              <a:t>Донбас</a:t>
            </a:r>
            <a:r>
              <a:rPr lang="ru-RU" sz="2000" dirty="0" smtClean="0"/>
              <a:t>», «</a:t>
            </a:r>
            <a:r>
              <a:rPr lang="ru-RU" sz="2000" dirty="0" err="1" smtClean="0"/>
              <a:t>Дніпро</a:t>
            </a:r>
            <a:r>
              <a:rPr lang="ru-RU" sz="2000" dirty="0" smtClean="0"/>
              <a:t>», «</a:t>
            </a:r>
            <a:r>
              <a:rPr lang="ru-RU" sz="2000" dirty="0" err="1" smtClean="0"/>
              <a:t>Світязь</a:t>
            </a:r>
            <a:r>
              <a:rPr lang="ru-RU" sz="2000" dirty="0" smtClean="0"/>
              <a:t>», «Херсон», «</a:t>
            </a:r>
            <a:r>
              <a:rPr lang="ru-RU" sz="2000" dirty="0" err="1" smtClean="0"/>
              <a:t>Миротворець</a:t>
            </a:r>
            <a:r>
              <a:rPr lang="ru-RU" sz="2000" dirty="0" smtClean="0"/>
              <a:t>», а </a:t>
            </a:r>
            <a:r>
              <a:rPr lang="ru-RU" sz="2000" dirty="0" err="1" smtClean="0"/>
              <a:t>також</a:t>
            </a:r>
            <a:r>
              <a:rPr lang="ru-RU" sz="2000" dirty="0" smtClean="0"/>
              <a:t> </a:t>
            </a:r>
            <a:r>
              <a:rPr lang="ru-RU" sz="2000" dirty="0" err="1" smtClean="0"/>
              <a:t>зведена</a:t>
            </a:r>
            <a:r>
              <a:rPr lang="ru-RU" sz="2000" dirty="0" smtClean="0"/>
              <a:t> рота 93-ї </a:t>
            </a:r>
            <a:r>
              <a:rPr lang="ru-RU" sz="2000" dirty="0" err="1" smtClean="0"/>
              <a:t>і</a:t>
            </a:r>
            <a:r>
              <a:rPr lang="ru-RU" sz="2000" dirty="0" smtClean="0"/>
              <a:t> 17-ї бригад </a:t>
            </a:r>
            <a:r>
              <a:rPr lang="ru-RU" sz="2000" dirty="0" err="1" smtClean="0"/>
              <a:t>Збройних</a:t>
            </a:r>
            <a:r>
              <a:rPr lang="ru-RU" sz="2000" dirty="0" smtClean="0"/>
              <a:t> сил </a:t>
            </a:r>
            <a:r>
              <a:rPr lang="ru-RU" sz="2000" dirty="0" err="1" smtClean="0"/>
              <a:t>Україн</a:t>
            </a:r>
            <a:r>
              <a:rPr lang="ru-RU" sz="2000" dirty="0" smtClean="0"/>
              <a:t> </a:t>
            </a:r>
            <a:r>
              <a:rPr lang="ru-RU" sz="2000" dirty="0" err="1" smtClean="0"/>
              <a:t>потрапили</a:t>
            </a:r>
            <a:r>
              <a:rPr lang="ru-RU" sz="2000" dirty="0" smtClean="0"/>
              <a:t> в </a:t>
            </a:r>
            <a:r>
              <a:rPr lang="ru-RU" sz="2000" dirty="0" err="1" smtClean="0"/>
              <a:t>оточення</a:t>
            </a:r>
            <a:r>
              <a:rPr lang="ru-RU" sz="2000" dirty="0" smtClean="0"/>
              <a:t> </a:t>
            </a:r>
            <a:r>
              <a:rPr lang="ru-RU" sz="2000" dirty="0" err="1" smtClean="0"/>
              <a:t>під</a:t>
            </a:r>
            <a:r>
              <a:rPr lang="ru-RU" sz="2000" dirty="0" smtClean="0"/>
              <a:t> </a:t>
            </a:r>
            <a:r>
              <a:rPr lang="ru-RU" sz="2000" dirty="0" err="1" smtClean="0"/>
              <a:t>Іловайськом</a:t>
            </a:r>
            <a:r>
              <a:rPr lang="ru-RU" sz="2000" dirty="0" smtClean="0"/>
              <a:t>, </a:t>
            </a:r>
            <a:r>
              <a:rPr lang="ru-RU" sz="2000" dirty="0" err="1" smtClean="0"/>
              <a:t>що</a:t>
            </a:r>
            <a:r>
              <a:rPr lang="ru-RU" sz="2000" dirty="0" smtClean="0"/>
              <a:t> на </a:t>
            </a:r>
            <a:r>
              <a:rPr lang="ru-RU" sz="2000" dirty="0" err="1" smtClean="0"/>
              <a:t>Донеччині</a:t>
            </a:r>
            <a:r>
              <a:rPr lang="ru-RU" sz="2000" dirty="0" smtClean="0"/>
              <a:t>.</a:t>
            </a:r>
          </a:p>
          <a:p>
            <a:pPr fontAlgn="base"/>
            <a:r>
              <a:rPr lang="ru-RU" sz="2000" dirty="0" smtClean="0"/>
              <a:t>27 </a:t>
            </a:r>
            <a:r>
              <a:rPr lang="ru-RU" sz="2000" dirty="0" err="1" smtClean="0"/>
              <a:t>серпня</a:t>
            </a:r>
            <a:r>
              <a:rPr lang="ru-RU" sz="2000" dirty="0" smtClean="0"/>
              <a:t> </a:t>
            </a:r>
            <a:r>
              <a:rPr lang="ru-RU" sz="2000" dirty="0" err="1" smtClean="0"/>
              <a:t>терористи</a:t>
            </a:r>
            <a:r>
              <a:rPr lang="ru-RU" sz="2000" dirty="0" smtClean="0"/>
              <a:t> так </a:t>
            </a:r>
            <a:r>
              <a:rPr lang="ru-RU" sz="2000" dirty="0" err="1" smtClean="0"/>
              <a:t>званої</a:t>
            </a:r>
            <a:r>
              <a:rPr lang="ru-RU" sz="2000" dirty="0" smtClean="0"/>
              <a:t> “ДНР” </a:t>
            </a:r>
            <a:r>
              <a:rPr lang="ru-RU" sz="2000" dirty="0" err="1" smtClean="0"/>
              <a:t>повідомили</a:t>
            </a:r>
            <a:r>
              <a:rPr lang="ru-RU" sz="2000" dirty="0" smtClean="0"/>
              <a:t>, </a:t>
            </a:r>
            <a:r>
              <a:rPr lang="ru-RU" sz="2000" dirty="0" err="1" smtClean="0"/>
              <a:t>що</a:t>
            </a:r>
            <a:r>
              <a:rPr lang="ru-RU" sz="2000" dirty="0" smtClean="0"/>
              <a:t> </a:t>
            </a:r>
            <a:r>
              <a:rPr lang="ru-RU" sz="2000" dirty="0" err="1" smtClean="0"/>
              <a:t>повністю</a:t>
            </a:r>
            <a:r>
              <a:rPr lang="ru-RU" sz="2000" dirty="0" smtClean="0"/>
              <a:t> взяли </a:t>
            </a:r>
            <a:r>
              <a:rPr lang="ru-RU" sz="2000" dirty="0" err="1" smtClean="0"/>
              <a:t>Іловайськ</a:t>
            </a:r>
            <a:r>
              <a:rPr lang="ru-RU" sz="2000" dirty="0" smtClean="0"/>
              <a:t> </a:t>
            </a:r>
            <a:r>
              <a:rPr lang="ru-RU" sz="2000" dirty="0" err="1" smtClean="0"/>
              <a:t>під</a:t>
            </a:r>
            <a:r>
              <a:rPr lang="ru-RU" sz="2000" dirty="0" smtClean="0"/>
              <a:t> </a:t>
            </a:r>
            <a:r>
              <a:rPr lang="ru-RU" sz="2000" dirty="0" err="1" smtClean="0"/>
              <a:t>свій</a:t>
            </a:r>
            <a:r>
              <a:rPr lang="ru-RU" sz="2000" dirty="0" smtClean="0"/>
              <a:t> контроль. У </a:t>
            </a:r>
            <a:r>
              <a:rPr lang="ru-RU" sz="2000" dirty="0" err="1" smtClean="0"/>
              <a:t>ті</a:t>
            </a:r>
            <a:r>
              <a:rPr lang="ru-RU" sz="2000" dirty="0" smtClean="0"/>
              <a:t> </a:t>
            </a:r>
            <a:r>
              <a:rPr lang="ru-RU" sz="2000" dirty="0" err="1" smtClean="0"/>
              <a:t>дні</a:t>
            </a:r>
            <a:r>
              <a:rPr lang="ru-RU" sz="2000" dirty="0" smtClean="0"/>
              <a:t> </a:t>
            </a:r>
            <a:r>
              <a:rPr lang="ru-RU" sz="2000" dirty="0" err="1" smtClean="0"/>
              <a:t>вперше</a:t>
            </a:r>
            <a:r>
              <a:rPr lang="ru-RU" sz="2000" dirty="0" smtClean="0"/>
              <a:t> великими силами на </a:t>
            </a:r>
            <a:r>
              <a:rPr lang="ru-RU" sz="2000" dirty="0" err="1" smtClean="0"/>
              <a:t>Донбас</a:t>
            </a:r>
            <a:r>
              <a:rPr lang="ru-RU" sz="2000" dirty="0" smtClean="0"/>
              <a:t> </a:t>
            </a:r>
            <a:r>
              <a:rPr lang="ru-RU" sz="2000" dirty="0" err="1" smtClean="0"/>
              <a:t>увійшли</a:t>
            </a:r>
            <a:r>
              <a:rPr lang="ru-RU" sz="2000" dirty="0" smtClean="0"/>
              <a:t> </a:t>
            </a:r>
            <a:r>
              <a:rPr lang="ru-RU" sz="2000" dirty="0" err="1" smtClean="0"/>
              <a:t>регулярні</a:t>
            </a:r>
            <a:r>
              <a:rPr lang="ru-RU" sz="2000" dirty="0" smtClean="0"/>
              <a:t> </a:t>
            </a:r>
            <a:r>
              <a:rPr lang="ru-RU" sz="2000" dirty="0" err="1" smtClean="0"/>
              <a:t>частини</a:t>
            </a:r>
            <a:r>
              <a:rPr lang="ru-RU" sz="2000" dirty="0" smtClean="0"/>
              <a:t> </a:t>
            </a:r>
            <a:r>
              <a:rPr lang="ru-RU" sz="2000" dirty="0" err="1" smtClean="0"/>
              <a:t>російської</a:t>
            </a:r>
            <a:r>
              <a:rPr lang="ru-RU" sz="2000" dirty="0" smtClean="0"/>
              <a:t> </a:t>
            </a:r>
            <a:r>
              <a:rPr lang="ru-RU" sz="2000" dirty="0" err="1" smtClean="0"/>
              <a:t>армії</a:t>
            </a:r>
            <a:r>
              <a:rPr lang="ru-RU" sz="2000" dirty="0" smtClean="0"/>
              <a:t>.</a:t>
            </a:r>
            <a:br>
              <a:rPr lang="ru-RU" sz="2000" dirty="0" smtClean="0"/>
            </a:br>
            <a:r>
              <a:rPr lang="ru-RU" sz="2000" dirty="0" err="1" smtClean="0"/>
              <a:t>Українським</a:t>
            </a:r>
            <a:r>
              <a:rPr lang="ru-RU" sz="2000" dirty="0" smtClean="0"/>
              <a:t> </a:t>
            </a:r>
            <a:r>
              <a:rPr lang="ru-RU" sz="2000" dirty="0" err="1" smtClean="0"/>
              <a:t>бійцям</a:t>
            </a:r>
            <a:r>
              <a:rPr lang="ru-RU" sz="2000" dirty="0" smtClean="0"/>
              <a:t> вони </a:t>
            </a:r>
            <a:r>
              <a:rPr lang="ru-RU" sz="2000" dirty="0" err="1" smtClean="0"/>
              <a:t>запропонували</a:t>
            </a:r>
            <a:r>
              <a:rPr lang="ru-RU" sz="2000" dirty="0" smtClean="0"/>
              <a:t> «</a:t>
            </a:r>
            <a:r>
              <a:rPr lang="ru-RU" sz="2000" dirty="0" err="1" smtClean="0"/>
              <a:t>зелений</a:t>
            </a:r>
            <a:r>
              <a:rPr lang="ru-RU" sz="2000" dirty="0" smtClean="0"/>
              <a:t> коридор», </a:t>
            </a:r>
            <a:r>
              <a:rPr lang="ru-RU" sz="2000" dirty="0" err="1" smtClean="0"/>
              <a:t>проте</a:t>
            </a:r>
            <a:r>
              <a:rPr lang="ru-RU" sz="2000" dirty="0" smtClean="0"/>
              <a:t> </a:t>
            </a:r>
            <a:r>
              <a:rPr lang="ru-RU" sz="2000" dirty="0" err="1" smtClean="0"/>
              <a:t>під</a:t>
            </a:r>
            <a:r>
              <a:rPr lang="ru-RU" sz="2000" dirty="0" smtClean="0"/>
              <a:t> час </a:t>
            </a:r>
            <a:r>
              <a:rPr lang="ru-RU" sz="2000" dirty="0" err="1" smtClean="0"/>
              <a:t>виходу</a:t>
            </a:r>
            <a:r>
              <a:rPr lang="ru-RU" sz="2000" dirty="0" smtClean="0"/>
              <a:t> </a:t>
            </a:r>
            <a:r>
              <a:rPr lang="ru-RU" sz="2000" dirty="0" err="1" smtClean="0"/>
              <a:t>наші</a:t>
            </a:r>
            <a:r>
              <a:rPr lang="ru-RU" sz="2000" dirty="0" smtClean="0"/>
              <a:t> </a:t>
            </a:r>
            <a:r>
              <a:rPr lang="ru-RU" sz="2000" dirty="0" err="1" smtClean="0"/>
              <a:t>військові</a:t>
            </a:r>
            <a:r>
              <a:rPr lang="ru-RU" sz="2000" dirty="0" smtClean="0"/>
              <a:t> </a:t>
            </a:r>
            <a:r>
              <a:rPr lang="ru-RU" sz="2000" dirty="0" err="1" smtClean="0"/>
              <a:t>були</a:t>
            </a:r>
            <a:r>
              <a:rPr lang="ru-RU" sz="2000" dirty="0" smtClean="0"/>
              <a:t> </a:t>
            </a:r>
            <a:r>
              <a:rPr lang="ru-RU" sz="2000" dirty="0" err="1" smtClean="0"/>
              <a:t>розстріляні</a:t>
            </a:r>
            <a:r>
              <a:rPr lang="ru-RU" sz="2000" dirty="0" smtClean="0"/>
              <a:t>.</a:t>
            </a:r>
          </a:p>
          <a:p>
            <a:pPr fontAlgn="base"/>
            <a:r>
              <a:rPr lang="ru-RU" sz="2000" dirty="0" err="1" smtClean="0"/>
              <a:t>Тимчасова</a:t>
            </a:r>
            <a:r>
              <a:rPr lang="ru-RU" sz="2000" dirty="0" smtClean="0"/>
              <a:t> </a:t>
            </a:r>
            <a:r>
              <a:rPr lang="ru-RU" sz="2000" dirty="0" err="1" smtClean="0"/>
              <a:t>слідча</a:t>
            </a:r>
            <a:r>
              <a:rPr lang="ru-RU" sz="2000" dirty="0" smtClean="0"/>
              <a:t> </a:t>
            </a:r>
            <a:r>
              <a:rPr lang="ru-RU" sz="2000" dirty="0" err="1" smtClean="0"/>
              <a:t>комісія</a:t>
            </a:r>
            <a:r>
              <a:rPr lang="ru-RU" sz="2000" dirty="0" smtClean="0"/>
              <a:t>, створена у </a:t>
            </a:r>
            <a:r>
              <a:rPr lang="ru-RU" sz="2000" dirty="0" err="1" smtClean="0"/>
              <a:t>Верховній</a:t>
            </a:r>
            <a:r>
              <a:rPr lang="ru-RU" sz="2000" dirty="0" smtClean="0"/>
              <a:t> </a:t>
            </a:r>
            <a:r>
              <a:rPr lang="ru-RU" sz="2000" dirty="0" err="1" smtClean="0"/>
              <a:t>Раді</a:t>
            </a:r>
            <a:r>
              <a:rPr lang="ru-RU" sz="2000" dirty="0" smtClean="0"/>
              <a:t> для </a:t>
            </a:r>
            <a:r>
              <a:rPr lang="ru-RU" sz="2000" dirty="0" err="1" smtClean="0"/>
              <a:t>розслідування</a:t>
            </a:r>
            <a:r>
              <a:rPr lang="ru-RU" sz="2000" dirty="0" smtClean="0"/>
              <a:t> </a:t>
            </a:r>
            <a:r>
              <a:rPr lang="ru-RU" sz="2000" dirty="0" err="1" smtClean="0"/>
              <a:t>подій</a:t>
            </a:r>
            <a:r>
              <a:rPr lang="ru-RU" sz="2000" dirty="0" smtClean="0"/>
              <a:t> </a:t>
            </a:r>
            <a:r>
              <a:rPr lang="ru-RU" sz="2000" dirty="0" err="1" smtClean="0"/>
              <a:t>трагедії</a:t>
            </a:r>
            <a:r>
              <a:rPr lang="ru-RU" sz="2000" dirty="0" smtClean="0"/>
              <a:t> </a:t>
            </a:r>
            <a:r>
              <a:rPr lang="ru-RU" sz="2000" dirty="0" err="1" smtClean="0"/>
              <a:t>з’ясувала</a:t>
            </a:r>
            <a:r>
              <a:rPr lang="ru-RU" sz="2000" dirty="0" smtClean="0"/>
              <a:t>, </a:t>
            </a:r>
            <a:r>
              <a:rPr lang="ru-RU" sz="2000" dirty="0" err="1" smtClean="0"/>
              <a:t>що</a:t>
            </a:r>
            <a:r>
              <a:rPr lang="ru-RU" sz="2000" dirty="0" smtClean="0"/>
              <a:t> в «</a:t>
            </a:r>
            <a:r>
              <a:rPr lang="ru-RU" sz="2000" dirty="0" err="1" smtClean="0"/>
              <a:t>Іловайському</a:t>
            </a:r>
            <a:r>
              <a:rPr lang="ru-RU" sz="2000" dirty="0" smtClean="0"/>
              <a:t> </a:t>
            </a:r>
            <a:r>
              <a:rPr lang="ru-RU" sz="2000" dirty="0" err="1" smtClean="0"/>
              <a:t>котлі</a:t>
            </a:r>
            <a:r>
              <a:rPr lang="ru-RU" sz="2000" dirty="0" smtClean="0"/>
              <a:t>» </a:t>
            </a:r>
            <a:r>
              <a:rPr lang="ru-RU" sz="2000" dirty="0" err="1" smtClean="0"/>
              <a:t>загинули</a:t>
            </a:r>
            <a:r>
              <a:rPr lang="ru-RU" sz="2000" dirty="0" smtClean="0"/>
              <a:t> </a:t>
            </a:r>
            <a:r>
              <a:rPr lang="ru-RU" sz="2000" dirty="0" err="1" smtClean="0"/>
              <a:t>майже</a:t>
            </a:r>
            <a:r>
              <a:rPr lang="ru-RU" sz="2000" dirty="0" smtClean="0"/>
              <a:t> </a:t>
            </a:r>
            <a:r>
              <a:rPr lang="ru-RU" sz="2000" dirty="0" err="1" smtClean="0"/>
              <a:t>тисяча</a:t>
            </a:r>
            <a:r>
              <a:rPr lang="ru-RU" sz="2000" dirty="0" smtClean="0"/>
              <a:t> </a:t>
            </a:r>
            <a:r>
              <a:rPr lang="ru-RU" sz="2000" dirty="0" err="1" smtClean="0"/>
              <a:t>військовослужбовців</a:t>
            </a:r>
            <a:r>
              <a:rPr lang="ru-RU" sz="2000" dirty="0" smtClean="0"/>
              <a:t>.</a:t>
            </a:r>
            <a:br>
              <a:rPr lang="ru-RU" sz="2000" dirty="0" smtClean="0"/>
            </a:br>
            <a:r>
              <a:rPr lang="ru-RU" sz="2000" dirty="0" smtClean="0"/>
              <a:t>За </a:t>
            </a:r>
            <a:r>
              <a:rPr lang="ru-RU" sz="2000" dirty="0" err="1" smtClean="0"/>
              <a:t>офіційними</a:t>
            </a:r>
            <a:r>
              <a:rPr lang="ru-RU" sz="2000" dirty="0" smtClean="0"/>
              <a:t> </a:t>
            </a:r>
            <a:r>
              <a:rPr lang="ru-RU" sz="2000" dirty="0" err="1" smtClean="0"/>
              <a:t>даними</a:t>
            </a:r>
            <a:r>
              <a:rPr lang="ru-RU" sz="2000" dirty="0" smtClean="0"/>
              <a:t> – 366 </a:t>
            </a:r>
            <a:r>
              <a:rPr lang="ru-RU" sz="2000" dirty="0" err="1" smtClean="0"/>
              <a:t>загиблих</a:t>
            </a:r>
            <a:r>
              <a:rPr lang="ru-RU" sz="2000" dirty="0" smtClean="0"/>
              <a:t>, 158 </a:t>
            </a:r>
            <a:r>
              <a:rPr lang="ru-RU" sz="2000" dirty="0" err="1" smtClean="0"/>
              <a:t>зниклих</a:t>
            </a:r>
            <a:r>
              <a:rPr lang="ru-RU" sz="2000" dirty="0" smtClean="0"/>
              <a:t> </a:t>
            </a:r>
            <a:r>
              <a:rPr lang="ru-RU" sz="2000" dirty="0" err="1" smtClean="0"/>
              <a:t>безвісти</a:t>
            </a:r>
            <a:r>
              <a:rPr lang="ru-RU" sz="2000" dirty="0" smtClean="0"/>
              <a:t>, 429 </a:t>
            </a:r>
            <a:r>
              <a:rPr lang="ru-RU" sz="2000" dirty="0" err="1" smtClean="0"/>
              <a:t>поранених</a:t>
            </a:r>
            <a:r>
              <a:rPr lang="ru-RU" sz="2000" dirty="0" smtClean="0"/>
              <a:t>, 128 </a:t>
            </a:r>
            <a:r>
              <a:rPr lang="ru-RU" sz="2000" dirty="0" err="1" smtClean="0"/>
              <a:t>полонених</a:t>
            </a:r>
            <a:r>
              <a:rPr lang="ru-RU" sz="2000" dirty="0" smtClean="0"/>
              <a:t>.</a:t>
            </a:r>
          </a:p>
          <a:p>
            <a:pPr fontAlgn="base"/>
            <a:r>
              <a:rPr lang="ru-RU" sz="2000" dirty="0" err="1" smtClean="0"/>
              <a:t>Ті</a:t>
            </a:r>
            <a:r>
              <a:rPr lang="ru-RU" sz="2000" dirty="0" smtClean="0"/>
              <a:t> </a:t>
            </a:r>
            <a:r>
              <a:rPr lang="ru-RU" sz="2000" dirty="0" err="1" smtClean="0"/>
              <a:t>події</a:t>
            </a:r>
            <a:r>
              <a:rPr lang="ru-RU" sz="2000" dirty="0" smtClean="0"/>
              <a:t>, в </a:t>
            </a:r>
            <a:r>
              <a:rPr lang="ru-RU" sz="2000" dirty="0" err="1" smtClean="0"/>
              <a:t>яких</a:t>
            </a:r>
            <a:r>
              <a:rPr lang="ru-RU" sz="2000" dirty="0" smtClean="0"/>
              <a:t> </a:t>
            </a:r>
            <a:r>
              <a:rPr lang="ru-RU" sz="2000" dirty="0" err="1" smtClean="0"/>
              <a:t>українські</a:t>
            </a:r>
            <a:r>
              <a:rPr lang="ru-RU" sz="2000" dirty="0" smtClean="0"/>
              <a:t> </a:t>
            </a:r>
            <a:r>
              <a:rPr lang="ru-RU" sz="2000" dirty="0" err="1" smtClean="0"/>
              <a:t>військові</a:t>
            </a:r>
            <a:r>
              <a:rPr lang="ru-RU" sz="2000" dirty="0" smtClean="0"/>
              <a:t> </a:t>
            </a:r>
            <a:r>
              <a:rPr lang="ru-RU" sz="2000" dirty="0" err="1" smtClean="0"/>
              <a:t>зазнали</a:t>
            </a:r>
            <a:r>
              <a:rPr lang="ru-RU" sz="2000" dirty="0" smtClean="0"/>
              <a:t> </a:t>
            </a:r>
            <a:r>
              <a:rPr lang="ru-RU" sz="2000" dirty="0" err="1" smtClean="0"/>
              <a:t>найбільших</a:t>
            </a:r>
            <a:r>
              <a:rPr lang="ru-RU" sz="2000" dirty="0" smtClean="0"/>
              <a:t> за </a:t>
            </a:r>
            <a:r>
              <a:rPr lang="ru-RU" sz="2000" dirty="0" err="1" smtClean="0"/>
              <a:t>історію</a:t>
            </a:r>
            <a:r>
              <a:rPr lang="ru-RU" sz="2000" dirty="0" smtClean="0"/>
              <a:t> АТО </a:t>
            </a:r>
            <a:r>
              <a:rPr lang="ru-RU" sz="2000" dirty="0" err="1" smtClean="0"/>
              <a:t>втрат</a:t>
            </a:r>
            <a:r>
              <a:rPr lang="ru-RU" sz="2000" dirty="0" smtClean="0"/>
              <a:t>, </a:t>
            </a:r>
            <a:r>
              <a:rPr lang="ru-RU" sz="2000" dirty="0" err="1" smtClean="0"/>
              <a:t>тепер</a:t>
            </a:r>
            <a:r>
              <a:rPr lang="ru-RU" sz="2000" dirty="0" smtClean="0"/>
              <a:t> </a:t>
            </a:r>
            <a:r>
              <a:rPr lang="ru-RU" sz="2000" dirty="0" err="1" smtClean="0"/>
              <a:t>називають</a:t>
            </a:r>
            <a:r>
              <a:rPr lang="ru-RU" sz="2000" dirty="0" smtClean="0"/>
              <a:t> «</a:t>
            </a:r>
            <a:r>
              <a:rPr lang="ru-RU" sz="2000" dirty="0" err="1" smtClean="0"/>
              <a:t>Іловайським</a:t>
            </a:r>
            <a:r>
              <a:rPr lang="ru-RU" sz="2000" dirty="0" smtClean="0"/>
              <a:t> котлом» </a:t>
            </a:r>
            <a:r>
              <a:rPr lang="ru-RU" sz="2000" dirty="0" err="1" smtClean="0"/>
              <a:t>або</a:t>
            </a:r>
            <a:r>
              <a:rPr lang="ru-RU" sz="2000" dirty="0" smtClean="0"/>
              <a:t> «</a:t>
            </a:r>
            <a:r>
              <a:rPr lang="ru-RU" sz="2000" dirty="0" err="1" smtClean="0"/>
              <a:t>Іловайською</a:t>
            </a:r>
            <a:r>
              <a:rPr lang="ru-RU" sz="2000" dirty="0" smtClean="0"/>
              <a:t> </a:t>
            </a:r>
            <a:r>
              <a:rPr lang="ru-RU" sz="2000" dirty="0" err="1" smtClean="0"/>
              <a:t>трагедією</a:t>
            </a:r>
            <a:r>
              <a:rPr lang="ru-RU" sz="2000" dirty="0" smtClean="0"/>
              <a:t>».</a:t>
            </a:r>
            <a:endParaRPr lang="ru-RU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pedsovet.su/_ld/458/093560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2394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uk-UA" dirty="0" smtClean="0"/>
              <a:t>	</a:t>
            </a:r>
            <a:r>
              <a:rPr lang="uk-UA" sz="2800" dirty="0" err="1" smtClean="0"/>
              <a:t>“Той</a:t>
            </a:r>
            <a:r>
              <a:rPr lang="uk-UA" sz="2800" dirty="0" smtClean="0"/>
              <a:t>(Женя)ішов спокійно і впевнено, бо дорогу вибрав сам, а його кроки направляв Господь. І з гідністю ніс у собі безсмертя.</a:t>
            </a:r>
            <a:endParaRPr lang="ru-RU" sz="2800" dirty="0" smtClean="0"/>
          </a:p>
          <a:p>
            <a:pPr>
              <a:buNone/>
            </a:pPr>
            <a:r>
              <a:rPr lang="uk-UA" sz="2800" dirty="0" smtClean="0"/>
              <a:t>	Попереду ще були Донецький аеропорт та Іловайський котел. І не </a:t>
            </a:r>
            <a:r>
              <a:rPr lang="uk-UA" sz="2800" dirty="0" err="1" smtClean="0"/>
              <a:t>тільки...”</a:t>
            </a:r>
            <a:endParaRPr lang="ru-RU" sz="2800" dirty="0"/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67544" y="5589240"/>
            <a:ext cx="547260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6750" algn="l"/>
              </a:tabLst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Можливо він один із них…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6750" algn="l"/>
              </a:tabLst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Хто знає, чи повернувся живим… </a:t>
            </a:r>
            <a:endParaRPr kumimoji="0" lang="uk-UA" sz="4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  <p:pic>
        <p:nvPicPr>
          <p:cNvPr id="27651" name="Picture 3" descr="http://day.kyiv.ua/sites/default/files/styles/460-news/public/news/30012018/18_main.jpeg?itok=sDpNGMX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2924944"/>
            <a:ext cx="4381500" cy="2533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edsovet.su/_ld/458/093560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6"/>
          <p:cNvSpPr txBox="1">
            <a:spLocks/>
          </p:cNvSpPr>
          <p:nvPr/>
        </p:nvSpPr>
        <p:spPr>
          <a:xfrm>
            <a:off x="5868144" y="188640"/>
            <a:ext cx="30346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Міркуємо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827584" y="517322"/>
            <a:ext cx="223224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sng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Що таке патріотизм?</a:t>
            </a:r>
            <a:endParaRPr kumimoji="0" lang="uk-UA" sz="4000" b="1" i="1" u="sng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ердце 6"/>
          <p:cNvSpPr/>
          <p:nvPr/>
        </p:nvSpPr>
        <p:spPr>
          <a:xfrm>
            <a:off x="3635896" y="2348880"/>
            <a:ext cx="2592288" cy="2376264"/>
          </a:xfrm>
          <a:prstGeom prst="hear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FFFF00"/>
                </a:solidFill>
              </a:rPr>
              <a:t>ПАТРІОТИЗМ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07904" y="1340768"/>
            <a:ext cx="26642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i="1" dirty="0" smtClean="0"/>
              <a:t>Почуття любові</a:t>
            </a:r>
            <a:r>
              <a:rPr lang="uk-UA" dirty="0" smtClean="0"/>
              <a:t>,</a:t>
            </a:r>
            <a:r>
              <a:rPr lang="uk-UA" i="1" dirty="0" smtClean="0"/>
              <a:t>поваги та відданості своїй</a:t>
            </a:r>
            <a:r>
              <a:rPr lang="ru-RU" i="1" dirty="0" smtClean="0"/>
              <a:t> </a:t>
            </a:r>
            <a:r>
              <a:rPr lang="uk-UA" i="1" dirty="0" smtClean="0"/>
              <a:t>Батьківщині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995936" y="5229200"/>
            <a:ext cx="19795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Повага</a:t>
            </a:r>
            <a:r>
              <a:rPr lang="ru-RU" dirty="0" smtClean="0"/>
              <a:t> до </a:t>
            </a:r>
            <a:r>
              <a:rPr lang="ru-RU" b="1" dirty="0" smtClean="0"/>
              <a:t> </a:t>
            </a:r>
            <a:r>
              <a:rPr lang="ru-RU" dirty="0" err="1" smtClean="0"/>
              <a:t>своєї</a:t>
            </a:r>
            <a:r>
              <a:rPr lang="ru-RU" dirty="0" smtClean="0"/>
              <a:t> 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культури</a:t>
            </a:r>
            <a:r>
              <a:rPr lang="ru-RU" dirty="0" smtClean="0"/>
              <a:t>, </a:t>
            </a:r>
            <a:r>
              <a:rPr lang="ru-RU" dirty="0" err="1" smtClean="0"/>
              <a:t>звичаїв</a:t>
            </a:r>
            <a:r>
              <a:rPr lang="ru-RU" u="sng" dirty="0" smtClean="0"/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588224" y="2060848"/>
            <a:ext cx="2160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Готовність</a:t>
            </a:r>
            <a:r>
              <a:rPr lang="ru-RU" dirty="0" smtClean="0"/>
              <a:t> </a:t>
            </a:r>
            <a:r>
              <a:rPr lang="ru-RU" dirty="0" err="1" smtClean="0"/>
              <a:t>діяти</a:t>
            </a:r>
            <a:r>
              <a:rPr lang="ru-RU" dirty="0" smtClean="0"/>
              <a:t> в </a:t>
            </a:r>
            <a:r>
              <a:rPr lang="ru-RU" dirty="0" err="1" smtClean="0"/>
              <a:t>інтересах</a:t>
            </a:r>
            <a:r>
              <a:rPr lang="ru-RU" dirty="0" smtClean="0"/>
              <a:t> </a:t>
            </a:r>
            <a:r>
              <a:rPr lang="ru-RU" dirty="0" err="1" smtClean="0"/>
              <a:t>Вітчизни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43608" y="2132856"/>
            <a:ext cx="20449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Готовність</a:t>
            </a:r>
            <a:r>
              <a:rPr lang="ru-RU" dirty="0" smtClean="0"/>
              <a:t> </a:t>
            </a:r>
            <a:r>
              <a:rPr lang="ru-RU" dirty="0" err="1" smtClean="0"/>
              <a:t>постати</a:t>
            </a:r>
            <a:r>
              <a:rPr lang="ru-RU" dirty="0" smtClean="0"/>
              <a:t> </a:t>
            </a:r>
          </a:p>
          <a:p>
            <a:r>
              <a:rPr lang="ru-RU" dirty="0" smtClean="0"/>
              <a:t>на </a:t>
            </a:r>
            <a:r>
              <a:rPr lang="ru-RU" dirty="0" err="1" smtClean="0"/>
              <a:t>захист</a:t>
            </a:r>
            <a:r>
              <a:rPr lang="ru-RU" dirty="0" smtClean="0"/>
              <a:t> </a:t>
            </a:r>
            <a:r>
              <a:rPr lang="ru-RU" dirty="0" err="1" smtClean="0"/>
              <a:t>Вітчизни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588224" y="3573016"/>
            <a:ext cx="21602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Почуття</a:t>
            </a:r>
            <a:r>
              <a:rPr lang="ru-RU" dirty="0" smtClean="0"/>
              <a:t> </a:t>
            </a:r>
            <a:r>
              <a:rPr lang="ru-RU" dirty="0" err="1" smtClean="0"/>
              <a:t>гордості</a:t>
            </a:r>
            <a:r>
              <a:rPr lang="ru-RU" dirty="0" smtClean="0"/>
              <a:t> за </a:t>
            </a:r>
            <a:r>
              <a:rPr lang="ru-RU" dirty="0" err="1" smtClean="0"/>
              <a:t>Батьківщину</a:t>
            </a:r>
            <a:r>
              <a:rPr lang="ru-RU" dirty="0" smtClean="0"/>
              <a:t>, </a:t>
            </a:r>
            <a:r>
              <a:rPr lang="ru-RU" dirty="0" err="1" smtClean="0"/>
              <a:t>її</a:t>
            </a:r>
            <a:r>
              <a:rPr lang="ru-RU" dirty="0" smtClean="0"/>
              <a:t> </a:t>
            </a:r>
            <a:r>
              <a:rPr lang="ru-RU" dirty="0" err="1" smtClean="0"/>
              <a:t>героїв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115616" y="3429000"/>
            <a:ext cx="18726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Турбота</a:t>
            </a:r>
            <a:r>
              <a:rPr lang="ru-RU" dirty="0" smtClean="0"/>
              <a:t>, </a:t>
            </a:r>
            <a:r>
              <a:rPr lang="ru-RU" dirty="0" err="1" smtClean="0"/>
              <a:t>повага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відповідальність</a:t>
            </a:r>
            <a:endParaRPr lang="ru-RU" dirty="0"/>
          </a:p>
        </p:txBody>
      </p:sp>
      <p:sp>
        <p:nvSpPr>
          <p:cNvPr id="15" name="Стрелка вправо с вырезом 14"/>
          <p:cNvSpPr/>
          <p:nvPr/>
        </p:nvSpPr>
        <p:spPr>
          <a:xfrm rot="19768199">
            <a:off x="5977140" y="2150918"/>
            <a:ext cx="616369" cy="597343"/>
          </a:xfrm>
          <a:prstGeom prst="notchedRightArrow">
            <a:avLst/>
          </a:prstGeom>
          <a:solidFill>
            <a:srgbClr val="FFFF00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с вырезом 15"/>
          <p:cNvSpPr/>
          <p:nvPr/>
        </p:nvSpPr>
        <p:spPr>
          <a:xfrm rot="642684" flipH="1">
            <a:off x="3058725" y="2162290"/>
            <a:ext cx="597477" cy="543625"/>
          </a:xfrm>
          <a:prstGeom prst="notchedRightArrow">
            <a:avLst/>
          </a:prstGeom>
          <a:solidFill>
            <a:srgbClr val="FFFF00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с вырезом 16"/>
          <p:cNvSpPr/>
          <p:nvPr/>
        </p:nvSpPr>
        <p:spPr>
          <a:xfrm rot="5230018" flipH="1">
            <a:off x="4694855" y="2161597"/>
            <a:ext cx="418103" cy="507934"/>
          </a:xfrm>
          <a:prstGeom prst="notchedRightArrow">
            <a:avLst/>
          </a:prstGeom>
          <a:solidFill>
            <a:srgbClr val="FFFF00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с вырезом 17"/>
          <p:cNvSpPr/>
          <p:nvPr/>
        </p:nvSpPr>
        <p:spPr>
          <a:xfrm rot="152839" flipH="1">
            <a:off x="3075939" y="3581407"/>
            <a:ext cx="620366" cy="569094"/>
          </a:xfrm>
          <a:prstGeom prst="notchedRightArrow">
            <a:avLst/>
          </a:prstGeom>
          <a:solidFill>
            <a:srgbClr val="FFFF00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с вырезом 18"/>
          <p:cNvSpPr/>
          <p:nvPr/>
        </p:nvSpPr>
        <p:spPr>
          <a:xfrm rot="10532709" flipH="1">
            <a:off x="5867990" y="3626363"/>
            <a:ext cx="646114" cy="584290"/>
          </a:xfrm>
          <a:prstGeom prst="notchedRightArrow">
            <a:avLst/>
          </a:prstGeom>
          <a:solidFill>
            <a:srgbClr val="FFFF00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с вырезом 19"/>
          <p:cNvSpPr/>
          <p:nvPr/>
        </p:nvSpPr>
        <p:spPr>
          <a:xfrm rot="16200000" flipH="1">
            <a:off x="4701603" y="4667550"/>
            <a:ext cx="504056" cy="619245"/>
          </a:xfrm>
          <a:prstGeom prst="notchedRightArrow">
            <a:avLst/>
          </a:prstGeom>
          <a:solidFill>
            <a:srgbClr val="FFFF00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edsovet.su/_ld/458/093560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131840" y="260648"/>
            <a:ext cx="27302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Метод «Займи </a:t>
            </a:r>
            <a:r>
              <a:rPr lang="ru-RU" i="1" dirty="0" err="1" smtClean="0"/>
              <a:t>позицію</a:t>
            </a:r>
            <a:r>
              <a:rPr lang="ru-RU" i="1" dirty="0" smtClean="0"/>
              <a:t>» </a:t>
            </a:r>
            <a:endParaRPr lang="ru-RU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908720"/>
            <a:ext cx="84761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chemeClr val="accent4">
                    <a:lumMod val="50000"/>
                  </a:schemeClr>
                </a:solidFill>
              </a:rPr>
              <a:t>Хто із героїв твору є патріотом України</a:t>
            </a:r>
            <a:r>
              <a:rPr lang="uk-UA" sz="3200" b="1" dirty="0" smtClean="0">
                <a:solidFill>
                  <a:schemeClr val="accent4">
                    <a:lumMod val="50000"/>
                  </a:schemeClr>
                </a:solidFill>
              </a:rPr>
              <a:t>? Чому?</a:t>
            </a:r>
            <a:endParaRPr lang="ru-RU" sz="3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79712" y="1988840"/>
            <a:ext cx="12764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Женя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07904" y="1988840"/>
            <a:ext cx="18373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Ярослав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84168" y="1988840"/>
            <a:ext cx="12458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err="1" smtClean="0">
                <a:solidFill>
                  <a:srgbClr val="7030A0"/>
                </a:solidFill>
              </a:rPr>
              <a:t>Обоє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6" name="Picture 4" descr="http://zk.ridna.ua/wp-content/uploads/sites/9/2017/08/patriot_fit_content_widt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861048"/>
            <a:ext cx="3933489" cy="2810541"/>
          </a:xfrm>
          <a:prstGeom prst="rect">
            <a:avLst/>
          </a:prstGeom>
          <a:noFill/>
        </p:spPr>
      </p:pic>
      <p:pic>
        <p:nvPicPr>
          <p:cNvPr id="3078" name="Picture 6" descr="http://p-i-k.zp.ua/wp-content/uploads/2017/08/006010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2996952"/>
            <a:ext cx="3888432" cy="2592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edsovet.su/_ld/458/093560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275856" y="335415"/>
            <a:ext cx="255577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Метод «Прес»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755576" y="980728"/>
            <a:ext cx="745232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71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«У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пам’яті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промайнули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декілька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тижнів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від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фірми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послали у зону АТО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дві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машини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гуманітарною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допомогою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Не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дійшли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... І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тільки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третя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яку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доправили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самі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попала за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призначенням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Виходить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хтось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наживається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крові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героїзмі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таких, як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доброволець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!?»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19872" y="4005064"/>
            <a:ext cx="53640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Яке в</a:t>
            </a:r>
            <a:r>
              <a:rPr lang="ru-RU" sz="2400" b="1" i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аше </a:t>
            </a:r>
            <a:r>
              <a:rPr lang="ru-RU" sz="2400" b="1" i="1" dirty="0" err="1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ставлення</a:t>
            </a:r>
            <a:r>
              <a:rPr lang="ru-RU" sz="2400" b="1" i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до тих, </a:t>
            </a:r>
            <a:r>
              <a:rPr lang="ru-RU" sz="2400" b="1" i="1" dirty="0" err="1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хто</a:t>
            </a:r>
            <a:r>
              <a:rPr lang="ru-RU" sz="2400" b="1" i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lang="ru-RU" sz="2400" b="1" i="1" dirty="0" err="1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наживається</a:t>
            </a:r>
            <a:r>
              <a:rPr lang="ru-RU" sz="2400" b="1" i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lang="ru-RU" sz="2400" b="1" i="1" dirty="0" err="1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крові</a:t>
            </a:r>
            <a:r>
              <a:rPr lang="ru-RU" sz="2400" b="1" i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lang="ru-RU" sz="2400" b="1" i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героїзмі</a:t>
            </a:r>
            <a:r>
              <a:rPr lang="ru-RU" sz="2400" b="1" i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таких, як </a:t>
            </a:r>
            <a:r>
              <a:rPr lang="ru-RU" sz="2400" b="1" i="1" dirty="0" err="1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цей</a:t>
            </a:r>
            <a:r>
              <a:rPr lang="ru-RU" sz="2400" b="1" i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доброволець</a:t>
            </a:r>
            <a:r>
              <a:rPr lang="ru-RU" sz="2400" b="1" i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»?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4797152"/>
            <a:ext cx="2664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i="1" dirty="0" smtClean="0"/>
              <a:t>Я </a:t>
            </a:r>
            <a:r>
              <a:rPr lang="ru-RU" i="1" dirty="0" err="1" smtClean="0"/>
              <a:t>вважаю</a:t>
            </a:r>
            <a:r>
              <a:rPr lang="ru-RU" i="1" dirty="0" smtClean="0"/>
              <a:t>...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i="1" dirty="0" smtClean="0"/>
              <a:t>Тому </a:t>
            </a:r>
            <a:r>
              <a:rPr lang="ru-RU" i="1" dirty="0" err="1" smtClean="0"/>
              <a:t>що</a:t>
            </a:r>
            <a:r>
              <a:rPr lang="ru-RU" i="1" dirty="0" smtClean="0"/>
              <a:t>...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i="1" dirty="0" err="1" smtClean="0"/>
              <a:t>Наприклад</a:t>
            </a:r>
            <a:r>
              <a:rPr lang="ru-RU" i="1" dirty="0" smtClean="0"/>
              <a:t>...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i="1" dirty="0" err="1" smtClean="0"/>
              <a:t>Отже</a:t>
            </a:r>
            <a:r>
              <a:rPr lang="uk-UA" i="1" dirty="0" smtClean="0"/>
              <a:t>…</a:t>
            </a:r>
            <a:endParaRPr lang="ru-RU" dirty="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edsovet.su/_ld/458/093560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70C0"/>
                </a:solidFill>
              </a:rPr>
              <a:t>Рефлексія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err="1" smtClean="0"/>
              <a:t>Продовжіть</a:t>
            </a:r>
            <a:r>
              <a:rPr lang="uk-UA" dirty="0" smtClean="0"/>
              <a:t> речення:</a:t>
            </a:r>
            <a:endParaRPr lang="ru-RU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95536" y="2317522"/>
            <a:ext cx="792088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– На сьогоднішньому уроці для мене найбільшим відкриттям було… 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–  Інформація, отримана на уроці, дозволяє зробити висновок… 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– Сьогодні я дізнався…; навчився…; зрозумів…; змінив погляд на…; мені сподобалось... 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/>
              <a:t>– Новела </a:t>
            </a:r>
            <a:r>
              <a:rPr lang="ru-RU" sz="2400" dirty="0" err="1" smtClean="0"/>
              <a:t>навчила</a:t>
            </a:r>
            <a:r>
              <a:rPr lang="ru-RU" sz="2400" dirty="0" smtClean="0"/>
              <a:t> мене...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dirty="0" smtClean="0"/>
              <a:t>– Такі люди, як Женя та Ярослав ….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– На уроці мені було… 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pedsovet.su/_ld/458/093560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uk-UA" b="1" dirty="0" smtClean="0"/>
              <a:t>Використана література:</a:t>
            </a:r>
          </a:p>
          <a:p>
            <a:pPr algn="ctr">
              <a:buNone/>
            </a:pPr>
            <a:r>
              <a:rPr lang="ru-RU" dirty="0" err="1" smtClean="0"/>
              <a:t>Месевря</a:t>
            </a:r>
            <a:r>
              <a:rPr lang="ru-RU" dirty="0" smtClean="0"/>
              <a:t> О. І. </a:t>
            </a:r>
            <a:r>
              <a:rPr lang="ru-RU" dirty="0" err="1" smtClean="0"/>
              <a:t>Соняшник</a:t>
            </a:r>
            <a:r>
              <a:rPr lang="ru-RU" dirty="0" smtClean="0"/>
              <a:t> у</a:t>
            </a:r>
            <a:r>
              <a:rPr lang="ru-RU" b="1" dirty="0" smtClean="0"/>
              <a:t> </a:t>
            </a:r>
            <a:r>
              <a:rPr lang="ru-RU" dirty="0" err="1" smtClean="0"/>
              <a:t>відрі</a:t>
            </a:r>
            <a:r>
              <a:rPr lang="ru-RU" dirty="0" smtClean="0"/>
              <a:t> / О. </a:t>
            </a:r>
            <a:r>
              <a:rPr lang="ru-RU" dirty="0" err="1" smtClean="0"/>
              <a:t>Месевря</a:t>
            </a:r>
            <a:r>
              <a:rPr lang="ru-RU" dirty="0" smtClean="0"/>
              <a:t>. - </a:t>
            </a:r>
            <a:r>
              <a:rPr lang="ru-RU" dirty="0" err="1" smtClean="0"/>
              <a:t>Черкаси</a:t>
            </a:r>
            <a:r>
              <a:rPr lang="ru-RU" dirty="0" smtClean="0"/>
              <a:t>: </a:t>
            </a:r>
            <a:r>
              <a:rPr lang="ru-RU" dirty="0" err="1" smtClean="0"/>
              <a:t>видавництво</a:t>
            </a:r>
            <a:r>
              <a:rPr lang="ru-RU" dirty="0" smtClean="0"/>
              <a:t> Ю. </a:t>
            </a:r>
            <a:r>
              <a:rPr lang="ru-RU" dirty="0" err="1" smtClean="0"/>
              <a:t>Чабаненко</a:t>
            </a:r>
            <a:r>
              <a:rPr lang="ru-RU" dirty="0" smtClean="0"/>
              <a:t>, 2016. - 52 с.</a:t>
            </a:r>
          </a:p>
          <a:p>
            <a:pPr algn="ctr">
              <a:buNone/>
            </a:pPr>
            <a:endParaRPr lang="uk-UA" u="sng" dirty="0" smtClean="0"/>
          </a:p>
          <a:p>
            <a:pPr algn="ctr">
              <a:buNone/>
            </a:pPr>
            <a:r>
              <a:rPr lang="uk-UA" b="1" u="sng" dirty="0" err="1" smtClean="0"/>
              <a:t>Інтернет-джерела</a:t>
            </a:r>
            <a:r>
              <a:rPr lang="uk-UA" b="1" u="sng" dirty="0" smtClean="0"/>
              <a:t>:</a:t>
            </a:r>
          </a:p>
          <a:p>
            <a:r>
              <a:rPr lang="en-US" dirty="0" smtClean="0">
                <a:hlinkClick r:id="rId3"/>
              </a:rPr>
              <a:t>https://yandex.fr/images/search?text=</a:t>
            </a:r>
            <a:r>
              <a:rPr lang="ru-RU" dirty="0" smtClean="0">
                <a:hlinkClick r:id="rId3"/>
              </a:rPr>
              <a:t>воїни%20ато&amp;</a:t>
            </a:r>
            <a:r>
              <a:rPr lang="en-US" dirty="0" err="1" smtClean="0">
                <a:hlinkClick r:id="rId3"/>
              </a:rPr>
              <a:t>i</a:t>
            </a:r>
            <a:endParaRPr lang="uk-UA" dirty="0" smtClean="0"/>
          </a:p>
          <a:p>
            <a:r>
              <a:rPr lang="en-US" dirty="0" smtClean="0">
                <a:hlinkClick r:id="rId4"/>
              </a:rPr>
              <a:t>http://gutojazk-school.ucoz.ru/load/vikhovna_robota/vikhovni_zakhodi/urok_muzhnosti_khorobri_sercja_lapchuk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https://novynarnia.com/2016/08/29/yak-viglyadalo-peklo-ilovayskiy-kotel-u-spogadah-biytsiv/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https://uk.wikipedia.org/wiki/%</a:t>
            </a:r>
            <a:endParaRPr lang="ru-RU" dirty="0" smtClean="0"/>
          </a:p>
          <a:p>
            <a:endParaRPr lang="ru-RU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pedsovet.su/_ld/458/093560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Содержимое 4" descr="01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708920"/>
            <a:ext cx="3657004" cy="3933825"/>
          </a:xfrm>
          <a:prstGeom prst="ellipse">
            <a:avLst/>
          </a:prstGeom>
          <a:effectLst>
            <a:softEdge rad="635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11560" y="260648"/>
            <a:ext cx="53426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Голодомор 1932-1933 </a:t>
            </a:r>
            <a:r>
              <a:rPr lang="ru-RU" sz="3200" b="1" i="1" dirty="0" err="1" smtClean="0">
                <a:solidFill>
                  <a:srgbClr val="C00000"/>
                </a:solidFill>
              </a:rPr>
              <a:t>років</a:t>
            </a:r>
            <a:r>
              <a:rPr lang="ru-RU" sz="3200" b="1" i="1" dirty="0" smtClean="0">
                <a:solidFill>
                  <a:srgbClr val="C00000"/>
                </a:solidFill>
              </a:rPr>
              <a:t>…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75656" y="908720"/>
            <a:ext cx="41663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Друга </a:t>
            </a:r>
            <a:r>
              <a:rPr lang="ru-RU" sz="3200" b="1" i="1" dirty="0" err="1" smtClean="0">
                <a:solidFill>
                  <a:srgbClr val="C00000"/>
                </a:solidFill>
              </a:rPr>
              <a:t>світова</a:t>
            </a:r>
            <a:r>
              <a:rPr lang="ru-RU" sz="3200" b="1" i="1" dirty="0" smtClean="0">
                <a:solidFill>
                  <a:srgbClr val="C00000"/>
                </a:solidFill>
              </a:rPr>
              <a:t> </a:t>
            </a:r>
            <a:r>
              <a:rPr lang="ru-RU" sz="3200" b="1" i="1" dirty="0" err="1" smtClean="0">
                <a:solidFill>
                  <a:srgbClr val="C00000"/>
                </a:solidFill>
              </a:rPr>
              <a:t>війна</a:t>
            </a:r>
            <a:r>
              <a:rPr lang="ru-RU" sz="3200" b="1" i="1" dirty="0" smtClean="0">
                <a:solidFill>
                  <a:srgbClr val="C00000"/>
                </a:solidFill>
              </a:rPr>
              <a:t>…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27784" y="1556792"/>
            <a:ext cx="41454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err="1" smtClean="0">
                <a:solidFill>
                  <a:srgbClr val="C00000"/>
                </a:solidFill>
              </a:rPr>
              <a:t>Війна</a:t>
            </a:r>
            <a:r>
              <a:rPr lang="ru-RU" sz="3200" b="1" i="1" dirty="0" smtClean="0">
                <a:solidFill>
                  <a:srgbClr val="C00000"/>
                </a:solidFill>
              </a:rPr>
              <a:t> в </a:t>
            </a:r>
            <a:r>
              <a:rPr lang="ru-RU" sz="3200" b="1" i="1" dirty="0" err="1" smtClean="0">
                <a:solidFill>
                  <a:srgbClr val="C00000"/>
                </a:solidFill>
              </a:rPr>
              <a:t>Афганістані</a:t>
            </a:r>
            <a:r>
              <a:rPr lang="ru-RU" sz="3200" b="1" i="1" dirty="0" smtClean="0">
                <a:solidFill>
                  <a:srgbClr val="C00000"/>
                </a:solidFill>
              </a:rPr>
              <a:t>…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443711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err="1" smtClean="0"/>
              <a:t>Знаємо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пам’ятаємо</a:t>
            </a:r>
            <a:r>
              <a:rPr lang="ru-RU" sz="2400" dirty="0" smtClean="0"/>
              <a:t>, </a:t>
            </a:r>
            <a:r>
              <a:rPr lang="ru-RU" sz="2400" dirty="0" err="1" smtClean="0"/>
              <a:t>згадуємо</a:t>
            </a:r>
            <a:r>
              <a:rPr lang="ru-RU" sz="2400" dirty="0" smtClean="0"/>
              <a:t> </a:t>
            </a:r>
            <a:r>
              <a:rPr lang="ru-RU" sz="2400" dirty="0" err="1" smtClean="0"/>
              <a:t>вс</a:t>
            </a:r>
            <a:r>
              <a:rPr lang="uk-UA" sz="2400" dirty="0" err="1" smtClean="0"/>
              <a:t>іх</a:t>
            </a:r>
            <a:r>
              <a:rPr lang="ru-RU" sz="2400" dirty="0" smtClean="0"/>
              <a:t>, </a:t>
            </a:r>
            <a:r>
              <a:rPr lang="ru-RU" sz="2400" dirty="0" err="1" smtClean="0"/>
              <a:t>хто</a:t>
            </a:r>
            <a:r>
              <a:rPr lang="ru-RU" sz="2400" dirty="0" smtClean="0"/>
              <a:t> </a:t>
            </a:r>
            <a:r>
              <a:rPr lang="ru-RU" sz="2400" dirty="0" err="1" smtClean="0"/>
              <a:t>боровся</a:t>
            </a:r>
            <a:r>
              <a:rPr lang="ru-RU" sz="2400" dirty="0" smtClean="0"/>
              <a:t> за свободу </a:t>
            </a:r>
            <a:r>
              <a:rPr lang="ru-RU" sz="2400" dirty="0" err="1" smtClean="0"/>
              <a:t>України</a:t>
            </a:r>
            <a:r>
              <a:rPr lang="ru-RU" sz="2400" smtClean="0"/>
              <a:t>, </a:t>
            </a:r>
            <a:r>
              <a:rPr lang="ru-RU" sz="2400" dirty="0" err="1" smtClean="0"/>
              <a:t>вдячні</a:t>
            </a:r>
            <a:r>
              <a:rPr lang="ru-RU" sz="2400" dirty="0" smtClean="0"/>
              <a:t> </a:t>
            </a:r>
            <a:r>
              <a:rPr lang="ru-RU" sz="2400" dirty="0" err="1" smtClean="0"/>
              <a:t>їм</a:t>
            </a:r>
            <a:r>
              <a:rPr lang="ru-RU" sz="2400" dirty="0" smtClean="0"/>
              <a:t> за </a:t>
            </a:r>
            <a:r>
              <a:rPr lang="ru-RU" sz="2400" dirty="0" err="1" smtClean="0"/>
              <a:t>їхню</a:t>
            </a:r>
            <a:r>
              <a:rPr lang="ru-RU" sz="2400" dirty="0" smtClean="0"/>
              <a:t> </a:t>
            </a:r>
            <a:r>
              <a:rPr lang="ru-RU" sz="2400" dirty="0" err="1" smtClean="0"/>
              <a:t>любов</a:t>
            </a:r>
            <a:r>
              <a:rPr lang="ru-RU" sz="2400" dirty="0" smtClean="0"/>
              <a:t>, </a:t>
            </a:r>
            <a:r>
              <a:rPr lang="ru-RU" sz="2400" dirty="0" err="1" smtClean="0"/>
              <a:t>відданість</a:t>
            </a:r>
            <a:r>
              <a:rPr lang="ru-RU" sz="2400" dirty="0" smtClean="0"/>
              <a:t>, </a:t>
            </a:r>
            <a:r>
              <a:rPr lang="ru-RU" sz="2400" dirty="0" err="1" smtClean="0"/>
              <a:t>патріотизм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347864" y="2204864"/>
            <a:ext cx="57543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err="1" smtClean="0">
                <a:solidFill>
                  <a:srgbClr val="C00000"/>
                </a:solidFill>
              </a:rPr>
              <a:t>Чорнобильська</a:t>
            </a:r>
            <a:r>
              <a:rPr lang="ru-RU" sz="3200" b="1" i="1" dirty="0" smtClean="0">
                <a:solidFill>
                  <a:srgbClr val="C00000"/>
                </a:solidFill>
              </a:rPr>
              <a:t> катастрофа…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91880" y="2924944"/>
            <a:ext cx="5400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Майдан. </a:t>
            </a:r>
            <a:r>
              <a:rPr lang="ru-RU" sz="3200" b="1" i="1" dirty="0" err="1" smtClean="0">
                <a:solidFill>
                  <a:srgbClr val="C00000"/>
                </a:solidFill>
              </a:rPr>
              <a:t>Революція</a:t>
            </a:r>
            <a:r>
              <a:rPr lang="ru-RU" sz="3200" b="1" i="1" dirty="0" smtClean="0">
                <a:solidFill>
                  <a:srgbClr val="C00000"/>
                </a:solidFill>
              </a:rPr>
              <a:t> </a:t>
            </a:r>
            <a:r>
              <a:rPr lang="ru-RU" sz="3200" b="1" i="1" dirty="0" err="1" smtClean="0">
                <a:solidFill>
                  <a:srgbClr val="C00000"/>
                </a:solidFill>
              </a:rPr>
              <a:t>гідності</a:t>
            </a:r>
            <a:r>
              <a:rPr lang="ru-RU" sz="3200" b="1" i="1" dirty="0" smtClean="0">
                <a:solidFill>
                  <a:srgbClr val="C00000"/>
                </a:solidFill>
              </a:rPr>
              <a:t>. </a:t>
            </a:r>
            <a:r>
              <a:rPr lang="ru-RU" sz="3200" b="1" i="1" dirty="0" err="1" smtClean="0">
                <a:solidFill>
                  <a:srgbClr val="C00000"/>
                </a:solidFill>
              </a:rPr>
              <a:t>Герої</a:t>
            </a:r>
            <a:r>
              <a:rPr lang="ru-RU" sz="3200" b="1" i="1" dirty="0" smtClean="0">
                <a:solidFill>
                  <a:srgbClr val="C00000"/>
                </a:solidFill>
              </a:rPr>
              <a:t> </a:t>
            </a:r>
            <a:r>
              <a:rPr lang="ru-RU" sz="3200" b="1" i="1" dirty="0" err="1" smtClean="0">
                <a:solidFill>
                  <a:srgbClr val="C00000"/>
                </a:solidFill>
              </a:rPr>
              <a:t>Небесної</a:t>
            </a:r>
            <a:r>
              <a:rPr lang="ru-RU" sz="3200" b="1" i="1" dirty="0" smtClean="0">
                <a:solidFill>
                  <a:srgbClr val="C00000"/>
                </a:solidFill>
              </a:rPr>
              <a:t> </a:t>
            </a:r>
            <a:r>
              <a:rPr lang="ru-RU" sz="3200" b="1" i="1" dirty="0" err="1" smtClean="0">
                <a:solidFill>
                  <a:srgbClr val="C00000"/>
                </a:solidFill>
              </a:rPr>
              <a:t>сотні</a:t>
            </a:r>
            <a:r>
              <a:rPr lang="ru-RU" sz="3200" b="1" i="1" dirty="0" smtClean="0">
                <a:solidFill>
                  <a:srgbClr val="C00000"/>
                </a:solidFill>
              </a:rPr>
              <a:t>…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pedsovet.su/_ld/458/093560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71600" y="5229200"/>
            <a:ext cx="31683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 smtClean="0"/>
              <a:t>Сьогоднішні</a:t>
            </a:r>
            <a:r>
              <a:rPr lang="ru-RU" sz="2000" dirty="0" smtClean="0"/>
              <a:t> </a:t>
            </a:r>
            <a:r>
              <a:rPr lang="ru-RU" sz="2000" dirty="0" err="1" smtClean="0"/>
              <a:t>події</a:t>
            </a:r>
            <a:r>
              <a:rPr lang="ru-RU" sz="2000" dirty="0" smtClean="0"/>
              <a:t> в </a:t>
            </a:r>
            <a:r>
              <a:rPr lang="ru-RU" sz="2000" dirty="0" err="1" smtClean="0"/>
              <a:t>Україні</a:t>
            </a:r>
            <a:r>
              <a:rPr lang="ru-RU" sz="2000" dirty="0" smtClean="0"/>
              <a:t> не </a:t>
            </a:r>
            <a:r>
              <a:rPr lang="ru-RU" sz="2000" dirty="0" err="1" smtClean="0"/>
              <a:t>дають</a:t>
            </a:r>
            <a:r>
              <a:rPr lang="ru-RU" sz="2000" dirty="0" smtClean="0"/>
              <a:t> </a:t>
            </a:r>
            <a:r>
              <a:rPr lang="ru-RU" sz="2000" dirty="0" err="1" smtClean="0"/>
              <a:t>спати</a:t>
            </a:r>
            <a:r>
              <a:rPr lang="ru-RU" sz="2000" dirty="0" smtClean="0"/>
              <a:t> кожному </a:t>
            </a:r>
            <a:r>
              <a:rPr lang="ru-RU" sz="2000" dirty="0" err="1" smtClean="0"/>
              <a:t>свідомому</a:t>
            </a:r>
            <a:r>
              <a:rPr lang="ru-RU" sz="2000" dirty="0" smtClean="0"/>
              <a:t> </a:t>
            </a:r>
            <a:r>
              <a:rPr lang="ru-RU" sz="2000" dirty="0" err="1" smtClean="0"/>
              <a:t>українцю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2056" name="Picture 8" descr="https://im0-tub-ua.yandex.net/i?id=6344dfa7293e7b36ec963ad3b5c3de0e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556792"/>
            <a:ext cx="4572000" cy="2562226"/>
          </a:xfrm>
          <a:prstGeom prst="rect">
            <a:avLst/>
          </a:prstGeom>
          <a:noFill/>
        </p:spPr>
      </p:pic>
      <p:pic>
        <p:nvPicPr>
          <p:cNvPr id="2054" name="Picture 6" descr="https://www.dialog.ua/images/news/0e6284de208fa5d176fda6cc43a3a4c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548680"/>
            <a:ext cx="3552074" cy="2361085"/>
          </a:xfrm>
          <a:prstGeom prst="rect">
            <a:avLst/>
          </a:prstGeom>
          <a:noFill/>
        </p:spPr>
      </p:pic>
      <p:pic>
        <p:nvPicPr>
          <p:cNvPr id="2058" name="Picture 10" descr="http://uapress.info/content/news/2015/9/93641/big2/032b2cc936860b03048302d991c3498f144121086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3140968"/>
            <a:ext cx="4147220" cy="236984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11560" y="476673"/>
            <a:ext cx="31683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</a:rPr>
              <a:t>Донеччина …</a:t>
            </a:r>
          </a:p>
          <a:p>
            <a:r>
              <a:rPr lang="uk-UA" sz="2800" b="1" dirty="0" smtClean="0">
                <a:solidFill>
                  <a:srgbClr val="C00000"/>
                </a:solidFill>
              </a:rPr>
              <a:t>	Луганщина…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pedsovet.su/_ld/458/093560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55576" y="4653136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err="1" smtClean="0"/>
              <a:t>Сьогодні</a:t>
            </a:r>
            <a:r>
              <a:rPr lang="ru-RU" sz="2000" dirty="0" smtClean="0"/>
              <a:t>, як </a:t>
            </a:r>
            <a:r>
              <a:rPr lang="ru-RU" sz="2000" dirty="0" err="1" smtClean="0"/>
              <a:t>ніколи</a:t>
            </a:r>
            <a:r>
              <a:rPr lang="ru-RU" sz="2000" dirty="0" smtClean="0"/>
              <a:t>, ми </a:t>
            </a:r>
            <a:r>
              <a:rPr lang="ru-RU" sz="2000" dirty="0" err="1" smtClean="0"/>
              <a:t>повинні</a:t>
            </a:r>
            <a:r>
              <a:rPr lang="ru-RU" sz="2000" dirty="0" smtClean="0"/>
              <a:t> </a:t>
            </a:r>
            <a:r>
              <a:rPr lang="ru-RU" sz="2000" dirty="0" err="1" smtClean="0"/>
              <a:t>допомагати</a:t>
            </a:r>
            <a:r>
              <a:rPr lang="ru-RU" sz="2000" dirty="0" smtClean="0"/>
              <a:t> </a:t>
            </a:r>
            <a:r>
              <a:rPr lang="ru-RU" sz="2000" dirty="0" err="1" smtClean="0"/>
              <a:t>своїй</a:t>
            </a:r>
            <a:r>
              <a:rPr lang="ru-RU" sz="2000" dirty="0" smtClean="0"/>
              <a:t> </a:t>
            </a:r>
            <a:r>
              <a:rPr lang="ru-RU" sz="2000" dirty="0" err="1" smtClean="0"/>
              <a:t>державі</a:t>
            </a:r>
            <a:r>
              <a:rPr lang="ru-RU" sz="2000" dirty="0" smtClean="0"/>
              <a:t>, </a:t>
            </a:r>
            <a:r>
              <a:rPr lang="ru-RU" sz="2000" dirty="0" err="1" smtClean="0"/>
              <a:t>щоб</a:t>
            </a:r>
            <a:r>
              <a:rPr lang="ru-RU" sz="2000" dirty="0" smtClean="0"/>
              <a:t> вона </a:t>
            </a:r>
            <a:r>
              <a:rPr lang="ru-RU" sz="2000" dirty="0" err="1" smtClean="0"/>
              <a:t>була</a:t>
            </a:r>
            <a:r>
              <a:rPr lang="ru-RU" sz="2000" dirty="0" smtClean="0"/>
              <a:t> </a:t>
            </a:r>
            <a:r>
              <a:rPr lang="ru-RU" sz="2000" dirty="0" err="1" smtClean="0"/>
              <a:t>нероздільною</a:t>
            </a:r>
            <a:r>
              <a:rPr lang="ru-RU" sz="2000" dirty="0" smtClean="0"/>
              <a:t>, </a:t>
            </a:r>
            <a:r>
              <a:rPr lang="ru-RU" sz="2000" dirty="0" err="1" smtClean="0"/>
              <a:t>щоб</a:t>
            </a:r>
            <a:r>
              <a:rPr lang="ru-RU" sz="2000" dirty="0" smtClean="0"/>
              <a:t> ми </a:t>
            </a:r>
            <a:r>
              <a:rPr lang="ru-RU" sz="2000" dirty="0" err="1" smtClean="0"/>
              <a:t>мали</a:t>
            </a:r>
            <a:r>
              <a:rPr lang="ru-RU" sz="2000" dirty="0" smtClean="0"/>
              <a:t> свою </a:t>
            </a:r>
            <a:r>
              <a:rPr lang="ru-RU" sz="2000" dirty="0" err="1" smtClean="0"/>
              <a:t>Батьківщину</a:t>
            </a:r>
            <a:r>
              <a:rPr lang="ru-RU" sz="2000" dirty="0" smtClean="0"/>
              <a:t>. Ми </a:t>
            </a:r>
            <a:r>
              <a:rPr lang="ru-RU" sz="2000" dirty="0" err="1" smtClean="0"/>
              <a:t>повинні</a:t>
            </a:r>
            <a:r>
              <a:rPr lang="ru-RU" sz="2000" dirty="0" smtClean="0"/>
              <a:t> </a:t>
            </a:r>
            <a:r>
              <a:rPr lang="ru-RU" sz="2000" dirty="0" err="1" smtClean="0"/>
              <a:t>допомагати</a:t>
            </a:r>
            <a:r>
              <a:rPr lang="ru-RU" sz="2000" dirty="0" smtClean="0"/>
              <a:t> </a:t>
            </a:r>
            <a:r>
              <a:rPr lang="ru-RU" sz="2000" dirty="0" err="1" smtClean="0"/>
              <a:t>своїм</a:t>
            </a:r>
            <a:r>
              <a:rPr lang="ru-RU" sz="2000" dirty="0" smtClean="0"/>
              <a:t> </a:t>
            </a:r>
            <a:r>
              <a:rPr lang="ru-RU" sz="2000" dirty="0" err="1" smtClean="0"/>
              <a:t>воїнам</a:t>
            </a:r>
            <a:r>
              <a:rPr lang="ru-RU" sz="2000" dirty="0" smtClean="0"/>
              <a:t>, </a:t>
            </a:r>
            <a:r>
              <a:rPr lang="ru-RU" sz="2000" dirty="0" err="1" smtClean="0"/>
              <a:t>які</a:t>
            </a:r>
            <a:r>
              <a:rPr lang="ru-RU" sz="2000" dirty="0" smtClean="0"/>
              <a:t> гинуть </a:t>
            </a:r>
            <a:r>
              <a:rPr lang="ru-RU" sz="2000" dirty="0" err="1" smtClean="0"/>
              <a:t>від</a:t>
            </a:r>
            <a:r>
              <a:rPr lang="ru-RU" sz="2000" dirty="0" smtClean="0"/>
              <a:t> </a:t>
            </a:r>
            <a:r>
              <a:rPr lang="ru-RU" sz="2000" dirty="0" err="1" smtClean="0"/>
              <a:t>кулі</a:t>
            </a:r>
            <a:r>
              <a:rPr lang="ru-RU" sz="2000" dirty="0" smtClean="0"/>
              <a:t> ворога, </a:t>
            </a:r>
            <a:r>
              <a:rPr lang="ru-RU" sz="2000" dirty="0" err="1" smtClean="0"/>
              <a:t>захищаючи</a:t>
            </a:r>
            <a:r>
              <a:rPr lang="ru-RU" sz="2000" dirty="0" smtClean="0"/>
              <a:t> нас </a:t>
            </a:r>
            <a:r>
              <a:rPr lang="ru-RU" sz="2000" dirty="0" err="1" smtClean="0"/>
              <a:t>і</a:t>
            </a:r>
            <a:r>
              <a:rPr lang="ru-RU" sz="2000" dirty="0" smtClean="0"/>
              <a:t> нашу </a:t>
            </a:r>
            <a:r>
              <a:rPr lang="ru-RU" sz="2000" dirty="0" err="1" smtClean="0"/>
              <a:t>Україну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1026" name="Picture 2" descr="https://marganetz.files.wordpress.com/2016/06/13406981_1081905301897826_4670846826121528593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332656"/>
            <a:ext cx="5721183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pedsovet.su/_ld/458/093560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C:\Users\HOME\Pictures\MP Navigator EX\2018_01_25\IMG_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477277">
            <a:off x="1158559" y="1088758"/>
            <a:ext cx="3191567" cy="438484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 rot="852900">
            <a:off x="4733696" y="1148760"/>
            <a:ext cx="3056282" cy="41284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 rot="856817">
            <a:off x="4942207" y="1867793"/>
            <a:ext cx="2829372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ЗМІСТ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Бо ім’я Отця і Сина                      3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Апокаліпсис                                  8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А мені добре                               11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Соняшник у відрі                       19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Зустрінемося завтра                 23</a:t>
            </a:r>
            <a:endParaRPr kumimoji="0" lang="ru-RU" sz="14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Раціоналізатор           </a:t>
            </a:r>
            <a:r>
              <a:rPr kumimoji="0" lang="uk-UA" sz="1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               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30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Характер	                                 34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Кого мітить Бог	          36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Перші сто прожити важко       42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Дикі і приручені                         44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Зранку	                                 46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Bookman Old Style" pitchFamily="18" charset="0"/>
              </a:rPr>
              <a:t>Той, що несе безсмертя 48</a:t>
            </a:r>
            <a:endParaRPr kumimoji="0" lang="uk-UA" sz="4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pedsovet.su/_ld/458/093560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187624" y="260648"/>
            <a:ext cx="28438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Мовою цитат</a:t>
            </a:r>
            <a:endParaRPr kumimoji="0" lang="uk-UA" sz="4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Картинки по запросу воїн ато в камуфляжі малюнок"/>
          <p:cNvPicPr>
            <a:picLocks noChangeAspect="1" noChangeArrowheads="1"/>
          </p:cNvPicPr>
          <p:nvPr/>
        </p:nvPicPr>
        <p:blipFill>
          <a:blip r:embed="rId3" cstate="print"/>
          <a:srcRect l="11499" t="1704" r="15671"/>
          <a:stretch>
            <a:fillRect/>
          </a:stretch>
        </p:blipFill>
        <p:spPr bwMode="auto">
          <a:xfrm>
            <a:off x="4788024" y="404664"/>
            <a:ext cx="4104456" cy="415478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95536" y="692696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400" dirty="0" smtClean="0"/>
              <a:t>“…погляд вже вкотре чіпляється за струнку чоловічу постать у камуфляжі і з наплічником. Він втомлений і якийсь ніби відсторонений від світу, заглиблений у себе. Здавалося: знає щось таке, чого ще не збагнули ті, хто проходить </a:t>
            </a:r>
            <a:r>
              <a:rPr lang="uk-UA" sz="2400" dirty="0" err="1" smtClean="0"/>
              <a:t>поряд.”</a:t>
            </a:r>
            <a:r>
              <a:rPr lang="ru-RU" sz="2400" dirty="0" smtClean="0"/>
              <a:t> </a:t>
            </a:r>
          </a:p>
          <a:p>
            <a:endParaRPr lang="ru-RU" sz="2400" dirty="0" smtClean="0"/>
          </a:p>
          <a:p>
            <a:r>
              <a:rPr lang="uk-UA" sz="2400" dirty="0" smtClean="0"/>
              <a:t>“</a:t>
            </a:r>
            <a:r>
              <a:rPr lang="ru-RU" sz="2400" dirty="0" err="1" smtClean="0"/>
              <a:t>Щось</a:t>
            </a:r>
            <a:r>
              <a:rPr lang="ru-RU" sz="2400" dirty="0" smtClean="0"/>
              <a:t> </a:t>
            </a:r>
            <a:r>
              <a:rPr lang="ru-RU" sz="2400" dirty="0" err="1" smtClean="0"/>
              <a:t>було</a:t>
            </a:r>
            <a:r>
              <a:rPr lang="ru-RU" sz="2400" dirty="0" smtClean="0"/>
              <a:t> </a:t>
            </a:r>
            <a:r>
              <a:rPr lang="ru-RU" sz="2400" dirty="0" err="1" smtClean="0"/>
              <a:t>притягальне</a:t>
            </a:r>
            <a:r>
              <a:rPr lang="ru-RU" sz="2400" dirty="0" smtClean="0"/>
              <a:t> в </a:t>
            </a:r>
            <a:r>
              <a:rPr lang="ru-RU" sz="2400" dirty="0" err="1" smtClean="0"/>
              <a:t>цьому</a:t>
            </a:r>
            <a:r>
              <a:rPr lang="ru-RU" sz="2400" dirty="0" smtClean="0"/>
              <a:t> </a:t>
            </a:r>
            <a:r>
              <a:rPr lang="ru-RU" sz="2400" dirty="0" err="1" smtClean="0"/>
              <a:t>чоловікові</a:t>
            </a:r>
            <a:r>
              <a:rPr lang="ru-RU" sz="2400" dirty="0" smtClean="0"/>
              <a:t>.</a:t>
            </a:r>
            <a:r>
              <a:rPr lang="uk-UA" sz="2400" dirty="0" smtClean="0"/>
              <a:t>”</a:t>
            </a:r>
          </a:p>
          <a:p>
            <a:endParaRPr lang="uk-UA" sz="2400" dirty="0" smtClean="0"/>
          </a:p>
          <a:p>
            <a:endParaRPr lang="ru-RU" sz="2400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67544" y="4665332"/>
            <a:ext cx="7488832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71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71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i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71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що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на вашу думку, задумався подорожній?</a:t>
            </a:r>
          </a:p>
          <a:p>
            <a:pPr marL="0" marR="0" lvl="0" indent="2571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b="1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71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b="1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71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b="1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71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1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pedsovet.su/_ld/458/093560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139952" y="260648"/>
            <a:ext cx="4536504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71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«Я Женя,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мені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тридцять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п'ять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років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Родом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із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Київської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області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Доброволець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Іду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із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зони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АТО, у справах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свого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загону.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Іду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бо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грошей –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ні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копійки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Інколи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хтось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підвезе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більше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пішки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2050" name="Picture 2" descr="Картинки по запросу добровольці в зону АТО"/>
          <p:cNvPicPr>
            <a:picLocks noChangeAspect="1" noChangeArrowheads="1"/>
          </p:cNvPicPr>
          <p:nvPr/>
        </p:nvPicPr>
        <p:blipFill>
          <a:blip r:embed="rId3" cstate="print"/>
          <a:srcRect l="47999" t="4022" r="2668"/>
          <a:stretch>
            <a:fillRect/>
          </a:stretch>
        </p:blipFill>
        <p:spPr bwMode="auto">
          <a:xfrm>
            <a:off x="467544" y="188640"/>
            <a:ext cx="3600400" cy="464511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539552" y="4581128"/>
            <a:ext cx="842493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Ось такі вони: Жені, Кості, Андрії,Володі…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000" b="1" i="1" dirty="0" smtClean="0">
                <a:solidFill>
                  <a:schemeClr val="accent1">
                    <a:lumMod val="50000"/>
                  </a:schemeClr>
                </a:solidFill>
                <a:ea typeface="Times New Roman" pitchFamily="18" charset="0"/>
                <a:cs typeface="Arial" pitchFamily="34" charset="0"/>
              </a:rPr>
              <a:t>       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Добровольцями пішли в зону АТО.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000" b="1" i="1" dirty="0" smtClean="0">
                <a:solidFill>
                  <a:schemeClr val="accent1">
                    <a:lumMod val="50000"/>
                  </a:schemeClr>
                </a:solidFill>
                <a:ea typeface="Times New Roman" pitchFamily="18" charset="0"/>
                <a:cs typeface="Arial" pitchFamily="34" charset="0"/>
              </a:rPr>
              <a:t>              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Родом із </a:t>
            </a:r>
            <a:r>
              <a:rPr kumimoji="0" lang="uk-UA" sz="2000" b="1" i="1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Івано-Франківщини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, Вінниччини, Київщини, Черкащини…                      		Вони знають справжню ціну життю… </a:t>
            </a:r>
            <a:endParaRPr kumimoji="0" lang="uk-UA" sz="3200" b="1" i="1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edsovet.su/_ld/458/093560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868144" y="188640"/>
            <a:ext cx="3034680" cy="1143000"/>
          </a:xfrm>
        </p:spPr>
        <p:txBody>
          <a:bodyPr/>
          <a:lstStyle/>
          <a:p>
            <a:r>
              <a:rPr lang="uk-UA" dirty="0" smtClean="0">
                <a:solidFill>
                  <a:srgbClr val="FFC000"/>
                </a:solidFill>
              </a:rPr>
              <a:t>Міркуємо 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1032" y="692696"/>
            <a:ext cx="8712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uk-UA" sz="2400" dirty="0" smtClean="0"/>
              <a:t>Яку людину можна назвати героєм?</a:t>
            </a:r>
            <a:endParaRPr lang="ru-RU" sz="2400" dirty="0" smtClean="0"/>
          </a:p>
          <a:p>
            <a:pPr lvl="0">
              <a:buFont typeface="Wingdings" pitchFamily="2" charset="2"/>
              <a:buChar char="Ø"/>
            </a:pPr>
            <a:r>
              <a:rPr lang="uk-UA" sz="2400" dirty="0" smtClean="0"/>
              <a:t>Чому люди здатні на подвиги?</a:t>
            </a:r>
            <a:endParaRPr lang="ru-RU" sz="2400" dirty="0" smtClean="0"/>
          </a:p>
          <a:p>
            <a:pPr lvl="0">
              <a:buFont typeface="Wingdings" pitchFamily="2" charset="2"/>
              <a:buChar char="Ø"/>
            </a:pPr>
            <a:r>
              <a:rPr lang="uk-UA" sz="2400" dirty="0" smtClean="0"/>
              <a:t>Чи є серед ваших знайомих люди, яких можна назвати героями?</a:t>
            </a:r>
            <a:endParaRPr lang="ru-RU" sz="2400" dirty="0" smtClean="0"/>
          </a:p>
          <a:p>
            <a:pPr lvl="0">
              <a:buFont typeface="Wingdings" pitchFamily="2" charset="2"/>
              <a:buChar char="Ø"/>
            </a:pPr>
            <a:r>
              <a:rPr lang="uk-UA" sz="2400" dirty="0" smtClean="0"/>
              <a:t>Який він, герой?</a:t>
            </a:r>
            <a:endParaRPr lang="ru-RU" sz="2400" dirty="0"/>
          </a:p>
        </p:txBody>
      </p:sp>
      <p:sp>
        <p:nvSpPr>
          <p:cNvPr id="7" name="Солнце 6"/>
          <p:cNvSpPr/>
          <p:nvPr/>
        </p:nvSpPr>
        <p:spPr>
          <a:xfrm>
            <a:off x="3419872" y="3429000"/>
            <a:ext cx="2376264" cy="208823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/>
          </a:p>
          <a:p>
            <a:pPr algn="ctr"/>
            <a:r>
              <a:rPr lang="uk-UA" b="1" u="sng" dirty="0" smtClean="0">
                <a:solidFill>
                  <a:srgbClr val="0070C0"/>
                </a:solidFill>
              </a:rPr>
              <a:t>ГЕРОЙ</a:t>
            </a:r>
            <a:endParaRPr lang="ru-RU" b="1" u="sng" dirty="0" smtClean="0">
              <a:solidFill>
                <a:srgbClr val="0070C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16016" y="5517232"/>
            <a:ext cx="20162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1" dirty="0" smtClean="0">
                <a:solidFill>
                  <a:srgbClr val="002060"/>
                </a:solidFill>
              </a:rPr>
              <a:t>перемагає смерть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2636912"/>
            <a:ext cx="20649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 smtClean="0">
                <a:solidFill>
                  <a:srgbClr val="002060"/>
                </a:solidFill>
              </a:rPr>
              <a:t>самовідданий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40152" y="3140968"/>
            <a:ext cx="13885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 smtClean="0">
                <a:solidFill>
                  <a:srgbClr val="002060"/>
                </a:solidFill>
              </a:rPr>
              <a:t>захисник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40152" y="4365104"/>
            <a:ext cx="23547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 smtClean="0">
                <a:solidFill>
                  <a:srgbClr val="002060"/>
                </a:solidFill>
              </a:rPr>
              <a:t>здатний на</a:t>
            </a:r>
          </a:p>
          <a:p>
            <a:r>
              <a:rPr lang="uk-UA" sz="2400" b="1" i="1" dirty="0" smtClean="0">
                <a:solidFill>
                  <a:srgbClr val="002060"/>
                </a:solidFill>
              </a:rPr>
              <a:t> самопожертву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07704" y="3429000"/>
            <a:ext cx="12059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 smtClean="0">
                <a:solidFill>
                  <a:srgbClr val="002060"/>
                </a:solidFill>
              </a:rPr>
              <a:t>мужній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47664" y="4581128"/>
            <a:ext cx="14553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 smtClean="0">
                <a:solidFill>
                  <a:srgbClr val="002060"/>
                </a:solidFill>
              </a:rPr>
              <a:t>хоробрий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79712" y="5661248"/>
            <a:ext cx="14045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 smtClean="0">
                <a:solidFill>
                  <a:srgbClr val="002060"/>
                </a:solidFill>
              </a:rPr>
              <a:t>патріот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edsovet.su/_ld/458/093560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620688"/>
            <a:ext cx="6285384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err="1" smtClean="0">
                <a:solidFill>
                  <a:srgbClr val="002060"/>
                </a:solidFill>
              </a:rPr>
              <a:t>Донецький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аеропорт</a:t>
            </a:r>
            <a:r>
              <a:rPr lang="ru-RU" b="1" dirty="0" smtClean="0">
                <a:solidFill>
                  <a:srgbClr val="002060"/>
                </a:solidFill>
              </a:rPr>
              <a:t>…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err="1" smtClean="0">
                <a:solidFill>
                  <a:srgbClr val="002060"/>
                </a:solidFill>
              </a:rPr>
              <a:t>Іловайський</a:t>
            </a:r>
            <a:r>
              <a:rPr lang="ru-RU" b="1" dirty="0" smtClean="0">
                <a:solidFill>
                  <a:srgbClr val="002060"/>
                </a:solidFill>
              </a:rPr>
              <a:t> котел…</a:t>
            </a:r>
            <a:br>
              <a:rPr lang="ru-RU" b="1" dirty="0" smtClean="0">
                <a:solidFill>
                  <a:srgbClr val="002060"/>
                </a:solidFill>
              </a:rPr>
            </a:br>
            <a:endParaRPr lang="ru-RU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051720" y="5085184"/>
            <a:ext cx="410445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2400" b="0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Що вам відомо про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2400" b="0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бої за Донецький аеропорт,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400" i="1" dirty="0" smtClean="0">
                <a:solidFill>
                  <a:schemeClr val="accent1">
                    <a:lumMod val="50000"/>
                  </a:schemeClr>
                </a:solidFill>
                <a:ea typeface="Times New Roman" pitchFamily="18" charset="0"/>
                <a:cs typeface="Arial" pitchFamily="34" charset="0"/>
              </a:rPr>
              <a:t>кіборгів,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i="1" dirty="0" err="1" smtClean="0">
                <a:solidFill>
                  <a:srgbClr val="002060"/>
                </a:solidFill>
              </a:rPr>
              <a:t>Іловайський</a:t>
            </a:r>
            <a:r>
              <a:rPr lang="ru-RU" sz="2400" i="1" dirty="0" smtClean="0">
                <a:solidFill>
                  <a:srgbClr val="002060"/>
                </a:solidFill>
              </a:rPr>
              <a:t> котел</a:t>
            </a:r>
            <a:r>
              <a:rPr kumimoji="0" lang="uk-UA" sz="2400" b="0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?</a:t>
            </a:r>
            <a:endParaRPr kumimoji="0" lang="uk-UA" sz="3600" b="0" i="1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pic>
        <p:nvPicPr>
          <p:cNvPr id="26626" name="Picture 2" descr="Картинки по запросу кіборг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412776"/>
            <a:ext cx="5544616" cy="366202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</TotalTime>
  <Words>703</Words>
  <Application>Microsoft Office PowerPoint</Application>
  <PresentationFormat>Экран (4:3)</PresentationFormat>
  <Paragraphs>114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Література рідного краю Ольга Іванівна Месевря. Новела «Во ім'я Отця і Сина…» зі збірки “Соняшник у відрі” </vt:lpstr>
      <vt:lpstr>Слайд 2</vt:lpstr>
      <vt:lpstr>Слайд 3</vt:lpstr>
      <vt:lpstr>Слайд 4</vt:lpstr>
      <vt:lpstr>Слайд 5</vt:lpstr>
      <vt:lpstr>Слайд 6</vt:lpstr>
      <vt:lpstr>Слайд 7</vt:lpstr>
      <vt:lpstr>Міркуємо </vt:lpstr>
      <vt:lpstr>Донецький аеропорт… Іловайський котел… 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Рефлексія Продовжіть речення: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50</cp:revision>
  <dcterms:created xsi:type="dcterms:W3CDTF">2018-01-28T16:06:23Z</dcterms:created>
  <dcterms:modified xsi:type="dcterms:W3CDTF">2018-02-11T18:04:47Z</dcterms:modified>
</cp:coreProperties>
</file>