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6" r:id="rId7"/>
    <p:sldId id="269" r:id="rId8"/>
    <p:sldId id="264" r:id="rId9"/>
    <p:sldId id="265" r:id="rId10"/>
    <p:sldId id="267" r:id="rId11"/>
    <p:sldId id="268" r:id="rId12"/>
    <p:sldId id="257" r:id="rId13"/>
    <p:sldId id="258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abiv-rmk.ck.sch.in.ua/news/id/17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oipopp.ed-sp.net/" TargetMode="External"/><Relationship Id="rId4" Type="http://schemas.openxmlformats.org/officeDocument/2006/relationships/hyperlink" Target="https://spilkacherkassi.wordpress.com/&#1086;&#1089;&#1086;&#1073;&#1080;&#1089;&#1090;&#1086;&#1089;&#1090;&#1110;/&#1084;&#1077;&#1089;&#1077;&#1074;&#1088;&#1103;-&#1086;&#1083;&#1100;&#1075;&#1072;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2060848"/>
            <a:ext cx="4099992" cy="1800199"/>
          </a:xfrm>
        </p:spPr>
        <p:txBody>
          <a:bodyPr>
            <a:norm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Іванівна </a:t>
            </a: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1700808"/>
            <a:ext cx="2660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краю</a:t>
            </a:r>
            <a:endParaRPr lang="ru-RU" dirty="0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50" r="16953"/>
          <a:stretch>
            <a:fillRect/>
          </a:stretch>
        </p:blipFill>
        <p:spPr>
          <a:xfrm>
            <a:off x="539552" y="1916832"/>
            <a:ext cx="3749754" cy="3180396"/>
          </a:xfrm>
          <a:prstGeom prst="rect">
            <a:avLst/>
          </a:prstGeom>
        </p:spPr>
      </p:pic>
      <p:sp>
        <p:nvSpPr>
          <p:cNvPr id="8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4797152"/>
            <a:ext cx="57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</a:rPr>
              <a:t>Рудь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</a:rPr>
              <a:t>Наталія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</a:rPr>
              <a:t>Федорівна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r">
              <a:buNone/>
              <a:defRPr/>
            </a:pP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вчитель української мови та літератури</a:t>
            </a:r>
          </a:p>
          <a:p>
            <a:pPr algn="r">
              <a:buNone/>
              <a:defRPr/>
            </a:pPr>
            <a:r>
              <a:rPr lang="uk-UA" sz="1600" b="1" dirty="0" err="1" smtClean="0">
                <a:solidFill>
                  <a:schemeClr val="accent3">
                    <a:lumMod val="50000"/>
                  </a:schemeClr>
                </a:solidFill>
              </a:rPr>
              <a:t>Верхняцького</a:t>
            </a: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 навчально-виховного комплексу </a:t>
            </a:r>
          </a:p>
          <a:p>
            <a:pPr algn="r">
              <a:buNone/>
              <a:defRPr/>
            </a:pPr>
            <a:r>
              <a:rPr lang="uk-UA" sz="1600" b="1" dirty="0" err="1" smtClean="0">
                <a:solidFill>
                  <a:schemeClr val="accent3">
                    <a:lumMod val="50000"/>
                  </a:schemeClr>
                </a:solidFill>
              </a:rPr>
              <a:t>“Загальноосвітня</a:t>
            </a: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 школа І-ІІІ ступенів № 1 - </a:t>
            </a:r>
            <a:r>
              <a:rPr lang="uk-UA" sz="1600" b="1" dirty="0" err="1" smtClean="0">
                <a:solidFill>
                  <a:schemeClr val="accent3">
                    <a:lumMod val="50000"/>
                  </a:schemeClr>
                </a:solidFill>
              </a:rPr>
              <a:t>ліцей”</a:t>
            </a:r>
            <a:endParaRPr lang="uk-UA" sz="1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r">
              <a:buNone/>
              <a:defRPr/>
            </a:pPr>
            <a:r>
              <a:rPr lang="uk-UA" sz="1600" b="1" dirty="0" err="1" smtClean="0">
                <a:solidFill>
                  <a:schemeClr val="accent3">
                    <a:lumMod val="50000"/>
                  </a:schemeClr>
                </a:solidFill>
              </a:rPr>
              <a:t>Христинівської</a:t>
            </a: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 районної ради</a:t>
            </a:r>
          </a:p>
          <a:p>
            <a:pPr algn="r">
              <a:buNone/>
              <a:defRPr/>
            </a:pPr>
            <a:r>
              <a:rPr lang="uk-UA" sz="1600" b="1" dirty="0" smtClean="0">
                <a:solidFill>
                  <a:schemeClr val="accent3">
                    <a:lumMod val="50000"/>
                  </a:schemeClr>
                </a:solidFill>
              </a:rPr>
              <a:t>Черкаської області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Черкаські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письменники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вчителі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про О.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Месеврю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“Твори</a:t>
            </a:r>
            <a:r>
              <a:rPr lang="uk-UA" dirty="0" smtClean="0"/>
              <a:t> О. І. </a:t>
            </a:r>
            <a:r>
              <a:rPr lang="uk-UA" dirty="0" err="1" smtClean="0"/>
              <a:t>Месеврі</a:t>
            </a:r>
            <a:r>
              <a:rPr lang="uk-UA" dirty="0" smtClean="0"/>
              <a:t> притягують чутливістю, </a:t>
            </a:r>
            <a:r>
              <a:rPr lang="uk-UA" dirty="0" err="1" smtClean="0"/>
              <a:t>залюбленістю</a:t>
            </a:r>
            <a:r>
              <a:rPr lang="uk-UA" dirty="0" smtClean="0"/>
              <a:t> у навколишній світ, добротою, ніжністю, примушують на речі навколо нас глянути по-новому, цінувати кожну мить, бо вона – неповторна , любити і шанувати рідну землю, людей з їх болями, бідами, тривогами... Вона пропонує цілу морально-етичну програму, яка </a:t>
            </a:r>
            <a:r>
              <a:rPr lang="uk-UA" dirty="0" err="1" smtClean="0"/>
              <a:t>грунтується</a:t>
            </a:r>
            <a:r>
              <a:rPr lang="uk-UA" dirty="0" smtClean="0"/>
              <a:t> на духовних засадах Любові, Доброти, </a:t>
            </a:r>
            <a:r>
              <a:rPr lang="uk-UA" dirty="0" err="1" smtClean="0"/>
              <a:t>Терпіння”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uk-UA" i="1" dirty="0" smtClean="0"/>
              <a:t>			А. Ю. </a:t>
            </a:r>
            <a:r>
              <a:rPr lang="uk-UA" i="1" dirty="0" err="1" smtClean="0"/>
              <a:t>Логінов</a:t>
            </a:r>
            <a:r>
              <a:rPr lang="uk-UA" i="1" dirty="0" smtClean="0"/>
              <a:t>, учитель-методист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4978896" cy="44973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	“…в тканині її поезії – любов  і душевна краса, що знаходять </a:t>
            </a:r>
            <a:r>
              <a:rPr lang="uk-UA" dirty="0" err="1" smtClean="0"/>
              <a:t>поладунок</a:t>
            </a:r>
            <a:r>
              <a:rPr lang="uk-UA" dirty="0" smtClean="0"/>
              <a:t> із оточуючим світом, отже, творять вищу гармонію людини і </a:t>
            </a:r>
            <a:r>
              <a:rPr lang="uk-UA" dirty="0" err="1" smtClean="0"/>
              <a:t>природи”</a:t>
            </a:r>
            <a:r>
              <a:rPr lang="uk-UA" dirty="0" smtClean="0"/>
              <a:t>.</a:t>
            </a:r>
            <a:endParaRPr lang="ru-RU" dirty="0" smtClean="0"/>
          </a:p>
          <a:p>
            <a:pPr marL="0" algn="r">
              <a:buNone/>
            </a:pPr>
            <a:r>
              <a:rPr lang="uk-UA" i="1" dirty="0" smtClean="0"/>
              <a:t>		</a:t>
            </a:r>
            <a:r>
              <a:rPr lang="uk-UA" sz="2000" i="1" dirty="0" smtClean="0"/>
              <a:t>Валентина Коваленко</a:t>
            </a:r>
          </a:p>
          <a:p>
            <a:pPr marL="0" algn="r">
              <a:buNone/>
            </a:pPr>
            <a:r>
              <a:rPr lang="ru-RU" sz="1600" dirty="0" err="1" smtClean="0"/>
              <a:t>поетеса</a:t>
            </a:r>
            <a:r>
              <a:rPr lang="ru-RU" sz="1600" dirty="0" smtClean="0"/>
              <a:t>, </a:t>
            </a:r>
            <a:r>
              <a:rPr lang="ru-RU" sz="1600" dirty="0" err="1" smtClean="0"/>
              <a:t>прозаїк</a:t>
            </a:r>
            <a:r>
              <a:rPr lang="ru-RU" sz="1600" dirty="0" smtClean="0"/>
              <a:t>, </a:t>
            </a:r>
            <a:r>
              <a:rPr lang="ru-RU" sz="1600" dirty="0" err="1" smtClean="0"/>
              <a:t>літературознавець</a:t>
            </a:r>
            <a:r>
              <a:rPr lang="ru-RU" sz="1600" dirty="0" smtClean="0"/>
              <a:t>, член </a:t>
            </a:r>
            <a:r>
              <a:rPr lang="ru-RU" sz="1600" dirty="0" err="1" smtClean="0"/>
              <a:t>Національної</a:t>
            </a:r>
            <a:r>
              <a:rPr lang="ru-RU" sz="1600" dirty="0" smtClean="0"/>
              <a:t> </a:t>
            </a:r>
            <a:r>
              <a:rPr lang="ru-RU" sz="1600" dirty="0" err="1" smtClean="0"/>
              <a:t>спілки</a:t>
            </a:r>
            <a:r>
              <a:rPr lang="ru-RU" sz="1600" dirty="0" smtClean="0"/>
              <a:t> </a:t>
            </a:r>
            <a:r>
              <a:rPr lang="ru-RU" sz="1600" dirty="0" err="1" smtClean="0"/>
              <a:t>письменників</a:t>
            </a:r>
            <a:r>
              <a:rPr lang="ru-RU" sz="1600" dirty="0" smtClean="0"/>
              <a:t> </a:t>
            </a:r>
            <a:r>
              <a:rPr lang="ru-RU" sz="1600" dirty="0" err="1" smtClean="0"/>
              <a:t>України</a:t>
            </a:r>
            <a:endParaRPr lang="ru-RU" sz="1600" dirty="0" smtClean="0"/>
          </a:p>
          <a:p>
            <a:endParaRPr lang="ru-RU" dirty="0"/>
          </a:p>
        </p:txBody>
      </p:sp>
      <p:pic>
        <p:nvPicPr>
          <p:cNvPr id="2050" name="Picture 2" descr="http://topnews.ck.ua/img/20150716/146c913e7ebc0ee30b54393ef6b2f6a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772816"/>
            <a:ext cx="3275550" cy="396044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Черкаські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письменники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вчителі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про О.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Месеврю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772816"/>
            <a:ext cx="4474840" cy="435334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“Ольга</a:t>
            </a:r>
            <a:r>
              <a:rPr lang="uk-UA" dirty="0" smtClean="0"/>
              <a:t> </a:t>
            </a:r>
            <a:r>
              <a:rPr lang="uk-UA" dirty="0" err="1" smtClean="0"/>
              <a:t>Месевря</a:t>
            </a:r>
            <a:r>
              <a:rPr lang="uk-UA" dirty="0" smtClean="0"/>
              <a:t> не тільки прищеплює любов до сучасної української літератури, а й сама пише глибоку, оригінальну, модерну поезію, адже верлібр захоплює образом, </a:t>
            </a:r>
            <a:r>
              <a:rPr lang="uk-UA" dirty="0" err="1" smtClean="0"/>
              <a:t>несподіванкою”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uk-UA" i="1" dirty="0" smtClean="0"/>
              <a:t>			</a:t>
            </a:r>
          </a:p>
          <a:p>
            <a:pPr algn="r">
              <a:buNone/>
            </a:pPr>
            <a:r>
              <a:rPr lang="uk-UA" sz="2600" i="1" dirty="0" smtClean="0"/>
              <a:t>Василь </a:t>
            </a:r>
            <a:r>
              <a:rPr lang="uk-UA" sz="2600" i="1" dirty="0" err="1" smtClean="0"/>
              <a:t>Пахаренко</a:t>
            </a:r>
            <a:r>
              <a:rPr lang="uk-UA" sz="2600" i="1" dirty="0" smtClean="0"/>
              <a:t>,</a:t>
            </a:r>
          </a:p>
          <a:p>
            <a:pPr algn="r">
              <a:buNone/>
            </a:pPr>
            <a:r>
              <a:rPr lang="ru-RU" sz="1900" dirty="0" err="1" smtClean="0"/>
              <a:t>український</a:t>
            </a:r>
            <a:r>
              <a:rPr lang="ru-RU" sz="1900" dirty="0" smtClean="0"/>
              <a:t> </a:t>
            </a:r>
            <a:r>
              <a:rPr lang="ru-RU" sz="1900" dirty="0" err="1" smtClean="0"/>
              <a:t>літературознавець</a:t>
            </a:r>
            <a:r>
              <a:rPr lang="ru-RU" sz="1900" dirty="0" smtClean="0"/>
              <a:t>, поет, </a:t>
            </a:r>
            <a:r>
              <a:rPr lang="ru-RU" sz="1900" dirty="0" err="1" smtClean="0"/>
              <a:t>перекладач</a:t>
            </a:r>
            <a:r>
              <a:rPr lang="ru-RU" sz="1900" dirty="0" smtClean="0"/>
              <a:t>, </a:t>
            </a:r>
            <a:r>
              <a:rPr lang="ru-RU" sz="1900" dirty="0" err="1" smtClean="0"/>
              <a:t>публіцист</a:t>
            </a:r>
            <a:r>
              <a:rPr lang="ru-RU" sz="1900" dirty="0" smtClean="0"/>
              <a:t>, доктор </a:t>
            </a:r>
            <a:r>
              <a:rPr lang="ru-RU" sz="1900" dirty="0" err="1" smtClean="0"/>
              <a:t>філологічних</a:t>
            </a:r>
            <a:r>
              <a:rPr lang="ru-RU" sz="1900" dirty="0" smtClean="0"/>
              <a:t> наук</a:t>
            </a:r>
          </a:p>
          <a:p>
            <a:endParaRPr lang="ru-RU" dirty="0"/>
          </a:p>
        </p:txBody>
      </p:sp>
      <p:pic>
        <p:nvPicPr>
          <p:cNvPr id="13314" name="Picture 2" descr="https://im0-tub-ua.yandex.net/i?id=17b6a8ffd37506cd1155d55a99568bb9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3024336" cy="454360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Черкаські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письменники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вчителі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про О.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Месеврю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4618856" cy="464137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dirty="0" err="1" smtClean="0"/>
              <a:t>“Кожен</a:t>
            </a:r>
            <a:r>
              <a:rPr lang="uk-UA" dirty="0" smtClean="0"/>
              <a:t>, хто любить літо і сонце, може зустріти їх у поезіях черкаської письменниці Ольги </a:t>
            </a:r>
            <a:r>
              <a:rPr lang="uk-UA" dirty="0" err="1" smtClean="0"/>
              <a:t>Месеврі</a:t>
            </a:r>
            <a:r>
              <a:rPr lang="uk-UA" dirty="0" smtClean="0"/>
              <a:t>. Теплом віє вже від назви першої збірочки «</a:t>
            </a:r>
            <a:r>
              <a:rPr lang="uk-UA" dirty="0" err="1" smtClean="0"/>
              <a:t>Літоросль</a:t>
            </a:r>
            <a:r>
              <a:rPr lang="uk-UA" dirty="0" smtClean="0"/>
              <a:t>». В «Серпневій пасторалі»... є «і квітень, і сніг з морозом, є свята й </a:t>
            </a:r>
            <a:r>
              <a:rPr lang="uk-UA" dirty="0" err="1" smtClean="0"/>
              <a:t>будні...”</a:t>
            </a:r>
            <a:r>
              <a:rPr lang="uk-UA" dirty="0" smtClean="0"/>
              <a:t>.</a:t>
            </a:r>
            <a:endParaRPr lang="ru-RU" dirty="0" smtClean="0"/>
          </a:p>
          <a:p>
            <a:pPr algn="r">
              <a:buNone/>
            </a:pPr>
            <a:r>
              <a:rPr lang="uk-UA" i="1" dirty="0" smtClean="0"/>
              <a:t>			</a:t>
            </a:r>
            <a:r>
              <a:rPr lang="uk-UA" sz="2800" i="1" dirty="0" smtClean="0"/>
              <a:t>Ольга Павленко,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поетеса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прозаїк,член</a:t>
            </a:r>
            <a:r>
              <a:rPr lang="ru-RU" sz="2800" i="1" dirty="0" smtClean="0"/>
              <a:t> НСПУ</a:t>
            </a:r>
            <a:endParaRPr lang="uk-UA" i="1" dirty="0" smtClean="0"/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endParaRPr lang="ru-RU" i="1" dirty="0"/>
          </a:p>
        </p:txBody>
      </p:sp>
      <p:pic>
        <p:nvPicPr>
          <p:cNvPr id="12290" name="Picture 2" descr="https://spilkacherkassi.files.wordpress.com/2014/03/1.jpg?w=408&amp;h=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628800"/>
            <a:ext cx="2759995" cy="4058816"/>
          </a:xfrm>
          <a:prstGeom prst="rect">
            <a:avLst/>
          </a:prstGeom>
          <a:noFill/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Черкаські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письменники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вчителі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про О.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Месеврю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400" b="1" i="1" dirty="0" err="1" smtClean="0">
                <a:solidFill>
                  <a:srgbClr val="C00000"/>
                </a:solidFill>
              </a:rPr>
              <a:t>Дякую</a:t>
            </a:r>
            <a:r>
              <a:rPr lang="ru-RU" sz="4400" b="1" i="1" dirty="0" smtClean="0">
                <a:solidFill>
                  <a:srgbClr val="C00000"/>
                </a:solidFill>
              </a:rPr>
              <a:t> за </a:t>
            </a:r>
            <a:r>
              <a:rPr lang="ru-RU" sz="4400" b="1" i="1" dirty="0" err="1" smtClean="0">
                <a:solidFill>
                  <a:srgbClr val="C00000"/>
                </a:solidFill>
              </a:rPr>
              <a:t>увагу</a:t>
            </a:r>
            <a:r>
              <a:rPr lang="ru-RU" sz="4400" b="1" i="1" dirty="0" smtClean="0">
                <a:solidFill>
                  <a:srgbClr val="C00000"/>
                </a:solidFill>
              </a:rPr>
              <a:t>!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u="sng" dirty="0" smtClean="0"/>
              <a:t>Використана література:</a:t>
            </a:r>
          </a:p>
          <a:p>
            <a:r>
              <a:rPr lang="uk-UA" sz="2800" dirty="0" err="1" smtClean="0"/>
              <a:t>Месевря</a:t>
            </a:r>
            <a:r>
              <a:rPr lang="uk-UA" sz="2800" dirty="0" smtClean="0"/>
              <a:t> О. А де те серце?/ О. </a:t>
            </a:r>
            <a:r>
              <a:rPr lang="uk-UA" sz="2800" dirty="0" err="1" smtClean="0"/>
              <a:t>Месевря</a:t>
            </a:r>
            <a:r>
              <a:rPr lang="uk-UA" sz="2800" dirty="0" smtClean="0"/>
              <a:t>. - Черкаси: Видавець Ю.Л. Чабаненко, 2017. - 184 с.</a:t>
            </a:r>
            <a:endParaRPr lang="ru-RU" sz="2800" dirty="0" smtClean="0"/>
          </a:p>
          <a:p>
            <a:pPr algn="ctr">
              <a:buNone/>
            </a:pPr>
            <a:r>
              <a:rPr lang="uk-UA" u="sng" dirty="0" err="1" smtClean="0"/>
              <a:t>Інтернет-джерела</a:t>
            </a:r>
            <a:r>
              <a:rPr lang="uk-UA" u="sng" dirty="0" smtClean="0"/>
              <a:t>:</a:t>
            </a:r>
          </a:p>
          <a:p>
            <a:r>
              <a:rPr lang="en-US" dirty="0" smtClean="0">
                <a:hlinkClick r:id="rId3"/>
              </a:rPr>
              <a:t>http://www.drabiv-rmk.ck.sch.in.ua/news/id/177</a:t>
            </a:r>
            <a:endParaRPr lang="uk-UA" dirty="0" smtClean="0"/>
          </a:p>
          <a:p>
            <a:r>
              <a:rPr lang="en-US" dirty="0" smtClean="0">
                <a:hlinkClick r:id="rId4"/>
              </a:rPr>
              <a:t>https://spilkacherkassi.wordpress.com/</a:t>
            </a:r>
            <a:r>
              <a:rPr lang="ru-RU" dirty="0" err="1" smtClean="0">
                <a:hlinkClick r:id="rId4"/>
              </a:rPr>
              <a:t>особистості</a:t>
            </a:r>
            <a:r>
              <a:rPr lang="ru-RU" dirty="0" smtClean="0">
                <a:hlinkClick r:id="rId4"/>
              </a:rPr>
              <a:t>/</a:t>
            </a:r>
            <a:r>
              <a:rPr lang="ru-RU" dirty="0" err="1" smtClean="0">
                <a:hlinkClick r:id="rId4"/>
              </a:rPr>
              <a:t>месевря-ольга</a:t>
            </a:r>
            <a:r>
              <a:rPr lang="ru-RU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http://oipopp.ed-sp.net</a:t>
            </a:r>
            <a:endParaRPr lang="uk-UA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1988840"/>
            <a:ext cx="4464496" cy="36004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	О. І. </a:t>
            </a:r>
            <a:r>
              <a:rPr lang="uk-UA" dirty="0" err="1" smtClean="0"/>
              <a:t>Месевря</a:t>
            </a:r>
            <a:r>
              <a:rPr lang="uk-UA" dirty="0" smtClean="0"/>
              <a:t> </a:t>
            </a:r>
            <a:r>
              <a:rPr lang="uk-UA" dirty="0" smtClean="0"/>
              <a:t>народилася </a:t>
            </a:r>
            <a:r>
              <a:rPr lang="uk-UA" dirty="0" smtClean="0"/>
              <a:t>1954 року в селі Крутьки </a:t>
            </a:r>
          </a:p>
          <a:p>
            <a:pPr>
              <a:buNone/>
            </a:pPr>
            <a:r>
              <a:rPr lang="uk-UA" dirty="0" smtClean="0"/>
              <a:t>	(на хуторі </a:t>
            </a:r>
            <a:r>
              <a:rPr lang="uk-UA" dirty="0" err="1" smtClean="0"/>
              <a:t>Чобітьки</a:t>
            </a:r>
            <a:r>
              <a:rPr lang="uk-UA" dirty="0" smtClean="0"/>
              <a:t>) </a:t>
            </a:r>
            <a:r>
              <a:rPr lang="uk-UA" dirty="0" err="1" smtClean="0"/>
              <a:t>Чорнобаївського</a:t>
            </a:r>
            <a:r>
              <a:rPr lang="uk-UA" dirty="0" smtClean="0"/>
              <a:t> району на Черкащині. </a:t>
            </a:r>
            <a:endParaRPr lang="ru-RU" dirty="0"/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004048" y="1340768"/>
            <a:ext cx="3096344" cy="461157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861048"/>
            <a:ext cx="3672408" cy="21602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400" dirty="0" smtClean="0"/>
              <a:t>	Перший друкований вірш «Стежина»  надрукований у газеті «Зірка», коли </a:t>
            </a:r>
            <a:r>
              <a:rPr lang="uk-UA" sz="2400" b="1" dirty="0" smtClean="0"/>
              <a:t>Оля </a:t>
            </a:r>
            <a:r>
              <a:rPr lang="uk-UA" sz="2400" b="1" dirty="0" err="1" smtClean="0"/>
              <a:t>Положай</a:t>
            </a:r>
            <a:r>
              <a:rPr lang="uk-UA" sz="2400" b="1" dirty="0" smtClean="0"/>
              <a:t> </a:t>
            </a:r>
            <a:r>
              <a:rPr lang="uk-UA" sz="2400" dirty="0" smtClean="0"/>
              <a:t>навчалася у 6 класі.</a:t>
            </a:r>
            <a:endParaRPr lang="ru-RU" sz="2400" dirty="0"/>
          </a:p>
        </p:txBody>
      </p:sp>
      <p:pic>
        <p:nvPicPr>
          <p:cNvPr id="2052" name="Picture 4" descr="http://volnorez.com.ua/wp-content/uploads/2016/02/Zirka_1.jpg"/>
          <p:cNvPicPr>
            <a:picLocks noChangeAspect="1" noChangeArrowheads="1"/>
          </p:cNvPicPr>
          <p:nvPr/>
        </p:nvPicPr>
        <p:blipFill>
          <a:blip r:embed="rId3" cstate="print"/>
          <a:srcRect r="2128" b="36788"/>
          <a:stretch>
            <a:fillRect/>
          </a:stretch>
        </p:blipFill>
        <p:spPr bwMode="auto">
          <a:xfrm>
            <a:off x="395536" y="2060848"/>
            <a:ext cx="3312368" cy="15121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67944" y="548680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/>
              <a:t>СТЕЖИНА</a:t>
            </a:r>
          </a:p>
          <a:p>
            <a:r>
              <a:rPr lang="uk-UA" sz="2400" dirty="0" smtClean="0"/>
              <a:t>В</a:t>
            </a:r>
            <a:r>
              <a:rPr lang="en-US" sz="2400" dirty="0" smtClean="0"/>
              <a:t>’</a:t>
            </a:r>
            <a:r>
              <a:rPr lang="uk-UA" sz="2400" dirty="0" err="1" smtClean="0"/>
              <a:t>ється</a:t>
            </a:r>
            <a:r>
              <a:rPr lang="uk-UA" sz="2400" dirty="0" smtClean="0"/>
              <a:t> стежина від рідного дому,</a:t>
            </a:r>
          </a:p>
          <a:p>
            <a:r>
              <a:rPr lang="uk-UA" sz="2400" dirty="0" smtClean="0"/>
              <a:t>Стелиться рівно в гаю.</a:t>
            </a:r>
          </a:p>
          <a:p>
            <a:r>
              <a:rPr lang="uk-UA" sz="2400" dirty="0" smtClean="0"/>
              <a:t>Кожного ранку іду по ній весело</a:t>
            </a:r>
          </a:p>
          <a:p>
            <a:r>
              <a:rPr lang="uk-UA" sz="2400" dirty="0" smtClean="0"/>
              <a:t>В школу любиму свою.</a:t>
            </a:r>
          </a:p>
          <a:p>
            <a:r>
              <a:rPr lang="uk-UA" sz="2400" dirty="0" smtClean="0"/>
              <a:t>Скільки стежин – і малих, і великих –</a:t>
            </a:r>
          </a:p>
          <a:p>
            <a:r>
              <a:rPr lang="uk-UA" sz="2400" dirty="0" smtClean="0"/>
              <a:t>Я ще пройду у житті.</a:t>
            </a:r>
          </a:p>
          <a:p>
            <a:r>
              <a:rPr lang="uk-UA" sz="2400" dirty="0" smtClean="0"/>
              <a:t>Зараз не знаю, малі чи далекі</a:t>
            </a:r>
          </a:p>
          <a:p>
            <a:r>
              <a:rPr lang="uk-UA" sz="2400" dirty="0" smtClean="0"/>
              <a:t>На мене чекають путі.</a:t>
            </a:r>
          </a:p>
          <a:p>
            <a:r>
              <a:rPr lang="uk-UA" sz="2400" dirty="0" smtClean="0"/>
              <a:t>Тільки стежину одну, що до школи,</a:t>
            </a:r>
          </a:p>
          <a:p>
            <a:r>
              <a:rPr lang="uk-UA" sz="2400" dirty="0" smtClean="0"/>
              <a:t>Буду завжди </a:t>
            </a:r>
            <a:r>
              <a:rPr lang="uk-UA" sz="2400" dirty="0" err="1" smtClean="0"/>
              <a:t>пам</a:t>
            </a:r>
            <a:r>
              <a:rPr lang="en-US" sz="2400" dirty="0" smtClean="0"/>
              <a:t>’</a:t>
            </a:r>
            <a:r>
              <a:rPr lang="uk-UA" sz="2400" dirty="0" err="1" smtClean="0"/>
              <a:t>ятать</a:t>
            </a:r>
            <a:r>
              <a:rPr lang="uk-UA" sz="2400" dirty="0" smtClean="0"/>
              <a:t>.</a:t>
            </a:r>
          </a:p>
          <a:p>
            <a:r>
              <a:rPr lang="uk-UA" sz="2400" dirty="0" smtClean="0"/>
              <a:t>Радість дитинства і мрії дитячі</a:t>
            </a:r>
          </a:p>
          <a:p>
            <a:r>
              <a:rPr lang="uk-UA" sz="2400" dirty="0" smtClean="0"/>
              <a:t>В серці своїм </a:t>
            </a:r>
            <a:r>
              <a:rPr lang="uk-UA" sz="2400" dirty="0" err="1" smtClean="0"/>
              <a:t>зберігать</a:t>
            </a:r>
            <a:r>
              <a:rPr lang="uk-UA" sz="2400" dirty="0" smtClean="0"/>
              <a:t>.</a:t>
            </a:r>
            <a:endParaRPr lang="uk-UA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Публікації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i="1" u="sng" dirty="0" smtClean="0"/>
              <a:t>Газети:</a:t>
            </a:r>
            <a:endParaRPr lang="uk-UA" dirty="0" smtClean="0"/>
          </a:p>
          <a:p>
            <a:r>
              <a:rPr lang="uk-UA" dirty="0" smtClean="0"/>
              <a:t>«</a:t>
            </a:r>
            <a:r>
              <a:rPr lang="uk-UA" dirty="0" err="1" smtClean="0"/>
              <a:t>МолодьЧеркащини</a:t>
            </a:r>
            <a:r>
              <a:rPr lang="uk-UA" dirty="0" smtClean="0"/>
              <a:t>»,</a:t>
            </a:r>
          </a:p>
          <a:p>
            <a:r>
              <a:rPr lang="uk-UA" dirty="0" smtClean="0"/>
              <a:t> «Молодь України»</a:t>
            </a:r>
          </a:p>
          <a:p>
            <a:pPr>
              <a:buNone/>
            </a:pPr>
            <a:r>
              <a:rPr lang="uk-UA" i="1" u="sng" dirty="0" smtClean="0"/>
              <a:t>Альманахи:</a:t>
            </a:r>
          </a:p>
          <a:p>
            <a:r>
              <a:rPr lang="uk-UA" dirty="0" smtClean="0"/>
              <a:t>«Холодний Яр» </a:t>
            </a:r>
          </a:p>
          <a:p>
            <a:r>
              <a:rPr lang="uk-UA" dirty="0" smtClean="0"/>
              <a:t>«</a:t>
            </a:r>
            <a:r>
              <a:rPr lang="ru-RU" dirty="0" err="1" smtClean="0"/>
              <a:t>Незабаром</a:t>
            </a:r>
            <a:r>
              <a:rPr lang="uk-UA" dirty="0" smtClean="0"/>
              <a:t>»</a:t>
            </a:r>
            <a:r>
              <a:rPr lang="ru-RU" dirty="0" smtClean="0"/>
              <a:t>.</a:t>
            </a:r>
            <a:endParaRPr lang="ru-RU" i="1" dirty="0" smtClean="0"/>
          </a:p>
          <a:p>
            <a:endParaRPr lang="ru-RU" dirty="0"/>
          </a:p>
        </p:txBody>
      </p:sp>
      <p:pic>
        <p:nvPicPr>
          <p:cNvPr id="1028" name="Picture 4" descr="https://image.slidesharecdn.com/mch33-130814014607-phpapp02/95/mch-33-1-638.jpg?cb=13764448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32480">
            <a:off x="6590237" y="481629"/>
            <a:ext cx="1907936" cy="2736304"/>
          </a:xfrm>
          <a:prstGeom prst="rect">
            <a:avLst/>
          </a:prstGeom>
          <a:noFill/>
        </p:spPr>
      </p:pic>
      <p:pic>
        <p:nvPicPr>
          <p:cNvPr id="1030" name="Picture 6" descr="http://orelsreda.ru/wp-content/uploads/2014/07/gazet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72079">
            <a:off x="5100751" y="2001495"/>
            <a:ext cx="2304256" cy="3324684"/>
          </a:xfrm>
          <a:prstGeom prst="rect">
            <a:avLst/>
          </a:prstGeom>
          <a:noFill/>
        </p:spPr>
      </p:pic>
      <p:pic>
        <p:nvPicPr>
          <p:cNvPr id="1032" name="Picture 8" descr="«Холодний Яр» має стати більш «черкаським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51065">
            <a:off x="5889732" y="3523444"/>
            <a:ext cx="2172098" cy="3096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Освіта </a:t>
            </a:r>
            <a:endParaRPr lang="ru-RU" dirty="0"/>
          </a:p>
        </p:txBody>
      </p:sp>
      <p:pic>
        <p:nvPicPr>
          <p:cNvPr id="15364" name="Picture 4" descr="http://kursoviks.com.ua/d/689517/d/%D0%A7%D0%B5%D1%80%D0%BA%D0%B0%D1%81%D1%81%D0%BA%D0%B8%D0%B9-%D0%BD%D0%B0%D1%86%D0%B8%D0%BE%D0%BD%D0%B0%D0%BB%D1%8C%D0%BD%D1%8B%D0%B9-%D1%83%D0%BD%D0%B8%D0%B2%D0%B5%D1%80%D1%81%D0%B8%D1%82%D0%B5%D1%82-%D0%B8%D0%BC%D0%B5%D0%BD%D0%B8-%D0%91%D0%BE%D0%B3%D0%B4%D0%B0%D0%BD%D0%B0-%D0%A5%D0%BC%D0%B5%D0%BB%D1%8C%D0%BD%D0%B8%D1%86%D0%BA%D0%BE%D0%B3%D0%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4860540" cy="3240360"/>
          </a:xfrm>
          <a:prstGeom prst="rect">
            <a:avLst/>
          </a:prstGeom>
          <a:noFill/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4860032" y="1988840"/>
            <a:ext cx="4104456" cy="28083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Закінчила факультет української філології Черкаського педагогічного інституту.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Працювала: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5400600" cy="4968552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вихователькою у дитячому садочку,</a:t>
            </a:r>
          </a:p>
          <a:p>
            <a:r>
              <a:rPr lang="uk-UA" dirty="0" smtClean="0"/>
              <a:t> викладала українську мову та літературу в ПТУ – 17,</a:t>
            </a:r>
          </a:p>
          <a:p>
            <a:r>
              <a:rPr lang="uk-UA" dirty="0" smtClean="0"/>
              <a:t> з 1999 по 2015 р. в Черкаському інституті післядипломної освіти педагогічних працівників методистом з української мови і літератури, завідувачем лабораторії гуманітарних дисциплін.</a:t>
            </a:r>
            <a:endParaRPr lang="ru-RU" dirty="0"/>
          </a:p>
        </p:txBody>
      </p:sp>
      <p:pic>
        <p:nvPicPr>
          <p:cNvPr id="5" name="Picture 2" descr="http://asyan.org/potra/%D0%94%D0%BE+%D0%BF%D1%80%D0%BE%D0%B1%D0%BB%D0%B5%D0%BC%D0%B8+%D1%81%D0%B2%D1%96%D1%82%D0%BE%D0%B2%D0%BE%D1%97+%D0%BA%D1%80%D0%B8%D0%B7%D0%B8+%D1%87%D0%B8%D1%82%D0%B0%D0%BD%D0%BD%D1%8Fa/6091_html_2b046e17.jpg"/>
          <p:cNvPicPr>
            <a:picLocks noChangeAspect="1" noChangeArrowheads="1"/>
          </p:cNvPicPr>
          <p:nvPr/>
        </p:nvPicPr>
        <p:blipFill>
          <a:blip r:embed="rId3" cstate="print"/>
          <a:srcRect l="51563" t="14286"/>
          <a:stretch>
            <a:fillRect/>
          </a:stretch>
        </p:blipFill>
        <p:spPr bwMode="auto">
          <a:xfrm>
            <a:off x="5436096" y="2276872"/>
            <a:ext cx="3128322" cy="368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373216"/>
            <a:ext cx="7560840" cy="5760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Лауреат </a:t>
            </a:r>
            <a:r>
              <a:rPr lang="ru-RU" dirty="0" err="1" smtClean="0"/>
              <a:t>премії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</a:t>
            </a:r>
            <a:r>
              <a:rPr lang="ru-RU" dirty="0" err="1" smtClean="0"/>
              <a:t>Михайла</a:t>
            </a:r>
            <a:r>
              <a:rPr lang="ru-RU" dirty="0" smtClean="0"/>
              <a:t> Масла 2016р.</a:t>
            </a:r>
            <a:endParaRPr lang="ru-RU" dirty="0"/>
          </a:p>
        </p:txBody>
      </p:sp>
      <p:pic>
        <p:nvPicPr>
          <p:cNvPr id="1028" name="Picture 4" descr="/Files/images/zahodi/DSC_0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196752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4221088"/>
            <a:ext cx="3816424" cy="15121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Нагороджена</a:t>
            </a:r>
            <a:r>
              <a:rPr lang="ru-RU" dirty="0" smtClean="0"/>
              <a:t>  </a:t>
            </a:r>
            <a:r>
              <a:rPr lang="ru-RU" dirty="0" err="1" smtClean="0"/>
              <a:t>нагрудним</a:t>
            </a:r>
            <a:r>
              <a:rPr lang="ru-RU" dirty="0" smtClean="0"/>
              <a:t> знаком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ім</a:t>
            </a:r>
            <a:r>
              <a:rPr lang="ru-RU" dirty="0" smtClean="0"/>
              <a:t>. В. </a:t>
            </a:r>
            <a:r>
              <a:rPr lang="ru-RU" dirty="0" err="1" smtClean="0"/>
              <a:t>Сухомлинського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  <p:pic>
        <p:nvPicPr>
          <p:cNvPr id="6146" name="Picture 2" descr="http://designcollege.cv.ua/wp-content/uploads/2016/09/DSC_0139-1024x6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3766511" cy="250487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764704"/>
            <a:ext cx="3394472" cy="4525963"/>
          </a:xfrm>
          <a:prstGeom prst="rect">
            <a:avLst/>
          </a:prstGeom>
          <a:ln w="57150">
            <a:noFill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220072" y="5445224"/>
            <a:ext cx="3563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Член </a:t>
            </a:r>
            <a:r>
              <a:rPr lang="ru-RU" sz="2000" dirty="0" err="1" smtClean="0"/>
              <a:t>Черкаської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обласної</a:t>
            </a:r>
            <a:r>
              <a:rPr lang="ru-RU" sz="2000" dirty="0" smtClean="0"/>
              <a:t> </a:t>
            </a:r>
            <a:r>
              <a:rPr lang="ru-RU" sz="2000" dirty="0" err="1" smtClean="0"/>
              <a:t>організації</a:t>
            </a:r>
            <a:r>
              <a:rPr lang="ru-RU" sz="2000" dirty="0" smtClean="0"/>
              <a:t> </a:t>
            </a:r>
            <a:r>
              <a:rPr lang="ru-RU" sz="2000" dirty="0" err="1" smtClean="0"/>
              <a:t>Національної</a:t>
            </a:r>
            <a:r>
              <a:rPr lang="ru-RU" sz="2000" dirty="0" smtClean="0"/>
              <a:t> </a:t>
            </a:r>
            <a:r>
              <a:rPr lang="ru-RU" sz="2000" dirty="0" err="1" smtClean="0"/>
              <a:t>спілки</a:t>
            </a:r>
            <a:r>
              <a:rPr lang="ru-RU" sz="2000" dirty="0" smtClean="0"/>
              <a:t> </a:t>
            </a:r>
            <a:r>
              <a:rPr lang="ru-RU" sz="2000" dirty="0" err="1" smtClean="0"/>
              <a:t>письменників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4.infourok.ru/uploads/ex/02e3/0002e912-045636c8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22163">
            <a:off x="6531912" y="589997"/>
            <a:ext cx="2108072" cy="313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" name="Picture 1" descr="C:\Users\HOME\Pictures\MP Navigator EX\2018_01_25\IMG_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44802">
            <a:off x="6371861" y="3415803"/>
            <a:ext cx="2171199" cy="2983236"/>
          </a:xfrm>
          <a:prstGeom prst="rect">
            <a:avLst/>
          </a:prstGeom>
          <a:noFill/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01706">
            <a:off x="4643481" y="413823"/>
            <a:ext cx="1982494" cy="280109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HOME\Pictures\MP Navigator EX\2018_01_29\IMG_N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356992"/>
            <a:ext cx="1800199" cy="251818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4752528" cy="4525963"/>
          </a:xfrm>
        </p:spPr>
        <p:txBody>
          <a:bodyPr>
            <a:normAutofit fontScale="92500"/>
          </a:bodyPr>
          <a:lstStyle/>
          <a:p>
            <a:r>
              <a:rPr lang="ru-RU" sz="2800" dirty="0" err="1" smtClean="0"/>
              <a:t>Авторка</a:t>
            </a:r>
            <a:r>
              <a:rPr lang="ru-RU" sz="2800" dirty="0" smtClean="0"/>
              <a:t> </a:t>
            </a:r>
            <a:r>
              <a:rPr lang="ru-RU" sz="2800" dirty="0" err="1" smtClean="0"/>
              <a:t>збірок</a:t>
            </a:r>
            <a:r>
              <a:rPr lang="ru-RU" sz="2800" dirty="0" smtClean="0"/>
              <a:t> </a:t>
            </a:r>
            <a:r>
              <a:rPr lang="ru-RU" sz="2800" dirty="0" err="1" smtClean="0"/>
              <a:t>поезій</a:t>
            </a:r>
            <a:r>
              <a:rPr lang="ru-RU" sz="2800" dirty="0" smtClean="0"/>
              <a:t>: </a:t>
            </a:r>
            <a:r>
              <a:rPr lang="uk-UA" sz="2800" dirty="0" smtClean="0"/>
              <a:t>«</a:t>
            </a:r>
            <a:r>
              <a:rPr lang="ru-RU" sz="2800" dirty="0" err="1" smtClean="0"/>
              <a:t>Літоросль</a:t>
            </a:r>
            <a:r>
              <a:rPr lang="uk-UA" sz="2800" dirty="0" smtClean="0"/>
              <a:t>»</a:t>
            </a:r>
            <a:r>
              <a:rPr lang="ru-RU" sz="2800" dirty="0" smtClean="0"/>
              <a:t>(2007 ), </a:t>
            </a:r>
            <a:r>
              <a:rPr lang="uk-UA" sz="2800" dirty="0" smtClean="0"/>
              <a:t>«</a:t>
            </a:r>
            <a:r>
              <a:rPr lang="ru-RU" sz="2800" dirty="0" err="1" smtClean="0"/>
              <a:t>Серпнева</a:t>
            </a:r>
            <a:r>
              <a:rPr lang="ru-RU" sz="2800" dirty="0" smtClean="0"/>
              <a:t> пастораль</a:t>
            </a:r>
            <a:r>
              <a:rPr lang="uk-UA" sz="2800" dirty="0" smtClean="0"/>
              <a:t>»</a:t>
            </a:r>
            <a:r>
              <a:rPr lang="ru-RU" sz="2800" dirty="0" smtClean="0"/>
              <a:t>(2012 ); </a:t>
            </a:r>
          </a:p>
          <a:p>
            <a:r>
              <a:rPr lang="ru-RU" sz="2800" dirty="0" smtClean="0"/>
              <a:t>книги </a:t>
            </a:r>
            <a:r>
              <a:rPr lang="ru-RU" sz="2800" dirty="0" err="1" smtClean="0"/>
              <a:t>прози</a:t>
            </a:r>
            <a:r>
              <a:rPr lang="ru-RU" sz="2800" dirty="0" smtClean="0"/>
              <a:t> </a:t>
            </a:r>
            <a:r>
              <a:rPr lang="uk-UA" sz="2800" dirty="0" smtClean="0"/>
              <a:t>«</a:t>
            </a:r>
            <a:r>
              <a:rPr lang="ru-RU" sz="2800" dirty="0" err="1" smtClean="0"/>
              <a:t>Чобітьківський</a:t>
            </a:r>
            <a:r>
              <a:rPr lang="ru-RU" sz="2800" dirty="0" smtClean="0"/>
              <a:t> рай</a:t>
            </a:r>
            <a:r>
              <a:rPr lang="uk-UA" sz="2800" dirty="0" smtClean="0"/>
              <a:t>» </a:t>
            </a:r>
            <a:r>
              <a:rPr lang="ru-RU" sz="2800" dirty="0" smtClean="0"/>
              <a:t>(2013)</a:t>
            </a:r>
            <a:r>
              <a:rPr lang="uk-UA" sz="2800" dirty="0" smtClean="0"/>
              <a:t>, «Соняшник у відрі» (2016), «Чому плаче дорога?» (2016) </a:t>
            </a:r>
            <a:r>
              <a:rPr lang="ru-RU" sz="2800" dirty="0" smtClean="0"/>
              <a:t>; «А де те </a:t>
            </a:r>
            <a:r>
              <a:rPr lang="ru-RU" sz="2800" dirty="0" err="1" smtClean="0"/>
              <a:t>серце</a:t>
            </a:r>
            <a:r>
              <a:rPr lang="ru-RU" sz="2800" dirty="0" smtClean="0"/>
              <a:t>?» (2017).</a:t>
            </a:r>
          </a:p>
          <a:p>
            <a:pPr>
              <a:buNone/>
            </a:pP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322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Ольга Іванівна Месевря</vt:lpstr>
      <vt:lpstr>Слайд 2</vt:lpstr>
      <vt:lpstr>Слайд 3</vt:lpstr>
      <vt:lpstr>Публікації </vt:lpstr>
      <vt:lpstr>Освіта </vt:lpstr>
      <vt:lpstr>Працювала:</vt:lpstr>
      <vt:lpstr>Слайд 7</vt:lpstr>
      <vt:lpstr>Слайд 8</vt:lpstr>
      <vt:lpstr>Слайд 9</vt:lpstr>
      <vt:lpstr>Черкаські письменники і вчителі про О. Месеврю</vt:lpstr>
      <vt:lpstr>Черкаські письменники і вчителі про О. Месеврю</vt:lpstr>
      <vt:lpstr>Черкаські письменники і вчителі про О. Месеврю</vt:lpstr>
      <vt:lpstr>Черкаські письменники і вчителі про О. Месеврю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Ольга Іванівна Месевря</dc:title>
  <dc:creator>HOME</dc:creator>
  <cp:lastModifiedBy>HOME</cp:lastModifiedBy>
  <cp:revision>42</cp:revision>
  <dcterms:created xsi:type="dcterms:W3CDTF">2018-01-26T04:57:42Z</dcterms:created>
  <dcterms:modified xsi:type="dcterms:W3CDTF">2018-02-11T18:01:14Z</dcterms:modified>
</cp:coreProperties>
</file>