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8" r:id="rId4"/>
    <p:sldId id="276" r:id="rId5"/>
    <p:sldId id="257" r:id="rId6"/>
    <p:sldId id="259" r:id="rId7"/>
    <p:sldId id="260" r:id="rId8"/>
    <p:sldId id="274" r:id="rId9"/>
    <p:sldId id="275" r:id="rId10"/>
    <p:sldId id="261" r:id="rId11"/>
    <p:sldId id="262" r:id="rId12"/>
    <p:sldId id="263" r:id="rId13"/>
    <p:sldId id="265" r:id="rId14"/>
    <p:sldId id="266" r:id="rId15"/>
    <p:sldId id="267" r:id="rId16"/>
    <p:sldId id="28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7274-F5C7-4F25-97DD-EC93FA20027D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AEAD0-B15B-46F1-BE1C-EDDF0EAC6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9915B-FAFC-499B-BF6B-F71743FF9835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A6685-26F0-44BF-ABB4-41FA4B172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EBBA-6E05-48D6-87E4-1F7A454E096D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ADA41-6343-4D4B-AD84-8A7CC877C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D2F70-CB39-481F-938B-EBE76B4C1F07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3CA60-8A21-414A-B2FF-EAC87C468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D7754-23C3-484B-BC69-E5E398C91F72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48DD-55A5-4F8A-BDA6-FF97681B7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FB4D3-2A5C-4A00-94AA-625B255BB5FE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1FAE6-9BBA-4F11-838F-76A53048D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00F68-A3E7-4D37-8B58-2B8E8410893E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C394F-F659-4702-9295-3EFE19ADE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8C98D-8D54-43B0-BA48-B98319A119B5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2B073-D895-4DB8-9FBE-D5689D496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BA5C9-5947-47C9-B7A9-F0F8B86DC08F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705C-A17D-4D46-81D6-B4AB6A431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438BE-5AA5-43A7-80B4-7D8D065542FE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C787-C802-4278-93C3-FEDF12040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2C51E-956F-4B02-B7E2-04C7BEABFF96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F1073-5DFA-46D7-8236-D9579D8CD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5AEDFB-058B-474E-A940-5648E8E38A9B}" type="datetimeFigureOut">
              <a:rPr lang="ru-RU"/>
              <a:pPr>
                <a:defRPr/>
              </a:pPr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533B6D-9456-440E-AC2D-0111604B4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uk.wikipedia.org/wiki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642938" y="714375"/>
            <a:ext cx="2343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Фізика – 7 клас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611188" y="1749425"/>
            <a:ext cx="850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>
                <a:latin typeface="Times New Roman" pitchFamily="18" charset="0"/>
                <a:cs typeface="Times New Roman" pitchFamily="18" charset="0"/>
              </a:rPr>
              <a:t>Дифузія в побуті, природі та техніці</a:t>
            </a:r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611188" y="3417888"/>
            <a:ext cx="53117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Рацівська загальноосвітня школа І -  ІІІ ступенів</a:t>
            </a:r>
          </a:p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Чигиринської районної ради</a:t>
            </a:r>
          </a:p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Черкаської області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611188" y="5157788"/>
            <a:ext cx="8247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Ляховецька Лідія Олексіївна, вчитель фізики та інформатики, спеціаліст  вищої категорії, “вчитель-методист”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00063" y="500063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Деякі тварини виділяють неприємні запахи, як захисна реакція</a:t>
            </a:r>
          </a:p>
        </p:txBody>
      </p:sp>
      <p:sp>
        <p:nvSpPr>
          <p:cNvPr id="22530" name="AutoShape 4" descr="Картинки по запросу скун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357188" y="142875"/>
            <a:ext cx="8562975" cy="2843213"/>
            <a:chOff x="357158" y="142852"/>
            <a:chExt cx="8563016" cy="2843220"/>
          </a:xfrm>
        </p:grpSpPr>
        <p:pic>
          <p:nvPicPr>
            <p:cNvPr id="22536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1214422"/>
              <a:ext cx="2571750" cy="177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15074" y="142852"/>
              <a:ext cx="27051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8992" y="1000108"/>
              <a:ext cx="249555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286250" y="3214688"/>
            <a:ext cx="45720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Дихання рослин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Поглинання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та виділення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2</a:t>
            </a:r>
            <a:endParaRPr lang="ru-RU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79413" y="3673475"/>
            <a:ext cx="7983537" cy="3041650"/>
            <a:chOff x="379434" y="3673776"/>
            <a:chExt cx="7983167" cy="3041348"/>
          </a:xfrm>
        </p:grpSpPr>
        <p:pic>
          <p:nvPicPr>
            <p:cNvPr id="22534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9434" y="3673776"/>
              <a:ext cx="3049558" cy="2827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5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929190" y="4143380"/>
              <a:ext cx="3433411" cy="2571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1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2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357313"/>
            <a:ext cx="300037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881438"/>
            <a:ext cx="28575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2875" y="0"/>
            <a:ext cx="13811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857375"/>
            <a:ext cx="4405313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214290"/>
            <a:ext cx="7143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Риби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дихають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киснем,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розчинений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воді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річок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озер та </a:t>
            </a:r>
            <a:r>
              <a:rPr lang="ru-RU" sz="2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морів</a:t>
            </a: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313" y="500063"/>
            <a:ext cx="3000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Восьминіг випускає  чорнило, яке дозволяє йому сховатись  </a:t>
            </a:r>
            <a:endParaRPr lang="ru-RU">
              <a:latin typeface="Calibri" pitchFamily="34" charset="0"/>
            </a:endParaRPr>
          </a:p>
        </p:txBody>
      </p:sp>
      <p:pic>
        <p:nvPicPr>
          <p:cNvPr id="6147" name="Picture 3" descr="F:\фізика\загруженное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063" y="3714750"/>
            <a:ext cx="585787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/>
            <a:r>
              <a:rPr lang="ru-RU">
                <a:latin typeface="Calibri" pitchFamily="34" charset="0"/>
              </a:rPr>
              <a:t> </a:t>
            </a:r>
            <a:r>
              <a:rPr lang="ru-RU" b="1" i="1">
                <a:latin typeface="Calibri" pitchFamily="34" charset="0"/>
              </a:rPr>
              <a:t>Медузи та червяки взагалі не мають органів дихання. Розчинений у воді кисень потрапляє через </a:t>
            </a:r>
            <a:r>
              <a:rPr lang="ru-RU" sz="1600" b="1" i="1"/>
              <a:t>шкіру</a:t>
            </a:r>
            <a:r>
              <a:rPr lang="ru-RU" b="1" i="1">
                <a:latin typeface="Calibri" pitchFamily="34" charset="0"/>
              </a:rPr>
              <a:t>, розчинений вуглекислий газ  виводиться </a:t>
            </a:r>
            <a:r>
              <a:rPr lang="ru-RU" sz="1600" b="1" i="1">
                <a:latin typeface="Calibri" pitchFamily="34" charset="0"/>
              </a:rPr>
              <a:t>т</a:t>
            </a:r>
            <a:r>
              <a:rPr lang="ru-RU" sz="1600" b="1" i="1"/>
              <a:t>аким же чином</a:t>
            </a:r>
            <a:r>
              <a:rPr lang="ru-RU" sz="1600" b="1" i="1">
                <a:latin typeface="Calibri" pitchFamily="34" charset="0"/>
              </a:rPr>
              <a:t>. </a:t>
            </a: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428625" y="5000625"/>
            <a:ext cx="5629275" cy="1857375"/>
            <a:chOff x="428596" y="5000624"/>
            <a:chExt cx="5629294" cy="1857376"/>
          </a:xfrm>
        </p:grpSpPr>
        <p:pic>
          <p:nvPicPr>
            <p:cNvPr id="24585" name="Picture 2" descr="Картинки по запросу червяк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5072074"/>
              <a:ext cx="2914650" cy="156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6" name="Picture 4" descr="Картинки по запросу медуза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8596" y="5000624"/>
              <a:ext cx="2466975" cy="1857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786188" y="285750"/>
            <a:ext cx="457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Мурашки помічають свій шлях капельками пахучої рідини. Таким чин</a:t>
            </a:r>
            <a:r>
              <a:rPr lang="ru-RU" b="1" i="1"/>
              <a:t>о</a:t>
            </a:r>
            <a:r>
              <a:rPr lang="ru-RU" b="1" i="1">
                <a:latin typeface="Calibri" pitchFamily="34" charset="0"/>
              </a:rPr>
              <a:t>м знаходять завжди дорогу додому</a:t>
            </a:r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3643313" y="1428750"/>
            <a:ext cx="5500687" cy="1828800"/>
            <a:chOff x="3643306" y="1428736"/>
            <a:chExt cx="5500694" cy="1828801"/>
          </a:xfrm>
        </p:grpSpPr>
        <p:pic>
          <p:nvPicPr>
            <p:cNvPr id="24583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643306" y="1428736"/>
              <a:ext cx="2609850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4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429375" y="1571612"/>
              <a:ext cx="2714625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4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ctrTitle"/>
          </p:nvPr>
        </p:nvSpPr>
        <p:spPr>
          <a:xfrm>
            <a:off x="785813" y="285750"/>
            <a:ext cx="7772400" cy="1470025"/>
          </a:xfrm>
        </p:spPr>
        <p:txBody>
          <a:bodyPr/>
          <a:lstStyle/>
          <a:p>
            <a:r>
              <a:rPr lang="uk-UA" smtClean="0"/>
              <a:t>Дифузія в техніці</a:t>
            </a:r>
            <a:endParaRPr lang="ru-RU" smtClean="0"/>
          </a:p>
        </p:txBody>
      </p:sp>
      <p:pic>
        <p:nvPicPr>
          <p:cNvPr id="3" name="Picture 3" descr="C:\Program Files\Microsoft Office\MEDIA\CAGCAT10\j024069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85938"/>
            <a:ext cx="26765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714625"/>
            <a:ext cx="260508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4572000"/>
            <a:ext cx="29940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1785938"/>
            <a:ext cx="4572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   На явищі дифузії базується дифузне зварювання металів, коли з’єднують між собою метали, неметали</a:t>
            </a:r>
            <a:r>
              <a:rPr lang="ru-RU"/>
              <a:t>, </a:t>
            </a:r>
            <a:r>
              <a:rPr lang="ru-RU">
                <a:latin typeface="Verdana" pitchFamily="34" charset="0"/>
              </a:rPr>
              <a:t> плас</a:t>
            </a:r>
            <a:r>
              <a:rPr lang="ru-RU"/>
              <a:t>т</a:t>
            </a:r>
            <a:r>
              <a:rPr lang="ru-RU">
                <a:latin typeface="Verdana" pitchFamily="34" charset="0"/>
              </a:rPr>
              <a:t>масу. </a:t>
            </a:r>
          </a:p>
          <a:p>
            <a:r>
              <a:rPr lang="uk-UA">
                <a:latin typeface="Verdana" pitchFamily="34" charset="0"/>
              </a:rPr>
              <a:t>     Деталі </a:t>
            </a:r>
            <a:r>
              <a:rPr lang="uk-UA"/>
              <a:t>розміщують </a:t>
            </a:r>
            <a:r>
              <a:rPr lang="uk-UA">
                <a:latin typeface="Verdana" pitchFamily="34" charset="0"/>
              </a:rPr>
              <a:t> </a:t>
            </a:r>
            <a:r>
              <a:rPr lang="uk-UA"/>
              <a:t>у</a:t>
            </a:r>
            <a:r>
              <a:rPr lang="uk-UA">
                <a:latin typeface="Verdana" pitchFamily="34" charset="0"/>
              </a:rPr>
              <a:t> закрит</a:t>
            </a:r>
            <a:r>
              <a:rPr lang="uk-UA"/>
              <a:t>ій</a:t>
            </a:r>
            <a:r>
              <a:rPr lang="uk-UA">
                <a:latin typeface="Verdana" pitchFamily="34" charset="0"/>
              </a:rPr>
              <a:t> зварювальн</a:t>
            </a:r>
            <a:r>
              <a:rPr lang="uk-UA"/>
              <a:t>ій</a:t>
            </a:r>
            <a:r>
              <a:rPr lang="uk-UA">
                <a:latin typeface="Verdana" pitchFamily="34" charset="0"/>
              </a:rPr>
              <a:t> камер</a:t>
            </a:r>
            <a:r>
              <a:rPr lang="uk-UA"/>
              <a:t>і</a:t>
            </a:r>
            <a:r>
              <a:rPr lang="uk-UA">
                <a:latin typeface="Verdana" pitchFamily="34" charset="0"/>
              </a:rPr>
              <a:t> і нагрівають до 800 </a:t>
            </a:r>
            <a:r>
              <a:rPr lang="ru-RU">
                <a:latin typeface="Verdana" pitchFamily="34" charset="0"/>
              </a:rPr>
              <a:t>°С.</a:t>
            </a:r>
          </a:p>
          <a:p>
            <a:r>
              <a:rPr lang="ru-RU">
                <a:latin typeface="Verdana" pitchFamily="34" charset="0"/>
              </a:rPr>
              <a:t>	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428604"/>
            <a:ext cx="704583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Зварювання та паяння металів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1000125" y="1143000"/>
            <a:ext cx="7234238" cy="5072063"/>
            <a:chOff x="1000100" y="1142984"/>
            <a:chExt cx="7234268" cy="5072098"/>
          </a:xfrm>
        </p:grpSpPr>
        <p:sp>
          <p:nvSpPr>
            <p:cNvPr id="26628" name="Прямоугольник 2"/>
            <p:cNvSpPr>
              <a:spLocks noChangeArrowheads="1"/>
            </p:cNvSpPr>
            <p:nvPr/>
          </p:nvSpPr>
          <p:spPr bwMode="auto">
            <a:xfrm>
              <a:off x="5429256" y="3429000"/>
              <a:ext cx="245996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>
                  <a:latin typeface="Times New Roman" pitchFamily="18" charset="0"/>
                  <a:cs typeface="Times New Roman" pitchFamily="18" charset="0"/>
                </a:rPr>
                <a:t>Дифузне зварювання </a:t>
              </a:r>
              <a:endParaRPr lang="ru-RU" sz="1400" b="1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6629" name="Picture 2" descr="http://vsk-service.ru/img/diffuzionnaya-svarka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357818" y="1142984"/>
              <a:ext cx="2876550" cy="212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4" descr="Посмотреть картинку в полном размере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00100" y="4143380"/>
              <a:ext cx="3107553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1" name="Picture 6" descr="Картинки по запросу пайка металлов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29256" y="4071942"/>
              <a:ext cx="2732695" cy="2102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32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290" y="428604"/>
            <a:ext cx="280012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Цементація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9" name="Группа 8"/>
          <p:cNvGrpSpPr>
            <a:grpSpLocks/>
          </p:cNvGrpSpPr>
          <p:nvPr/>
        </p:nvGrpSpPr>
        <p:grpSpPr bwMode="auto">
          <a:xfrm>
            <a:off x="357188" y="571500"/>
            <a:ext cx="8358187" cy="5919788"/>
            <a:chOff x="357158" y="571480"/>
            <a:chExt cx="8358246" cy="5919821"/>
          </a:xfrm>
        </p:grpSpPr>
        <p:pic>
          <p:nvPicPr>
            <p:cNvPr id="27652" name="Picture 2" descr="Усиление фундаментов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2066" y="571480"/>
              <a:ext cx="3643338" cy="5143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53" name="Группа 6"/>
            <p:cNvGrpSpPr>
              <a:grpSpLocks/>
            </p:cNvGrpSpPr>
            <p:nvPr/>
          </p:nvGrpSpPr>
          <p:grpSpPr bwMode="auto">
            <a:xfrm>
              <a:off x="357158" y="4071942"/>
              <a:ext cx="4057666" cy="2419359"/>
              <a:chOff x="357158" y="4071942"/>
              <a:chExt cx="4057666" cy="2419359"/>
            </a:xfrm>
          </p:grpSpPr>
          <p:pic>
            <p:nvPicPr>
              <p:cNvPr id="27654" name="Picture 4" descr="Цементация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643174" y="4500570"/>
                <a:ext cx="1771650" cy="1905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55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57158" y="4071942"/>
                <a:ext cx="1814519" cy="24193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71563" y="1857375"/>
            <a:ext cx="3571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Цементація сталі — вид хіміко-термічної обробки, що полягає у поверхневому дифузійному насиченні маловуглецевої сталі вуглецем з метою підвищення твердості та зносостійкості.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514493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Використані джерела: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357188" y="2270125"/>
            <a:ext cx="735806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>
                <a:cs typeface="Times New Roman" pitchFamily="18" charset="0"/>
              </a:rPr>
              <a:t>1. Програма “Фізика. Астрономія, 7—12 кл.” ,Перун, 2005.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2. Ф. Я. Божинова, М. М. Кірюхін, О. О. Кірюхіна  Фізика 7 клас: Підруч. для загальноосвітніх навч. закл. - Харків: Ранок, 2007. 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3.М. П. Бойко, Є. Ф. Венгер, О. В. Мельничук  Фізика 7 клас: Підруч. для  загальноосвітніх навч. закл. - Київ: Академперіодика, 2011.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4. І.</a:t>
            </a:r>
            <a:r>
              <a:rPr lang="ru-RU">
                <a:cs typeface="Times New Roman" pitchFamily="18" charset="0"/>
              </a:rPr>
              <a:t> Я. Ланина. Позакласна робота з фізики. – Київ:”Рад. шк.”, 1983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5.  В. Т. Гороновська, Г. В. Самсонова. Уроки фізики в 6 класі. – Київ: „Рад. шк.”, 1985.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6.В. Мезенцев. Енциклопедія чудес. – Київ: „Веселка”, 1983</a:t>
            </a:r>
            <a:endParaRPr lang="ru-RU"/>
          </a:p>
          <a:p>
            <a:pPr eaLnBrk="0" hangingPunct="0"/>
            <a:r>
              <a:rPr lang="uk-UA">
                <a:cs typeface="Times New Roman" pitchFamily="18" charset="0"/>
              </a:rPr>
              <a:t>7. </a:t>
            </a:r>
            <a:r>
              <a:rPr lang="uk-UA" b="1">
                <a:cs typeface="Times New Roman" pitchFamily="18" charset="0"/>
                <a:hlinkClick r:id="rId2"/>
              </a:rPr>
              <a:t>http://uk.wikipedia.org/wiki/</a:t>
            </a:r>
            <a:endParaRPr lang="uk-UA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785813" y="214313"/>
            <a:ext cx="7772400" cy="1470025"/>
          </a:xfrm>
        </p:spPr>
        <p:txBody>
          <a:bodyPr/>
          <a:lstStyle/>
          <a:p>
            <a:r>
              <a:rPr lang="uk-UA" smtClean="0"/>
              <a:t>Дифузія в побуті</a:t>
            </a:r>
            <a:endParaRPr lang="ru-RU" smtClean="0"/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285750" y="1468438"/>
            <a:ext cx="8358188" cy="5075237"/>
            <a:chOff x="285720" y="1467715"/>
            <a:chExt cx="8358245" cy="5075969"/>
          </a:xfrm>
        </p:grpSpPr>
        <p:pic>
          <p:nvPicPr>
            <p:cNvPr id="14339" name="Picture 2" descr="C:\Documents and Settings\LeVV\Рабочий стол\фізика\скачанные файлы (53)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0298" y="4500570"/>
              <a:ext cx="2724152" cy="2043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0" name="Picture 3" descr="C:\Documents and Settings\LeVV\Рабочий стол\фізика\images.jpe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5720" y="1714488"/>
              <a:ext cx="2613830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0" y="1857364"/>
              <a:ext cx="2096071" cy="1843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4" descr="ris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92298" y="1467715"/>
              <a:ext cx="2351667" cy="238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85728"/>
            <a:ext cx="621510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Заварювання чаю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1026" name="Picture 2" descr="F:\фізика\42ead3_3580fc735cb7489a92363594b6f0953b.gif_srz_p_197_356_75_22_0.50_1.20_0.00_gif_srz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43125"/>
            <a:ext cx="187642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артинки по запросу заварювання чаю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214438"/>
            <a:ext cx="329565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Картинки по запросу заварювання чаю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2913" y="4000500"/>
            <a:ext cx="3524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8625" y="1214438"/>
            <a:ext cx="5000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Завдяки дифузії чай дифундує (розчиняється) у воді 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8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8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53038"/>
            <a:ext cx="2143125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Опис дифузії в літературі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313" y="1285875"/>
            <a:ext cx="6215062" cy="407193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000" smtClean="0"/>
              <a:t>Розбалакалися всі (знову треба вам зазначити, що у нас ніколи про пусте не буває розмови. Я завжди люблю пристойні розмови; щоб, як кажуть, разом і втіха і повчальність була), розговорилися про те, як треба солити яблука. Стара моя почала було говорити, що треба перше гарненько вимити яблука, потім намочити у квасі, а потім уже </a:t>
            </a:r>
            <a:r>
              <a:rPr lang="ru-RU" sz="2000" smtClean="0">
                <a:latin typeface="Arial" charset="0"/>
              </a:rPr>
              <a:t>н</a:t>
            </a:r>
            <a:r>
              <a:rPr lang="ru-RU" sz="2000" smtClean="0"/>
              <a:t>ічого з цього не буде! підхопив полтавець, заклавши руку в гороховий каптан свій і пройшовши поважною ходою по кімнаті: нічого не буде! Перш за все треба пересипати канупером, а потім уже</a:t>
            </a:r>
            <a:r>
              <a:rPr lang="ru-RU" sz="2000" smtClean="0">
                <a:latin typeface="Arial" charset="0"/>
              </a:rPr>
              <a:t>.</a:t>
            </a:r>
            <a:r>
              <a:rPr lang="ru-RU" sz="2000" smtClean="0"/>
              <a:t> Ну, я на вас посилаюся, люб'язні читачі, скажіть по совісті, чи ви чули коли-небудь, щоб яблука пересипали канупером? Правда, кладуть смородиновий лист, нечуй-вітер, трилисник; а щоб клали канупер ні, я не чув про таке.</a:t>
            </a:r>
          </a:p>
        </p:txBody>
      </p:sp>
      <p:sp>
        <p:nvSpPr>
          <p:cNvPr id="16388" name="AutoShape 2" descr="Картинки по запросу вечори на хуторі біля дикань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5197475"/>
            <a:ext cx="2214562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750"/>
            <a:ext cx="28575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Картинки по запросу соління яб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0" name="AutoShape 4" descr="Картинки по запросу соління яб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1" name="AutoShape 6" descr="Яблука кваше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2" name="AutoShape 11" descr="Картинки по запросу солінні помідорі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285750" y="1643063"/>
            <a:ext cx="8158163" cy="4986337"/>
            <a:chOff x="285720" y="1643050"/>
            <a:chExt cx="8158201" cy="4986360"/>
          </a:xfrm>
        </p:grpSpPr>
        <p:pic>
          <p:nvPicPr>
            <p:cNvPr id="17416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00760" y="1643050"/>
              <a:ext cx="2247900" cy="203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9" descr="Картинки по запросу соління яблук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86446" y="4429132"/>
              <a:ext cx="2657475" cy="172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43240" y="2786058"/>
              <a:ext cx="2247900" cy="203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5720" y="4857760"/>
              <a:ext cx="2581275" cy="177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/>
          <p:cNvSpPr/>
          <p:nvPr/>
        </p:nvSpPr>
        <p:spPr>
          <a:xfrm>
            <a:off x="785786" y="357166"/>
            <a:ext cx="77255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Соління яблук і </a:t>
            </a:r>
            <a:r>
              <a:rPr lang="uk-UA" sz="5400" b="1" dirty="0" err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кваснина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625" y="1214438"/>
            <a:ext cx="59293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Завдяки дифузії  ми їмо квашені яблука, помідори, огірки…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57166"/>
            <a:ext cx="650085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Сортування білизни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928688" y="1357313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Завдяки явищу дифузії наш одяг ми можемо почистити, попрати, пофарбувати.</a:t>
            </a: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214313" y="1071563"/>
            <a:ext cx="8929687" cy="5572125"/>
            <a:chOff x="214282" y="1071546"/>
            <a:chExt cx="8929718" cy="5572164"/>
          </a:xfrm>
        </p:grpSpPr>
        <p:pic>
          <p:nvPicPr>
            <p:cNvPr id="18436" name="Picture 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4500570"/>
              <a:ext cx="3230240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7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723523" y="1071546"/>
              <a:ext cx="2420477" cy="2314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8" name="Picture 2" descr="Картинки по запросу процес фарбування одягу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71868" y="2857496"/>
              <a:ext cx="2928958" cy="2928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714375" y="500063"/>
            <a:ext cx="7772400" cy="1470025"/>
          </a:xfrm>
        </p:spPr>
        <p:txBody>
          <a:bodyPr/>
          <a:lstStyle/>
          <a:p>
            <a:r>
              <a:rPr lang="uk-UA" smtClean="0"/>
              <a:t>Дифузія в природі</a:t>
            </a:r>
            <a:endParaRPr lang="ru-RU" smtClean="0"/>
          </a:p>
        </p:txBody>
      </p:sp>
      <p:pic>
        <p:nvPicPr>
          <p:cNvPr id="2050" name="Picture 2" descr="C:\Documents and Settings\LeVV\Рабочий стол\фізика\скачанные файлы (5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3571875"/>
            <a:ext cx="278606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 descr="j0428365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4071938"/>
            <a:ext cx="200025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AG00630_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3" y="1500188"/>
            <a:ext cx="18637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18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1714500"/>
            <a:ext cx="2952750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584352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Роль дифузії для людини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428750"/>
            <a:ext cx="39290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Завдяки дифузії кисень із легень потрапляє в кров, а з крові в тканини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4481513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00063" y="3929063"/>
            <a:ext cx="32861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Одиницею поверхні </a:t>
            </a:r>
            <a:r>
              <a:rPr lang="ru-RU"/>
              <a:t> шкіри</a:t>
            </a:r>
            <a:r>
              <a:rPr lang="ru-RU">
                <a:latin typeface="Calibri" pitchFamily="34" charset="0"/>
              </a:rPr>
              <a:t> поглинається на 28% більше кисню, а виділяється на 54% більше вуглекислого газу, ніж легенями.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6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572000" y="214313"/>
            <a:ext cx="371475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Calibri" pitchFamily="34" charset="0"/>
              </a:rPr>
              <a:t>Внаслідок дифуз</a:t>
            </a:r>
            <a:r>
              <a:rPr lang="uk-UA">
                <a:latin typeface="Calibri" pitchFamily="34" charset="0"/>
              </a:rPr>
              <a:t>ії с</a:t>
            </a:r>
            <a:r>
              <a:rPr lang="uk-UA"/>
              <a:t>к</a:t>
            </a:r>
            <a:r>
              <a:rPr lang="uk-UA">
                <a:latin typeface="Calibri" pitchFamily="34" charset="0"/>
              </a:rPr>
              <a:t>лад</a:t>
            </a:r>
          </a:p>
          <a:p>
            <a:pPr algn="r"/>
            <a:r>
              <a:rPr lang="uk-UA">
                <a:latin typeface="Calibri" pitchFamily="34" charset="0"/>
              </a:rPr>
              <a:t> повітря біля поверхні </a:t>
            </a:r>
          </a:p>
          <a:p>
            <a:pPr algn="r"/>
            <a:r>
              <a:rPr lang="uk-UA">
                <a:latin typeface="Calibri" pitchFamily="34" charset="0"/>
              </a:rPr>
              <a:t>Землі однорідний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pPr algn="r"/>
            <a:r>
              <a:rPr lang="uk-UA">
                <a:latin typeface="Calibri" pitchFamily="34" charset="0"/>
              </a:rPr>
              <a:t>Це явище має і негативну сторону: шкідливі речовини можуть потрапляти в грунт, забруднюють грунтові води, розповсюдж</a:t>
            </a:r>
            <a:r>
              <a:rPr lang="uk-UA"/>
              <a:t>уються</a:t>
            </a:r>
            <a:r>
              <a:rPr lang="uk-UA">
                <a:latin typeface="Calibri" pitchFamily="34" charset="0"/>
              </a:rPr>
              <a:t>  шкідлив</a:t>
            </a:r>
            <a:r>
              <a:rPr lang="uk-UA"/>
              <a:t>і</a:t>
            </a:r>
            <a:r>
              <a:rPr lang="uk-UA">
                <a:latin typeface="Calibri" pitchFamily="34" charset="0"/>
              </a:rPr>
              <a:t> викид</a:t>
            </a:r>
            <a:r>
              <a:rPr lang="uk-UA"/>
              <a:t>и </a:t>
            </a:r>
            <a:r>
              <a:rPr lang="uk-UA">
                <a:latin typeface="Calibri" pitchFamily="34" charset="0"/>
              </a:rPr>
              <a:t>промислових підприємств,  по річках переносяться шкідливі хімічні сполуки, які отруюють рибу</a:t>
            </a:r>
            <a:endParaRPr lang="ru-RU">
              <a:latin typeface="Calibri" pitchFamily="34" charset="0"/>
            </a:endParaRPr>
          </a:p>
        </p:txBody>
      </p:sp>
      <p:pic>
        <p:nvPicPr>
          <p:cNvPr id="21506" name="Picture 9" descr="F:\я учитель1\диффузия\рисунки\атмосфер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1433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3643313"/>
            <a:ext cx="42005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214313" y="214313"/>
            <a:ext cx="4202112" cy="6215062"/>
            <a:chOff x="214282" y="214290"/>
            <a:chExt cx="4201959" cy="6215106"/>
          </a:xfrm>
        </p:grpSpPr>
        <p:pic>
          <p:nvPicPr>
            <p:cNvPr id="21509" name="Picture 9" descr="F:\я учитель1\диффузия\рисунки\атмосфера2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3016" y="214290"/>
              <a:ext cx="4143404" cy="3295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282" y="3643314"/>
              <a:ext cx="4201959" cy="2786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444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Arial</vt:lpstr>
      <vt:lpstr>Times New Roman</vt:lpstr>
      <vt:lpstr>Wingdings</vt:lpstr>
      <vt:lpstr>Verdana</vt:lpstr>
      <vt:lpstr>Тема Office</vt:lpstr>
      <vt:lpstr>Слайд 1</vt:lpstr>
      <vt:lpstr>Дифузія в побуті</vt:lpstr>
      <vt:lpstr>Слайд 3</vt:lpstr>
      <vt:lpstr>Слайд 4</vt:lpstr>
      <vt:lpstr>Слайд 5</vt:lpstr>
      <vt:lpstr>Слайд 6</vt:lpstr>
      <vt:lpstr>Дифузія в природі</vt:lpstr>
      <vt:lpstr>Слайд 8</vt:lpstr>
      <vt:lpstr>Слайд 9</vt:lpstr>
      <vt:lpstr>Слайд 10</vt:lpstr>
      <vt:lpstr>Слайд 11</vt:lpstr>
      <vt:lpstr>Слайд 12</vt:lpstr>
      <vt:lpstr>Дифузія в техніці</vt:lpstr>
      <vt:lpstr>Слайд 14</vt:lpstr>
      <vt:lpstr>Слайд 15</vt:lpstr>
      <vt:lpstr>Слайд 16</vt:lpstr>
    </vt:vector>
  </TitlesOfParts>
  <Company>hom_L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Дифузія в побуті</dc:title>
  <dc:creator>master</dc:creator>
  <cp:lastModifiedBy>RMK-08</cp:lastModifiedBy>
  <cp:revision>45</cp:revision>
  <dcterms:created xsi:type="dcterms:W3CDTF">2015-02-16T17:14:27Z</dcterms:created>
  <dcterms:modified xsi:type="dcterms:W3CDTF">2015-02-27T09:41:17Z</dcterms:modified>
</cp:coreProperties>
</file>