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8" r:id="rId9"/>
    <p:sldId id="261" r:id="rId10"/>
    <p:sldId id="269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21ABDD-D0A9-474D-9CC5-969FA1332EB8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7E0C97-A385-4CBC-A405-995258C5C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5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BE3785-7F07-48B7-BE9E-224D35B5C94D}" type="slidenum">
              <a:rPr lang="ru-RU" altLang="ru-RU" smtClean="0">
                <a:latin typeface="Constantia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Constanti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2B855-3E7A-48CA-A152-2AD42C3CF23A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85D353E-EF71-496B-8AE3-5384F8C94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56401"/>
      </p:ext>
    </p:extLst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B92C-136A-4623-8802-8FDC5A8044B4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7979-2926-4D8C-A344-5531CDF29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81240"/>
      </p:ext>
    </p:extLst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2799-C533-488A-A246-ED2BC024241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8A30-E550-4431-9B7D-B2FFA77B9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95217"/>
      </p:ext>
    </p:extLst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17CD-C3F8-4016-AAE0-BA262285DD8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729C5-ADAC-49A5-88DE-74775D0A8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59038"/>
      </p:ext>
    </p:extLst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59C7C-26EC-4AFD-A6BB-8FB178B3521F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9C5C-0E3D-44AF-82D8-BC6AA3D31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80127"/>
      </p:ext>
    </p:extLst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DC0A0-15A7-4EE6-93DF-F4A10034B6F5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9EDE-D331-4386-88A2-75137641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52160"/>
      </p:ext>
    </p:extLst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AEDB-C4E8-465E-9B95-E9796C0FB5DE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69932-C428-4DED-9D12-01D74E4AE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60286"/>
      </p:ext>
    </p:extLst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91F8-0BFE-4CB8-8018-D105BA1C82C3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1BE9-99CC-4786-97AD-1E775DD18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89629"/>
      </p:ext>
    </p:extLst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80F9-46A1-46D4-9013-E710FF047858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8A67-5C77-4FAC-A188-0EF3072AE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79397"/>
      </p:ext>
    </p:extLst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4789-59E9-4187-8AF3-46291FC1F496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9E9FF-66FC-4008-B0B7-23EC0428D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924102"/>
      </p:ext>
    </p:extLst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4BDB5-DBD3-46F1-8D76-0641DE84F4D1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41BB-1ECC-4FC0-BBF5-93D99B2E1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68677"/>
      </p:ext>
    </p:extLst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6B999412-7067-405F-92B1-99731D37B9B4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2ECAA070-508F-4F55-8DAB-863983BAF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8" r:id="rId8"/>
    <p:sldLayoutId id="2147483829" r:id="rId9"/>
    <p:sldLayoutId id="2147483825" r:id="rId10"/>
    <p:sldLayoutId id="2147483826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41475" y="717550"/>
            <a:ext cx="2160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311275" y="2060575"/>
            <a:ext cx="68024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Електролітична дисоціація кислот, основ, солей у водних розчинах</a:t>
            </a:r>
            <a:endParaRPr lang="ru-RU" alt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3548063" y="766763"/>
            <a:ext cx="277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1. РОЗЧИНИ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Прямоугольник 1"/>
          <p:cNvSpPr>
            <a:spLocks noChangeArrowheads="1"/>
          </p:cNvSpPr>
          <p:nvPr/>
        </p:nvSpPr>
        <p:spPr bwMode="auto">
          <a:xfrm>
            <a:off x="3203575" y="4076700"/>
            <a:ext cx="51990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>
                <a:latin typeface="Times New Roman" pitchFamily="18" charset="0"/>
                <a:cs typeface="Times New Roman" pitchFamily="18" charset="0"/>
              </a:rPr>
              <a:t>Підготувала: вчитель хімії Ковтунівського навчально-виховного комплексу Золотоніської районної ради Черкаської області</a:t>
            </a:r>
            <a:endParaRPr lang="en-US" altLang="ru-RU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>
                <a:latin typeface="Times New Roman" pitchFamily="18" charset="0"/>
                <a:cs typeface="Times New Roman" pitchFamily="18" charset="0"/>
              </a:rPr>
              <a:t>Озірна Інна Миколаївна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117600" y="884238"/>
            <a:ext cx="7059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Виходячи з точки зору теорії електролітичної дисоціації, можна дати таке визначення основ: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967163" y="2319338"/>
            <a:ext cx="41878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uk-UA" altLang="ru-RU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це електроліти, що дисоціюють з утворенням катіонів металічного елемента та гідроксид-аніонів.</a:t>
            </a:r>
            <a:endParaRPr lang="ru-RU" altLang="ru-RU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2420938"/>
            <a:ext cx="2800350" cy="2659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16913" y="6181725"/>
            <a:ext cx="827087" cy="676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806700" y="692150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Дисоціація солей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20763" y="1216025"/>
            <a:ext cx="683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Розчини середніх солей не утворюють під час дисоціації однакових для них іонів: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44925" y="2708275"/>
            <a:ext cx="105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MgCl</a:t>
            </a:r>
            <a:r>
              <a:rPr lang="en-US" altLang="ru-RU" b="1" baseline="-25000"/>
              <a:t>2</a:t>
            </a:r>
            <a:endParaRPr lang="ru-RU" altLang="ru-RU" b="1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68713" y="3429000"/>
            <a:ext cx="1535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Fe</a:t>
            </a:r>
            <a:r>
              <a:rPr lang="en-US" altLang="ru-RU" b="1" baseline="-25000"/>
              <a:t>2</a:t>
            </a:r>
            <a:r>
              <a:rPr lang="en-US" altLang="ru-RU" b="1"/>
              <a:t>(SO</a:t>
            </a:r>
            <a:r>
              <a:rPr lang="en-US" altLang="ru-RU" b="1" baseline="-25000"/>
              <a:t>4</a:t>
            </a:r>
            <a:r>
              <a:rPr lang="en-US" altLang="ru-RU" b="1"/>
              <a:t>)</a:t>
            </a:r>
            <a:r>
              <a:rPr lang="en-US" altLang="ru-RU" b="1" baseline="-25000"/>
              <a:t>3</a:t>
            </a:r>
            <a:endParaRPr lang="ru-RU" altLang="ru-RU" b="1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137150" y="3556000"/>
            <a:ext cx="7778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165725" y="3694113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020763" y="4184650"/>
            <a:ext cx="71262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Солі</a:t>
            </a:r>
            <a:r>
              <a:rPr lang="uk-UA" altLang="ru-RU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це електроліти, що дисоціюють з утворенням катіонів металічного елемента та аніонів кислотного залишку.</a:t>
            </a:r>
            <a:endParaRPr lang="ru-RU" altLang="ru-RU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872163" y="2708275"/>
            <a:ext cx="177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Mg</a:t>
            </a:r>
            <a:r>
              <a:rPr lang="en-US" altLang="ru-RU" b="1" baseline="30000"/>
              <a:t>2+ </a:t>
            </a:r>
            <a:r>
              <a:rPr lang="en-US" altLang="ru-RU" b="1"/>
              <a:t>+ 2Cl</a:t>
            </a:r>
            <a:r>
              <a:rPr lang="en-US" altLang="ru-RU" b="1" baseline="30000"/>
              <a:t>–</a:t>
            </a:r>
            <a:endParaRPr lang="ru-RU" altLang="ru-RU" b="1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003925" y="3429000"/>
            <a:ext cx="2255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2Fe</a:t>
            </a:r>
            <a:r>
              <a:rPr lang="en-US" altLang="ru-RU" b="1" baseline="30000"/>
              <a:t>3+</a:t>
            </a:r>
            <a:r>
              <a:rPr lang="en-US" altLang="ru-RU" b="1"/>
              <a:t> + 3SO</a:t>
            </a:r>
            <a:r>
              <a:rPr lang="en-US" altLang="ru-RU" b="1" baseline="-25000"/>
              <a:t>4</a:t>
            </a:r>
            <a:r>
              <a:rPr lang="en-US" altLang="ru-RU" b="1" baseline="30000"/>
              <a:t>2–</a:t>
            </a:r>
            <a:endParaRPr lang="ru-RU" altLang="ru-RU" b="1"/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532813" y="6308725"/>
            <a:ext cx="611187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2238375"/>
            <a:ext cx="2647950" cy="198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>
            <a:off x="4967288" y="2835275"/>
            <a:ext cx="7207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895850" y="2940050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450" y="476250"/>
            <a:ext cx="7058025" cy="54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Висновки: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властивості розчинів кислот зумовлені наявністю в них катіонів Гідрогену;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властивості розчинів основ зумовлені наявністю в них гідроксид-аніонів;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розчини солей не мають однакових для них іонів, тому не виявляють загальних властивостей.</a:t>
            </a:r>
          </a:p>
          <a:p>
            <a:pPr algn="just">
              <a:lnSpc>
                <a:spcPct val="150000"/>
              </a:lnSpc>
              <a:defRPr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ru-RU" sz="2000" b="1" dirty="0"/>
          </a:p>
        </p:txBody>
      </p:sp>
      <p:pic>
        <p:nvPicPr>
          <p:cNvPr id="16387" name="Picture 6" descr="j033436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79913"/>
            <a:ext cx="13589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32813" y="6308725"/>
            <a:ext cx="611187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013" y="765175"/>
            <a:ext cx="6911975" cy="34604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ctr">
              <a:lnSpc>
                <a:spcPct val="114000"/>
              </a:lnSpc>
              <a:defRPr/>
            </a:pP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 література:</a:t>
            </a:r>
          </a:p>
          <a:p>
            <a:pPr indent="432000" algn="just">
              <a:lnSpc>
                <a:spcPct val="114000"/>
              </a:lnSpc>
              <a:buFontTx/>
              <a:buAutoNum type="arabicPeriod"/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Ярошенко О.Г. Хімія: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 9 кл.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О.Г. Ярошенко. – К: Освіта, 2009. - 223 </a:t>
            </a:r>
            <a:r>
              <a:rPr 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Хімія: Посібник для вступників до вищих навчальних закладів / В.В.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Табенська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А.Й.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Капустян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В.Ф.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Горлач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3-є вид. – К: Либідь,1996. - 448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635375" y="836613"/>
            <a:ext cx="252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476375" y="1465263"/>
            <a:ext cx="75596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Поняття електролітичної дисоціації.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 Електроліти та неелектроліти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Дисоціація кислот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Дисоціація основ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Дисоціація солей</a:t>
            </a:r>
            <a:endParaRPr lang="uk-UA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000500"/>
            <a:ext cx="2176463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116013" y="549275"/>
            <a:ext cx="69357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Поняття електролітичної дисоціації.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Електроліти та неелектроліти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1641475"/>
            <a:ext cx="69850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Електролітична дисоціація 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це процес розпаду  речовини на  йони під час розчинення у воді чи іншому полярному розчиннику або під час розплавлення.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47738" y="3957638"/>
            <a:ext cx="71532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здатністю проводити електричний струм у розчиненому стані чи розплаві речовини поділяють на </a:t>
            </a:r>
            <a:r>
              <a:rPr lang="uk-UA" alt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електроліти</a:t>
            </a:r>
            <a:r>
              <a:rPr lang="uk-UA" alt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alt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неелектроліти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.</a:t>
            </a:r>
            <a:endParaRPr lang="uk-UA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386763" y="6237288"/>
            <a:ext cx="577850" cy="5048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187450" y="766763"/>
            <a:ext cx="684053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uk-UA" alt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електроліти</a:t>
            </a:r>
            <a:r>
              <a:rPr lang="uk-UA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 речовини, водні розчини чи розплави яких проводять електричний струм (кислоти, солі, основи).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uk-UA" alt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неелектроліти</a:t>
            </a:r>
            <a:r>
              <a:rPr lang="uk-UA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 речовини, водні розчини чи розплави яких не проводять електричного струму (водень, фосфор, сірка, органічні речовини).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88350" y="6165850"/>
            <a:ext cx="647700" cy="5762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106863"/>
            <a:ext cx="2376488" cy="232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771775" y="765175"/>
            <a:ext cx="4537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Дисоціація кислот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9975" y="1316038"/>
            <a:ext cx="6897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Розчинні у воді кислоти дисоціюють на катіони Гідрогену та аніони кислотного залишку: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380038" y="2420938"/>
            <a:ext cx="71913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400675" y="2560638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60463" y="2243138"/>
            <a:ext cx="180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HCl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66988" y="2243138"/>
            <a:ext cx="166528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H</a:t>
            </a:r>
            <a:r>
              <a:rPr lang="en-US" altLang="ru-RU" b="1" baseline="30000"/>
              <a:t>+ </a:t>
            </a:r>
            <a:r>
              <a:rPr lang="en-US" altLang="ru-RU" b="1"/>
              <a:t>+ Cl</a:t>
            </a:r>
            <a:r>
              <a:rPr lang="en-US" altLang="ru-RU" b="1" baseline="30000"/>
              <a:t>–</a:t>
            </a:r>
            <a:endParaRPr lang="ru-RU" altLang="ru-RU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onstantia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370388" y="2243138"/>
            <a:ext cx="9826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HNO</a:t>
            </a:r>
            <a:r>
              <a:rPr lang="en-US" altLang="ru-RU" b="1" baseline="-25000"/>
              <a:t>3</a:t>
            </a:r>
            <a:endParaRPr lang="ru-RU" altLang="ru-RU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onstantia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903413" y="2420938"/>
            <a:ext cx="71913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846263" y="2560638"/>
            <a:ext cx="7207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119813" y="2241550"/>
            <a:ext cx="2706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H</a:t>
            </a:r>
            <a:r>
              <a:rPr lang="en-US" altLang="ru-RU" b="1" baseline="30000"/>
              <a:t>+ </a:t>
            </a:r>
            <a:r>
              <a:rPr lang="en-US" altLang="ru-RU" b="1"/>
              <a:t>+ NO</a:t>
            </a:r>
            <a:r>
              <a:rPr lang="en-US" altLang="ru-RU" b="1" baseline="-25000"/>
              <a:t>3</a:t>
            </a:r>
            <a:r>
              <a:rPr lang="en-US" altLang="ru-RU" b="1" baseline="30000"/>
              <a:t>–</a:t>
            </a:r>
            <a:endParaRPr lang="ru-RU" altLang="ru-RU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82675" y="2992438"/>
            <a:ext cx="69405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Багатоосновн</a:t>
            </a: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кислоти дисоціюють ступінчасто з послідовним відщепленням кожного з йонів Гідрогену.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Управляющая кнопка: домой 35">
            <a:hlinkClick r:id="rId2" action="ppaction://hlinksldjump" highlightClick="1"/>
          </p:cNvPr>
          <p:cNvSpPr/>
          <p:nvPr/>
        </p:nvSpPr>
        <p:spPr>
          <a:xfrm>
            <a:off x="8388350" y="6253163"/>
            <a:ext cx="515938" cy="4889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4143375"/>
            <a:ext cx="2124075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16388" y="4675188"/>
            <a:ext cx="15192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>
                <a:latin typeface="Constantia" pitchFamily="18" charset="0"/>
              </a:rPr>
              <a:t> </a:t>
            </a:r>
            <a:endParaRPr lang="ru-RU" altLang="ru-RU" sz="1800">
              <a:latin typeface="Constantia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937250" y="4371975"/>
            <a:ext cx="847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000" b="1"/>
              <a:t>    </a:t>
            </a:r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523038" y="4368800"/>
            <a:ext cx="14160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b="1"/>
              <a:t>                      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2–</a:t>
            </a:r>
            <a:endParaRPr lang="ru-RU" altLang="ru-RU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238750" y="4860925"/>
            <a:ext cx="6270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5230813" y="4983163"/>
            <a:ext cx="6270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725488" y="749300"/>
            <a:ext cx="833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Ступінчаста дисоціація сульфатної кислоти</a:t>
            </a:r>
            <a:endParaRPr lang="ru-RU" altLang="ru-RU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30575" y="1557338"/>
            <a:ext cx="14795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onstantia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54538" y="1817688"/>
            <a:ext cx="676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546600" y="1927225"/>
            <a:ext cx="6270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395913" y="1622425"/>
            <a:ext cx="541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867400" y="1598613"/>
            <a:ext cx="1290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+ HSO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–</a:t>
            </a:r>
            <a:endParaRPr lang="ru-RU" alt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62325" y="3328988"/>
            <a:ext cx="11842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HSO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–</a:t>
            </a:r>
            <a:endParaRPr lang="ru-RU" alt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19638" y="3452813"/>
            <a:ext cx="6270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651375" y="3613150"/>
            <a:ext cx="6270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491163" y="3381375"/>
            <a:ext cx="541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884863" y="3354388"/>
            <a:ext cx="1154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>
                <a:latin typeface="Times New Roman" pitchFamily="18" charset="0"/>
                <a:cs typeface="Times New Roman" pitchFamily="18" charset="0"/>
              </a:rPr>
              <a:t>+ SO</a:t>
            </a:r>
            <a:r>
              <a:rPr lang="en-US" altLang="ru-RU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b="1" baseline="30000">
                <a:latin typeface="Times New Roman" pitchFamily="18" charset="0"/>
                <a:cs typeface="Times New Roman" pitchFamily="18" charset="0"/>
              </a:rPr>
              <a:t>2–</a:t>
            </a:r>
            <a:endParaRPr lang="ru-RU" alt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35625" y="2097088"/>
            <a:ext cx="25114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(гідрогенсульфат-аніон)</a:t>
            </a:r>
            <a:endParaRPr lang="ru-RU" altLang="ru-RU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75313" y="3846513"/>
            <a:ext cx="3798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(сульфат-аніон)</a:t>
            </a:r>
            <a:endParaRPr lang="ru-RU" altLang="ru-RU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573213" y="4675188"/>
            <a:ext cx="2811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Сумарне рівняння: 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547813" y="1557338"/>
            <a:ext cx="1941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1-й ступінь: </a:t>
            </a:r>
            <a:endParaRPr lang="ru-RU" altLang="ru-RU">
              <a:latin typeface="Constantia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573213" y="3344863"/>
            <a:ext cx="1941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2-й ступінь: </a:t>
            </a:r>
            <a:endParaRPr lang="ru-RU" altLang="ru-RU">
              <a:latin typeface="Constantia" pitchFamily="18" charset="0"/>
            </a:endParaRPr>
          </a:p>
        </p:txBody>
      </p:sp>
      <p:sp>
        <p:nvSpPr>
          <p:cNvPr id="26" name="Управляющая кнопка: домой 25">
            <a:hlinkClick r:id="rId2" action="ppaction://hlinksldjump" highlightClick="1"/>
          </p:cNvPr>
          <p:cNvSpPr/>
          <p:nvPr/>
        </p:nvSpPr>
        <p:spPr>
          <a:xfrm>
            <a:off x="8388350" y="6092825"/>
            <a:ext cx="647700" cy="6492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4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4906963"/>
            <a:ext cx="15240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704975"/>
            <a:ext cx="2084387" cy="24241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57288" y="676275"/>
            <a:ext cx="71294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  <a:endParaRPr lang="ru-RU" altLang="ru-RU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43808" y="1198563"/>
            <a:ext cx="51990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рівняннях електролітичної дисоціації</a:t>
            </a:r>
            <a:r>
              <a:rPr lang="en-US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пишуть коефіцієнти для того, щоб зрівняти суму позитивних зарядів катіонів і суму негативних зарядів аніонів, адже розчин загалом </a:t>
            </a:r>
            <a:r>
              <a:rPr lang="uk-UA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електронейтральний</a:t>
            </a:r>
            <a:r>
              <a:rPr lang="uk-UA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429625" y="6381750"/>
            <a:ext cx="606425" cy="476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347542"/>
            <a:ext cx="1380040" cy="19437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14565" y="2060848"/>
            <a:ext cx="511261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Кислоти</a:t>
            </a:r>
            <a:r>
              <a:rPr lang="uk-UA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це електроліти, що дисоціюють з утворенням катіонів Гідрогену та аніонів кислотного залишку.</a:t>
            </a:r>
            <a:endParaRPr lang="ru-RU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87450" y="692150"/>
            <a:ext cx="6985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Виходячи з точки зору теорії електролітичної дисоціації, можна дати таке визначення кислот:</a:t>
            </a:r>
            <a:endParaRPr lang="ru-RU" alt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72450" y="5949950"/>
            <a:ext cx="7207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5326"/>
            <a:ext cx="1510967" cy="147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07146"/>
            <a:ext cx="1870957" cy="2185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919413" y="677863"/>
            <a:ext cx="332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Дисоціація основ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24338" y="4335463"/>
            <a:ext cx="868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KOH</a:t>
            </a:r>
            <a:endParaRPr lang="ru-RU" altLang="ru-RU" b="1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81600" y="4506913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5181600" y="4618038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227513" y="3284538"/>
            <a:ext cx="104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NaOH</a:t>
            </a:r>
            <a:endParaRPr lang="ru-RU" altLang="ru-RU" b="1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397500" y="3416300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397500" y="3567113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088063" y="4335463"/>
            <a:ext cx="145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K</a:t>
            </a:r>
            <a:r>
              <a:rPr lang="en-US" altLang="ru-RU" b="1" baseline="30000"/>
              <a:t>+</a:t>
            </a:r>
            <a:r>
              <a:rPr lang="en-US" altLang="ru-RU" b="1"/>
              <a:t> + OH</a:t>
            </a:r>
            <a:r>
              <a:rPr lang="en-US" altLang="ru-RU" b="1" baseline="30000"/>
              <a:t>–</a:t>
            </a:r>
            <a:endParaRPr lang="ru-RU" altLang="ru-RU" b="1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240463" y="3284538"/>
            <a:ext cx="1624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/>
              <a:t>Na</a:t>
            </a:r>
            <a:r>
              <a:rPr lang="en-US" altLang="ru-RU" b="1" baseline="30000"/>
              <a:t>+</a:t>
            </a:r>
            <a:r>
              <a:rPr lang="en-US" altLang="ru-RU" b="1"/>
              <a:t> + OH</a:t>
            </a:r>
            <a:r>
              <a:rPr lang="en-US" altLang="ru-RU" b="1" baseline="30000"/>
              <a:t>–</a:t>
            </a:r>
            <a:endParaRPr lang="ru-RU" altLang="ru-RU" b="1"/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128000" y="6165850"/>
            <a:ext cx="908050" cy="6921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3625" y="1473200"/>
            <a:ext cx="70977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Спільними </a:t>
            </a:r>
            <a:r>
              <a:rPr lang="uk-UA" alt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йонами</a:t>
            </a:r>
            <a:r>
              <a:rPr lang="uk-UA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 які дисоціюють луги, є </a:t>
            </a:r>
            <a:r>
              <a:rPr lang="uk-UA" alt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гідроксид-аніони.</a:t>
            </a:r>
            <a:endParaRPr lang="en-US" alt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2903321"/>
            <a:ext cx="2319338" cy="2695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4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281</TotalTime>
  <Words>514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61</cp:revision>
  <dcterms:created xsi:type="dcterms:W3CDTF">2015-02-04T15:52:02Z</dcterms:created>
  <dcterms:modified xsi:type="dcterms:W3CDTF">2015-02-23T15:56:02Z</dcterms:modified>
</cp:coreProperties>
</file>