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8"/>
  </p:notesMasterIdLst>
  <p:sldIdLst>
    <p:sldId id="256" r:id="rId2"/>
    <p:sldId id="305" r:id="rId3"/>
    <p:sldId id="290" r:id="rId4"/>
    <p:sldId id="296" r:id="rId5"/>
    <p:sldId id="291" r:id="rId6"/>
    <p:sldId id="292" r:id="rId7"/>
    <p:sldId id="297" r:id="rId8"/>
    <p:sldId id="298" r:id="rId9"/>
    <p:sldId id="293" r:id="rId10"/>
    <p:sldId id="281" r:id="rId11"/>
    <p:sldId id="264" r:id="rId12"/>
    <p:sldId id="265" r:id="rId13"/>
    <p:sldId id="266" r:id="rId14"/>
    <p:sldId id="267" r:id="rId15"/>
    <p:sldId id="268" r:id="rId16"/>
    <p:sldId id="257" r:id="rId17"/>
    <p:sldId id="258" r:id="rId18"/>
    <p:sldId id="269" r:id="rId19"/>
    <p:sldId id="272" r:id="rId20"/>
    <p:sldId id="273" r:id="rId21"/>
    <p:sldId id="271" r:id="rId22"/>
    <p:sldId id="274" r:id="rId23"/>
    <p:sldId id="300" r:id="rId24"/>
    <p:sldId id="275" r:id="rId25"/>
    <p:sldId id="276" r:id="rId26"/>
    <p:sldId id="277" r:id="rId27"/>
    <p:sldId id="278" r:id="rId28"/>
    <p:sldId id="302" r:id="rId29"/>
    <p:sldId id="304" r:id="rId30"/>
    <p:sldId id="282" r:id="rId31"/>
    <p:sldId id="283" r:id="rId32"/>
    <p:sldId id="284" r:id="rId33"/>
    <p:sldId id="285" r:id="rId34"/>
    <p:sldId id="288" r:id="rId35"/>
    <p:sldId id="289" r:id="rId36"/>
    <p:sldId id="30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22" autoAdjust="0"/>
    <p:restoredTop sz="94660"/>
  </p:normalViewPr>
  <p:slideViewPr>
    <p:cSldViewPr>
      <p:cViewPr varScale="1">
        <p:scale>
          <a:sx n="86" d="100"/>
          <a:sy n="86" d="100"/>
        </p:scale>
        <p:origin x="-9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768B9-3408-4B51-AD8A-7CC2C790882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DB20-8D3B-44BC-9D33-E5BB372D5B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5DB20-8D3B-44BC-9D33-E5BB372D5B6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5DB20-8D3B-44BC-9D33-E5BB372D5B6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5DB20-8D3B-44BC-9D33-E5BB372D5B6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5DB20-8D3B-44BC-9D33-E5BB372D5B6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5DB20-8D3B-44BC-9D33-E5BB372D5B64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isdoms.ru/" TargetMode="External"/><Relationship Id="rId3" Type="http://schemas.openxmlformats.org/officeDocument/2006/relationships/hyperlink" Target="http://smiles24.ru/" TargetMode="External"/><Relationship Id="rId7" Type="http://schemas.openxmlformats.org/officeDocument/2006/relationships/hyperlink" Target="http://www.zarlit.com/" TargetMode="External"/><Relationship Id="rId2" Type="http://schemas.openxmlformats.org/officeDocument/2006/relationships/hyperlink" Target="http://lib.rus.ec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veinternet.ru/" TargetMode="External"/><Relationship Id="rId5" Type="http://schemas.openxmlformats.org/officeDocument/2006/relationships/hyperlink" Target="http://www.ae-lib.org.ua/" TargetMode="External"/><Relationship Id="rId4" Type="http://schemas.openxmlformats.org/officeDocument/2006/relationships/hyperlink" Target="http://ru.wikipedia.org/" TargetMode="External"/><Relationship Id="rId9" Type="http://schemas.openxmlformats.org/officeDocument/2006/relationships/hyperlink" Target="http://www.youtube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2357454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Джанні  </a:t>
            </a:r>
            <a:r>
              <a:rPr lang="ru-RU" b="1" dirty="0" err="1" smtClean="0">
                <a:solidFill>
                  <a:srgbClr val="002060"/>
                </a:solidFill>
              </a:rPr>
              <a:t>Родарі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«ЛИСТІВКИ </a:t>
            </a:r>
            <a:r>
              <a:rPr lang="ru-RU" b="1" dirty="0">
                <a:solidFill>
                  <a:srgbClr val="002060"/>
                </a:solidFill>
              </a:rPr>
              <a:t>З ВИДАМИ  </a:t>
            </a:r>
            <a:r>
              <a:rPr lang="ru-RU" b="1" dirty="0" smtClean="0">
                <a:solidFill>
                  <a:srgbClr val="002060"/>
                </a:solidFill>
              </a:rPr>
              <a:t>МІСТ»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4143380"/>
            <a:ext cx="4543412" cy="2181228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uk-UA" b="1" dirty="0" smtClean="0">
                <a:solidFill>
                  <a:schemeClr val="tx1"/>
                </a:solidFill>
              </a:rPr>
              <a:t>Робота вчителя 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світової літератури </a:t>
            </a:r>
          </a:p>
          <a:p>
            <a:r>
              <a:rPr lang="uk-UA" b="1" dirty="0" err="1" smtClean="0">
                <a:solidFill>
                  <a:schemeClr val="tx1"/>
                </a:solidFill>
              </a:rPr>
              <a:t>Чорнобаївської</a:t>
            </a:r>
            <a:r>
              <a:rPr lang="uk-UA" b="1" dirty="0" smtClean="0">
                <a:solidFill>
                  <a:schemeClr val="tx1"/>
                </a:solidFill>
              </a:rPr>
              <a:t> </a:t>
            </a:r>
            <a:r>
              <a:rPr lang="uk-UA" b="1" dirty="0" smtClean="0">
                <a:solidFill>
                  <a:schemeClr val="tx1"/>
                </a:solidFill>
              </a:rPr>
              <a:t>гімназії</a:t>
            </a:r>
          </a:p>
          <a:p>
            <a:r>
              <a:rPr lang="uk-UA" b="1" dirty="0" err="1" smtClean="0">
                <a:solidFill>
                  <a:schemeClr val="tx1"/>
                </a:solidFill>
              </a:rPr>
              <a:t>Чорнобаївської</a:t>
            </a:r>
            <a:r>
              <a:rPr lang="uk-UA" b="1" dirty="0" smtClean="0">
                <a:solidFill>
                  <a:schemeClr val="tx1"/>
                </a:solidFill>
              </a:rPr>
              <a:t> районної ради</a:t>
            </a:r>
            <a:endParaRPr lang="uk-UA" b="1" dirty="0" smtClean="0">
              <a:solidFill>
                <a:schemeClr val="tx1"/>
              </a:solidFill>
            </a:endParaRPr>
          </a:p>
          <a:p>
            <a:r>
              <a:rPr lang="uk-UA" b="1" dirty="0" smtClean="0">
                <a:solidFill>
                  <a:schemeClr val="tx1"/>
                </a:solidFill>
              </a:rPr>
              <a:t>Назаренко Юлії Юріївни</a:t>
            </a:r>
          </a:p>
          <a:p>
            <a:endParaRPr lang="ru-RU" dirty="0"/>
          </a:p>
        </p:txBody>
      </p:sp>
      <p:pic>
        <p:nvPicPr>
          <p:cNvPr id="1026" name="Picture 2" descr="C:\Users\XxX\Desktop\остаточні цифрові\4 Джані родарі\Новая папка\mini-postcard-set-italy_zpsb5fb1bc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786190"/>
            <a:ext cx="2643186" cy="26431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14818"/>
            <a:ext cx="8229600" cy="1911345"/>
          </a:xfrm>
        </p:spPr>
        <p:txBody>
          <a:bodyPr/>
          <a:lstStyle/>
          <a:p>
            <a:r>
              <a:rPr lang="ru-RU" dirty="0"/>
              <a:t>Чудово! Прекрасно! </a:t>
            </a:r>
            <a:r>
              <a:rPr lang="ru-RU" dirty="0" err="1"/>
              <a:t>Розкішні</a:t>
            </a:r>
            <a:r>
              <a:rPr lang="ru-RU" dirty="0"/>
              <a:t> </a:t>
            </a:r>
            <a:r>
              <a:rPr lang="ru-RU" dirty="0" err="1"/>
              <a:t>види</a:t>
            </a:r>
            <a:r>
              <a:rPr lang="ru-RU" dirty="0"/>
              <a:t>! </a:t>
            </a:r>
            <a:br>
              <a:rPr lang="ru-RU" dirty="0"/>
            </a:br>
            <a:r>
              <a:rPr lang="ru-RU" dirty="0"/>
              <a:t>А глянь за картинки — </a:t>
            </a:r>
            <a:r>
              <a:rPr lang="ru-RU" dirty="0" err="1"/>
              <a:t>чи</a:t>
            </a:r>
            <a:r>
              <a:rPr lang="ru-RU" dirty="0"/>
              <a:t> так </a:t>
            </a:r>
            <a:r>
              <a:rPr lang="ru-RU" dirty="0" err="1"/>
              <a:t>воно</a:t>
            </a:r>
            <a:r>
              <a:rPr lang="ru-RU" dirty="0"/>
              <a:t> </a:t>
            </a:r>
            <a:r>
              <a:rPr lang="ru-RU" dirty="0" err="1"/>
              <a:t>вийде</a:t>
            </a:r>
            <a:r>
              <a:rPr lang="ru-RU" dirty="0"/>
              <a:t>? </a:t>
            </a:r>
          </a:p>
        </p:txBody>
      </p:sp>
      <p:pic>
        <p:nvPicPr>
          <p:cNvPr id="7170" name="Picture 2" descr="C:\Users\XxX\Desktop\остаточні цифрові\4 Джані родарі\Италия.-Рим-О10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61952"/>
            <a:ext cx="9235454" cy="7219952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-142908" y="5786430"/>
            <a:ext cx="9429816" cy="1071570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Поштові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листівки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видами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міст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Купує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Італії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кожен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турист.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357826"/>
            <a:ext cx="8286808" cy="1071570"/>
          </a:xfrm>
          <a:solidFill>
            <a:srgbClr val="00B0F0"/>
          </a:solidFill>
        </p:spPr>
        <p:txBody>
          <a:bodyPr/>
          <a:lstStyle/>
          <a:p>
            <a:pPr>
              <a:buNone/>
            </a:pPr>
            <a:r>
              <a:rPr lang="ru-RU" b="1" dirty="0" smtClean="0"/>
              <a:t>             Ось </a:t>
            </a:r>
            <a:r>
              <a:rPr lang="ru-RU" b="1" dirty="0"/>
              <a:t>Рим </a:t>
            </a:r>
            <a:r>
              <a:rPr lang="uk-UA" b="1" dirty="0"/>
              <a:t>—</a:t>
            </a:r>
            <a:r>
              <a:rPr lang="ru-RU" b="1" dirty="0"/>
              <a:t> </a:t>
            </a:r>
            <a:r>
              <a:rPr lang="ru-RU" b="1" dirty="0" err="1" smtClean="0"/>
              <a:t>Колізей</a:t>
            </a:r>
            <a:r>
              <a:rPr lang="ru-RU" b="1" dirty="0" smtClean="0"/>
              <a:t> , </a:t>
            </a:r>
            <a:endParaRPr lang="ru-RU" b="1" dirty="0"/>
          </a:p>
        </p:txBody>
      </p:sp>
      <p:pic>
        <p:nvPicPr>
          <p:cNvPr id="3074" name="Picture 2" descr="C:\Users\XxX\Desktop\остаточні цифрові\4 Джані родарі\колізе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52"/>
            <a:ext cx="8215370" cy="52815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500702"/>
            <a:ext cx="8229600" cy="982651"/>
          </a:xfrm>
          <a:solidFill>
            <a:srgbClr val="00B0F0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                                </a:t>
            </a:r>
            <a:r>
              <a:rPr lang="ru-RU" sz="3600" b="1" dirty="0" err="1" smtClean="0"/>
              <a:t>Капітолій</a:t>
            </a:r>
            <a:endParaRPr lang="ru-RU" sz="3600" b="1" dirty="0"/>
          </a:p>
        </p:txBody>
      </p:sp>
      <p:pic>
        <p:nvPicPr>
          <p:cNvPr id="2050" name="Picture 2" descr="C:\Users\XxX\Desktop\остаточні цифрові\4 Джані родарі\Капитол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52"/>
            <a:ext cx="8143932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5016"/>
            <a:ext cx="8229600" cy="857256"/>
          </a:xfrm>
          <a:solidFill>
            <a:srgbClr val="00B0F0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                             </a:t>
            </a:r>
            <a:r>
              <a:rPr lang="ru-RU" sz="3800" b="1" dirty="0" smtClean="0"/>
              <a:t>і </a:t>
            </a:r>
            <a:r>
              <a:rPr lang="ru-RU" sz="3800" b="1" dirty="0"/>
              <a:t>Форум...</a:t>
            </a:r>
            <a:r>
              <a:rPr lang="ru-RU" sz="3800" dirty="0"/>
              <a:t> </a:t>
            </a:r>
          </a:p>
        </p:txBody>
      </p:sp>
      <p:pic>
        <p:nvPicPr>
          <p:cNvPr id="4098" name="Picture 2" descr="C:\Users\XxX\Desktop\остаточні цифрові\4 Джані родарі\фору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215370" cy="5708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00702"/>
            <a:ext cx="8229600" cy="928694"/>
          </a:xfrm>
          <a:solidFill>
            <a:srgbClr val="00B0F0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     </a:t>
            </a:r>
            <a:r>
              <a:rPr lang="ru-RU" b="1" dirty="0" err="1" smtClean="0"/>
              <a:t>Мілан</a:t>
            </a:r>
            <a:r>
              <a:rPr lang="ru-RU" b="1" dirty="0" smtClean="0"/>
              <a:t> </a:t>
            </a:r>
            <a:r>
              <a:rPr lang="ru-RU" b="1" dirty="0" err="1"/>
              <a:t>із</a:t>
            </a:r>
            <a:r>
              <a:rPr lang="ru-RU" b="1" dirty="0"/>
              <a:t> </a:t>
            </a:r>
            <a:r>
              <a:rPr lang="ru-RU" b="1" dirty="0" err="1"/>
              <a:t>славетним</a:t>
            </a:r>
            <a:r>
              <a:rPr lang="ru-RU" b="1" dirty="0"/>
              <a:t> </a:t>
            </a:r>
            <a:r>
              <a:rPr lang="ru-RU" b="1" dirty="0" err="1"/>
              <a:t>готичним</a:t>
            </a:r>
            <a:r>
              <a:rPr lang="ru-RU" b="1" dirty="0"/>
              <a:t> собором. </a:t>
            </a:r>
          </a:p>
        </p:txBody>
      </p:sp>
      <p:pic>
        <p:nvPicPr>
          <p:cNvPr id="5122" name="Picture 2" descr="C:\Users\XxX\Desktop\остаточні цифрові\4 Джані родарі\Готический собор Мила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229659" cy="5500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72140"/>
            <a:ext cx="8229600" cy="928694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/>
              <a:t>Ось </a:t>
            </a:r>
            <a:r>
              <a:rPr lang="ru-RU" b="1" dirty="0" err="1"/>
              <a:t>Піза</a:t>
            </a:r>
            <a:r>
              <a:rPr lang="ru-RU" b="1" dirty="0"/>
              <a:t> </a:t>
            </a:r>
            <a:r>
              <a:rPr lang="ru-RU" b="1" dirty="0" err="1"/>
              <a:t>з</a:t>
            </a:r>
            <a:r>
              <a:rPr lang="ru-RU" b="1" dirty="0"/>
              <a:t> </a:t>
            </a:r>
            <a:r>
              <a:rPr lang="ru-RU" b="1" dirty="0" err="1"/>
              <a:t>своєю</a:t>
            </a:r>
            <a:r>
              <a:rPr lang="ru-RU" b="1" dirty="0"/>
              <a:t> </a:t>
            </a:r>
            <a:r>
              <a:rPr lang="ru-RU" b="1" dirty="0" err="1"/>
              <a:t>похилою</a:t>
            </a:r>
            <a:r>
              <a:rPr lang="ru-RU" b="1" dirty="0"/>
              <a:t> вежею. </a:t>
            </a:r>
          </a:p>
        </p:txBody>
      </p:sp>
      <p:pic>
        <p:nvPicPr>
          <p:cNvPr id="4" name="Picture 2" descr="C:\Users\XxX\Desktop\цифрові ресурси\джані родарі\піз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215370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5929331"/>
            <a:ext cx="8229600" cy="928669"/>
          </a:xfrm>
          <a:solidFill>
            <a:schemeClr val="accent2"/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 </a:t>
            </a:r>
          </a:p>
          <a:p>
            <a:pPr>
              <a:buNone/>
            </a:pPr>
            <a:r>
              <a:rPr lang="ru-RU" dirty="0" smtClean="0"/>
              <a:t>          </a:t>
            </a:r>
            <a:r>
              <a:rPr lang="ru-RU" b="1" dirty="0" err="1" smtClean="0"/>
              <a:t>Венеція</a:t>
            </a:r>
            <a:r>
              <a:rPr lang="ru-RU" b="1" dirty="0" smtClean="0"/>
              <a:t> – краля  </a:t>
            </a:r>
            <a:r>
              <a:rPr lang="ru-RU" b="1" dirty="0" err="1"/>
              <a:t>з</a:t>
            </a:r>
            <a:r>
              <a:rPr lang="ru-RU" b="1" dirty="0"/>
              <a:t> </a:t>
            </a:r>
            <a:r>
              <a:rPr lang="ru-RU" b="1" dirty="0" smtClean="0"/>
              <a:t> </a:t>
            </a:r>
            <a:r>
              <a:rPr lang="ru-RU" b="1" dirty="0" err="1" smtClean="0"/>
              <a:t>каналів</a:t>
            </a:r>
            <a:r>
              <a:rPr lang="ru-RU" b="1" dirty="0" smtClean="0"/>
              <a:t> </a:t>
            </a:r>
            <a:r>
              <a:rPr lang="ru-RU" b="1" dirty="0"/>
              <a:t>мережею.</a:t>
            </a:r>
            <a:r>
              <a:rPr lang="ru-RU" dirty="0"/>
              <a:t> 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XxX\Desktop\остаточні цифрові\на диск\18155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1126"/>
            <a:ext cx="8072494" cy="58282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5643578"/>
            <a:ext cx="8229600" cy="928694"/>
          </a:xfrm>
          <a:solidFill>
            <a:srgbClr val="00B0F0"/>
          </a:solidFill>
        </p:spPr>
        <p:txBody>
          <a:bodyPr/>
          <a:lstStyle/>
          <a:p>
            <a:pPr>
              <a:buNone/>
            </a:pPr>
            <a:r>
              <a:rPr lang="ru-RU" b="1" dirty="0" smtClean="0"/>
              <a:t>                          Ось </a:t>
            </a:r>
            <a:r>
              <a:rPr lang="ru-RU" b="1" dirty="0"/>
              <a:t>Генуя — гавань</a:t>
            </a:r>
          </a:p>
        </p:txBody>
      </p:sp>
      <p:pic>
        <p:nvPicPr>
          <p:cNvPr id="3074" name="Picture 2" descr="C:\Users\XxX\Desktop\остаточні цифрові\4 Джані родарі\genoa-harbou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8143932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929330"/>
            <a:ext cx="8786842" cy="928670"/>
          </a:xfrm>
          <a:solidFill>
            <a:srgbClr val="00B0F0"/>
          </a:solidFill>
        </p:spPr>
        <p:txBody>
          <a:bodyPr/>
          <a:lstStyle/>
          <a:p>
            <a:pPr algn="ctr">
              <a:buNone/>
            </a:pPr>
            <a:r>
              <a:rPr lang="ru-RU" b="1" dirty="0"/>
              <a:t>палаци блискучі,</a:t>
            </a:r>
            <a:r>
              <a:rPr lang="ru-RU" dirty="0"/>
              <a:t> </a:t>
            </a:r>
          </a:p>
        </p:txBody>
      </p:sp>
      <p:pic>
        <p:nvPicPr>
          <p:cNvPr id="1026" name="Picture 2" descr="C:\Users\XxX\Desktop\остаточні цифрові\4 Джані родарі\palazzo-madam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8715436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000768"/>
            <a:ext cx="8286808" cy="857232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                      Неаполь </a:t>
            </a:r>
            <a:r>
              <a:rPr lang="ru-RU" b="1" dirty="0"/>
              <a:t>— затока</a:t>
            </a:r>
          </a:p>
        </p:txBody>
      </p:sp>
      <p:pic>
        <p:nvPicPr>
          <p:cNvPr id="4" name="Picture 2" descr="http://misto-market.com.ua/turizm/images/91/2551/P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0"/>
            <a:ext cx="8286808" cy="6072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Епіграф уроку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</p:spPr>
        <p:txBody>
          <a:bodyPr/>
          <a:lstStyle/>
          <a:p>
            <a:pPr algn="r">
              <a:buNone/>
            </a:pPr>
            <a:r>
              <a:rPr lang="uk-UA" dirty="0" smtClean="0"/>
              <a:t>Картинки веселі -, життя суворе.</a:t>
            </a:r>
          </a:p>
          <a:p>
            <a:pPr algn="r">
              <a:buNone/>
            </a:pPr>
            <a:r>
              <a:rPr lang="uk-UA" dirty="0" smtClean="0"/>
              <a:t>Дж. </a:t>
            </a:r>
            <a:r>
              <a:rPr lang="uk-UA" dirty="0" err="1" smtClean="0"/>
              <a:t>Родарі</a:t>
            </a:r>
            <a:endParaRPr lang="ru-RU" dirty="0"/>
          </a:p>
        </p:txBody>
      </p:sp>
      <p:pic>
        <p:nvPicPr>
          <p:cNvPr id="5122" name="Picture 2" descr="C:\Users\XxX\Desktop\остаточні цифрові\0_74f2b_f809865a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357430"/>
            <a:ext cx="4131136" cy="2752369"/>
          </a:xfrm>
          <a:prstGeom prst="rect">
            <a:avLst/>
          </a:prstGeom>
          <a:noFill/>
        </p:spPr>
      </p:pic>
      <p:pic>
        <p:nvPicPr>
          <p:cNvPr id="5123" name="Picture 3" descr="C:\Users\XxX\Desktop\остаточні цифрові\1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559862"/>
            <a:ext cx="4203485" cy="2975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072206"/>
            <a:ext cx="8215370" cy="785794"/>
          </a:xfrm>
          <a:solidFill>
            <a:schemeClr val="accent2"/>
          </a:solidFill>
        </p:spPr>
        <p:txBody>
          <a:bodyPr/>
          <a:lstStyle/>
          <a:p>
            <a:pPr>
              <a:buNone/>
            </a:pPr>
            <a:r>
              <a:rPr lang="ru-RU" b="1" dirty="0" smtClean="0"/>
              <a:t>                          Везувій  димучий  ...</a:t>
            </a:r>
            <a:endParaRPr lang="ru-RU" b="1" dirty="0"/>
          </a:p>
        </p:txBody>
      </p:sp>
      <p:pic>
        <p:nvPicPr>
          <p:cNvPr id="4098" name="Picture 2" descr="C:\Users\XxX\Desktop\остаточні цифрові\4 Джані родарі\везуві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8143932" cy="583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5016"/>
            <a:ext cx="8715436" cy="1142984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   Чи </a:t>
            </a:r>
            <a:r>
              <a:rPr lang="ru-RU" b="1" dirty="0"/>
              <a:t>справді в </a:t>
            </a:r>
            <a:r>
              <a:rPr lang="ru-RU" b="1" dirty="0" err="1"/>
              <a:t>Венеції</a:t>
            </a:r>
            <a:r>
              <a:rPr lang="ru-RU" b="1" dirty="0"/>
              <a:t> </a:t>
            </a:r>
            <a:r>
              <a:rPr lang="ru-RU" b="1" dirty="0" err="1"/>
              <a:t>тільки</a:t>
            </a:r>
            <a:r>
              <a:rPr lang="ru-RU" b="1" dirty="0"/>
              <a:t> й </a:t>
            </a:r>
            <a:r>
              <a:rPr lang="ru-RU" b="1" dirty="0" err="1"/>
              <a:t>роботи</a:t>
            </a:r>
            <a:r>
              <a:rPr lang="ru-RU" b="1" dirty="0"/>
              <a:t> </a:t>
            </a:r>
            <a:br>
              <a:rPr lang="ru-RU" b="1" dirty="0"/>
            </a:br>
            <a:r>
              <a:rPr lang="ru-RU" b="1" dirty="0" smtClean="0"/>
              <a:t>   </a:t>
            </a:r>
            <a:r>
              <a:rPr lang="ru-RU" b="1" dirty="0" err="1" smtClean="0"/>
              <a:t>Гондоли</a:t>
            </a:r>
            <a:r>
              <a:rPr lang="ru-RU" b="1" dirty="0" smtClean="0"/>
              <a:t> </a:t>
            </a:r>
            <a:r>
              <a:rPr lang="ru-RU" b="1" dirty="0" err="1"/>
              <a:t>ганять</a:t>
            </a:r>
            <a:r>
              <a:rPr lang="ru-RU" b="1" dirty="0"/>
              <a:t> і </a:t>
            </a:r>
            <a:r>
              <a:rPr lang="ru-RU" b="1" dirty="0" err="1"/>
              <a:t>співать</a:t>
            </a:r>
            <a:r>
              <a:rPr lang="ru-RU" b="1" dirty="0"/>
              <a:t> без </a:t>
            </a:r>
            <a:r>
              <a:rPr lang="ru-RU" b="1" dirty="0" err="1"/>
              <a:t>турботи</a:t>
            </a:r>
            <a:r>
              <a:rPr lang="ru-RU" b="1" dirty="0"/>
              <a:t>? </a:t>
            </a:r>
          </a:p>
        </p:txBody>
      </p:sp>
      <p:pic>
        <p:nvPicPr>
          <p:cNvPr id="2050" name="Picture 2" descr="C:\Users\XxX\Desktop\остаточні цифрові\4 Джані родарі\618356_201310081302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786874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500702"/>
            <a:ext cx="8372476" cy="1143008"/>
          </a:xfrm>
          <a:solidFill>
            <a:schemeClr val="accent2"/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    Чи </a:t>
            </a:r>
            <a:r>
              <a:rPr lang="ru-RU" b="1" dirty="0"/>
              <a:t>справді безжурні неаполітанці </a:t>
            </a:r>
            <a:br>
              <a:rPr lang="ru-RU" b="1" dirty="0"/>
            </a:br>
            <a:r>
              <a:rPr lang="ru-RU" b="1" dirty="0"/>
              <a:t>Тільки те й знають, що гулі і танці?</a:t>
            </a:r>
          </a:p>
        </p:txBody>
      </p:sp>
      <p:pic>
        <p:nvPicPr>
          <p:cNvPr id="3074" name="Picture 2" descr="C:\Users\XxX\Desktop\остаточні цифрові\4 Джані родарі\294676031917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52"/>
            <a:ext cx="8358246" cy="5315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786454"/>
            <a:ext cx="8072494" cy="1071546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smtClean="0"/>
              <a:t>Не вірю я чужим речам,</a:t>
            </a:r>
            <a:br>
              <a:rPr lang="ru-RU" sz="2800" b="1" dirty="0" smtClean="0"/>
            </a:br>
            <a:r>
              <a:rPr lang="ru-RU" sz="2800" b="1" dirty="0" smtClean="0"/>
              <a:t>А вірю я своїм очам.</a:t>
            </a:r>
          </a:p>
          <a:p>
            <a:endParaRPr lang="ru-RU" sz="2800" dirty="0"/>
          </a:p>
          <a:p>
            <a:r>
              <a:rPr lang="ru-RU" sz="2800" dirty="0" smtClean="0"/>
              <a:t>  </a:t>
            </a:r>
            <a:endParaRPr lang="ru-RU" sz="2800" dirty="0"/>
          </a:p>
        </p:txBody>
      </p:sp>
      <p:pic>
        <p:nvPicPr>
          <p:cNvPr id="4098" name="Picture 2" descr="C:\Users\XxX\Desktop\остаточні цифрові\4 Джані родарі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0"/>
            <a:ext cx="8001056" cy="5572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857892"/>
            <a:ext cx="8143932" cy="1000109"/>
          </a:xfrm>
          <a:solidFill>
            <a:schemeClr val="accent2"/>
          </a:solid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/>
              <a:t>      Дозвольте</a:t>
            </a:r>
            <a:r>
              <a:rPr lang="ru-RU" b="1" dirty="0"/>
              <a:t>, </a:t>
            </a:r>
            <a:r>
              <a:rPr lang="ru-RU" b="1" dirty="0" err="1" smtClean="0"/>
              <a:t>сеньйори</a:t>
            </a:r>
            <a:r>
              <a:rPr lang="ru-RU" b="1" dirty="0" smtClean="0"/>
              <a:t> , </a:t>
            </a:r>
            <a:r>
              <a:rPr lang="ru-RU" b="1" dirty="0"/>
              <a:t>самому </a:t>
            </a:r>
            <a:r>
              <a:rPr lang="ru-RU" b="1" dirty="0" err="1"/>
              <a:t>розглянуться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На </a:t>
            </a:r>
            <a:r>
              <a:rPr lang="ru-RU" b="1" dirty="0" err="1"/>
              <a:t>всі</a:t>
            </a:r>
            <a:r>
              <a:rPr lang="ru-RU" b="1" dirty="0"/>
              <a:t> </a:t>
            </a:r>
            <a:r>
              <a:rPr lang="ru-RU" b="1" dirty="0" err="1"/>
              <a:t>ті</a:t>
            </a:r>
            <a:r>
              <a:rPr lang="ru-RU" b="1" dirty="0"/>
              <a:t> </a:t>
            </a:r>
            <a:r>
              <a:rPr lang="ru-RU" b="1" dirty="0" err="1"/>
              <a:t>міста</a:t>
            </a:r>
            <a:r>
              <a:rPr lang="ru-RU" b="1" dirty="0"/>
              <a:t> — у </a:t>
            </a:r>
            <a:r>
              <a:rPr lang="ru-RU" b="1" dirty="0" err="1" smtClean="0"/>
              <a:t>натурі</a:t>
            </a:r>
            <a:r>
              <a:rPr lang="ru-RU" b="1" dirty="0"/>
              <a:t>, без </a:t>
            </a:r>
            <a:r>
              <a:rPr lang="ru-RU" b="1" dirty="0" err="1" smtClean="0"/>
              <a:t>глянцю</a:t>
            </a:r>
            <a:r>
              <a:rPr lang="ru-RU" b="1" dirty="0" smtClean="0"/>
              <a:t> .</a:t>
            </a:r>
            <a:endParaRPr lang="ru-RU" b="1" dirty="0"/>
          </a:p>
        </p:txBody>
      </p:sp>
      <p:pic>
        <p:nvPicPr>
          <p:cNvPr id="6146" name="Picture 2" descr="C:\Users\XxX\Desktop\остаточні цифрові\4 Джані родарі\8275c5eb1ab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143932" cy="5586426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XxX\Desktop\остаточні цифрові\4 Джані родарі\Notchnoy-rim-i-bomzh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465367" cy="5643578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28596" y="5446721"/>
            <a:ext cx="8501122" cy="1411279"/>
          </a:xfrm>
          <a:solidFill>
            <a:schemeClr val="accent2"/>
          </a:solidFill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/>
              <a:t>   Хай </a:t>
            </a:r>
            <a:r>
              <a:rPr lang="ru-RU" b="1" dirty="0"/>
              <a:t>сам </a:t>
            </a:r>
            <a:r>
              <a:rPr lang="ru-RU" b="1" dirty="0" err="1" smtClean="0"/>
              <a:t>подивлюся</a:t>
            </a:r>
            <a:r>
              <a:rPr lang="ru-RU" b="1" dirty="0" smtClean="0"/>
              <a:t> 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Хай сам я </a:t>
            </a:r>
            <a:r>
              <a:rPr lang="ru-RU" b="1" dirty="0" err="1" smtClean="0"/>
              <a:t>побачу</a:t>
            </a:r>
            <a:r>
              <a:rPr lang="ru-RU" b="1" dirty="0" smtClean="0"/>
              <a:t> 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Кому як </a:t>
            </a:r>
            <a:r>
              <a:rPr lang="ru-RU" b="1" dirty="0" err="1" smtClean="0"/>
              <a:t>живеться</a:t>
            </a:r>
            <a:r>
              <a:rPr lang="ru-RU" b="1" dirty="0" smtClean="0"/>
              <a:t> 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err="1"/>
              <a:t>Хто</a:t>
            </a:r>
            <a:r>
              <a:rPr lang="ru-RU" b="1" dirty="0"/>
              <a:t> </a:t>
            </a:r>
            <a:r>
              <a:rPr lang="ru-RU" b="1" dirty="0" err="1" smtClean="0"/>
              <a:t>скаче</a:t>
            </a:r>
            <a:r>
              <a:rPr lang="ru-RU" b="1" dirty="0" smtClean="0"/>
              <a:t> , </a:t>
            </a:r>
            <a:r>
              <a:rPr lang="ru-RU" b="1" dirty="0" err="1"/>
              <a:t>хто</a:t>
            </a:r>
            <a:r>
              <a:rPr lang="ru-RU" b="1" dirty="0"/>
              <a:t> плаче.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572140"/>
            <a:ext cx="8215370" cy="1285860"/>
          </a:xfrm>
          <a:solidFill>
            <a:schemeClr val="accent2"/>
          </a:solidFill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 smtClean="0"/>
              <a:t> Хай </a:t>
            </a:r>
            <a:r>
              <a:rPr lang="ru-RU" b="1" dirty="0"/>
              <a:t>сам я узнаю,</a:t>
            </a:r>
            <a:br>
              <a:rPr lang="ru-RU" b="1" dirty="0"/>
            </a:br>
            <a:r>
              <a:rPr lang="ru-RU" b="1" dirty="0" err="1"/>
              <a:t>Хто</a:t>
            </a:r>
            <a:r>
              <a:rPr lang="ru-RU" b="1" dirty="0"/>
              <a:t> як </a:t>
            </a:r>
            <a:r>
              <a:rPr lang="ru-RU" b="1" dirty="0" err="1"/>
              <a:t>міркує</a:t>
            </a:r>
            <a:r>
              <a:rPr lang="ru-RU" b="1" dirty="0"/>
              <a:t>,</a:t>
            </a:r>
            <a:br>
              <a:rPr lang="ru-RU" b="1" dirty="0"/>
            </a:br>
            <a:r>
              <a:rPr lang="ru-RU" b="1" dirty="0" err="1"/>
              <a:t>Хто</a:t>
            </a:r>
            <a:r>
              <a:rPr lang="ru-RU" b="1" dirty="0"/>
              <a:t> </a:t>
            </a:r>
            <a:r>
              <a:rPr lang="ru-RU" b="1" dirty="0" err="1"/>
              <a:t>діло</a:t>
            </a:r>
            <a:r>
              <a:rPr lang="ru-RU" b="1" dirty="0"/>
              <a:t> </a:t>
            </a:r>
            <a:r>
              <a:rPr lang="ru-RU" b="1" dirty="0" err="1"/>
              <a:t>робить</a:t>
            </a:r>
            <a:r>
              <a:rPr lang="ru-RU" b="1" dirty="0"/>
              <a:t>.</a:t>
            </a:r>
            <a:br>
              <a:rPr lang="ru-RU" b="1" dirty="0"/>
            </a:br>
            <a:r>
              <a:rPr lang="ru-RU" b="1" dirty="0" err="1"/>
              <a:t>Хто</a:t>
            </a:r>
            <a:r>
              <a:rPr lang="ru-RU" b="1" dirty="0"/>
              <a:t> </a:t>
            </a:r>
            <a:r>
              <a:rPr lang="ru-RU" b="1" dirty="0" err="1"/>
              <a:t>байдикує</a:t>
            </a:r>
            <a:r>
              <a:rPr lang="ru-RU" b="1" dirty="0"/>
              <a:t>.</a:t>
            </a:r>
          </a:p>
        </p:txBody>
      </p:sp>
      <p:pic>
        <p:nvPicPr>
          <p:cNvPr id="2050" name="Picture 2" descr="C:\Users\XxX\Desktop\остаточні цифрові\rome_calamaro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8215369" cy="557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214950"/>
            <a:ext cx="8715436" cy="1643050"/>
          </a:xfrm>
          <a:solidFill>
            <a:schemeClr val="accent2"/>
          </a:solid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/>
              <a:t>   </a:t>
            </a:r>
            <a:r>
              <a:rPr lang="ru-RU" b="1" dirty="0" err="1" smtClean="0"/>
              <a:t>Хто</a:t>
            </a:r>
            <a:r>
              <a:rPr lang="ru-RU" b="1" dirty="0" smtClean="0"/>
              <a:t> </a:t>
            </a:r>
            <a:r>
              <a:rPr lang="ru-RU" b="1" dirty="0"/>
              <a:t>на роботу йде не снідавши.</a:t>
            </a:r>
            <a:br>
              <a:rPr lang="ru-RU" b="1" dirty="0"/>
            </a:br>
            <a:r>
              <a:rPr lang="ru-RU" b="1" dirty="0" err="1"/>
              <a:t>Хто</a:t>
            </a:r>
            <a:r>
              <a:rPr lang="ru-RU" b="1" dirty="0"/>
              <a:t> спать </a:t>
            </a:r>
            <a:r>
              <a:rPr lang="ru-RU" b="1" dirty="0" err="1"/>
              <a:t>лягає</a:t>
            </a:r>
            <a:r>
              <a:rPr lang="ru-RU" b="1" dirty="0"/>
              <a:t> не </a:t>
            </a:r>
            <a:r>
              <a:rPr lang="ru-RU" b="1" dirty="0" err="1"/>
              <a:t>обідавши</a:t>
            </a:r>
            <a:r>
              <a:rPr lang="ru-RU" b="1" dirty="0"/>
              <a:t>.</a:t>
            </a:r>
            <a:br>
              <a:rPr lang="ru-RU" b="1" dirty="0"/>
            </a:br>
            <a:r>
              <a:rPr lang="ru-RU" b="1" dirty="0"/>
              <a:t>Та </a:t>
            </a:r>
            <a:r>
              <a:rPr lang="ru-RU" b="1" dirty="0" err="1"/>
              <a:t>ще</a:t>
            </a:r>
            <a:r>
              <a:rPr lang="ru-RU" b="1" dirty="0"/>
              <a:t> й на </a:t>
            </a:r>
            <a:r>
              <a:rPr lang="ru-RU" b="1" dirty="0" err="1"/>
              <a:t>камені</a:t>
            </a:r>
            <a:r>
              <a:rPr lang="ru-RU" b="1" dirty="0"/>
              <a:t> </a:t>
            </a:r>
            <a:r>
              <a:rPr lang="ru-RU" b="1" dirty="0" err="1"/>
              <a:t>на</a:t>
            </a:r>
            <a:r>
              <a:rPr lang="ru-RU" b="1" dirty="0"/>
              <a:t> голому.</a:t>
            </a:r>
            <a:br>
              <a:rPr lang="ru-RU" b="1" dirty="0"/>
            </a:br>
            <a:r>
              <a:rPr lang="ru-RU" b="1" dirty="0" err="1"/>
              <a:t>Бо</a:t>
            </a:r>
            <a:r>
              <a:rPr lang="ru-RU" b="1" dirty="0"/>
              <a:t> </a:t>
            </a:r>
            <a:r>
              <a:rPr lang="ru-RU" b="1" dirty="0" err="1"/>
              <a:t>ніде</a:t>
            </a:r>
            <a:r>
              <a:rPr lang="ru-RU" b="1" dirty="0"/>
              <a:t> </a:t>
            </a:r>
            <a:r>
              <a:rPr lang="ru-RU" b="1" dirty="0" err="1"/>
              <a:t>прихилити</a:t>
            </a:r>
            <a:r>
              <a:rPr lang="ru-RU" b="1" dirty="0"/>
              <a:t> голову...</a:t>
            </a:r>
          </a:p>
        </p:txBody>
      </p:sp>
      <p:pic>
        <p:nvPicPr>
          <p:cNvPr id="5123" name="Picture 3" descr="C:\Users\XxX\Desktop\остаточні цифрові\4 Джані родарі\Новая папка\Италия 2008 0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715404" cy="5298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XxX\Desktop\остаточні цифрові\4 Джані родарі\Новая папка\Notchnoy-rim-i-bomzhi (1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8786842" cy="5857894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42844" y="5572140"/>
            <a:ext cx="8786874" cy="128586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Погляньте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і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за картинки,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синьйори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: 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Картинки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веселі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,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життя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—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суворе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uk-UA" b="1" dirty="0" smtClean="0"/>
              <a:t>Робота з теорії літератури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b="1" dirty="0" err="1" smtClean="0"/>
              <a:t>Ліричний</a:t>
            </a:r>
            <a:r>
              <a:rPr lang="ru-RU" sz="2800" b="1" dirty="0" smtClean="0"/>
              <a:t> герой</a:t>
            </a:r>
            <a:r>
              <a:rPr lang="ru-RU" sz="2800" dirty="0" smtClean="0"/>
              <a:t> — образ, що </a:t>
            </a:r>
            <a:r>
              <a:rPr lang="ru-RU" sz="2800" dirty="0" err="1" smtClean="0"/>
              <a:t>виникає</a:t>
            </a:r>
            <a:r>
              <a:rPr lang="ru-RU" sz="2800" dirty="0" smtClean="0"/>
              <a:t> в </a:t>
            </a:r>
            <a:r>
              <a:rPr lang="ru-RU" sz="2800" dirty="0" err="1" smtClean="0"/>
              <a:t>уяві</a:t>
            </a:r>
            <a:r>
              <a:rPr lang="ru-RU" sz="2800" dirty="0" smtClean="0"/>
              <a:t> </a:t>
            </a:r>
            <a:r>
              <a:rPr lang="ru-RU" sz="2800" dirty="0" err="1" smtClean="0"/>
              <a:t>читача</a:t>
            </a:r>
            <a:r>
              <a:rPr lang="ru-RU" sz="2800" dirty="0" smtClean="0"/>
              <a:t> </a:t>
            </a:r>
            <a:r>
              <a:rPr lang="ru-RU" sz="2800" dirty="0" err="1" smtClean="0"/>
              <a:t>під</a:t>
            </a:r>
            <a:r>
              <a:rPr lang="ru-RU" sz="2800" dirty="0" smtClean="0"/>
              <a:t> </a:t>
            </a:r>
            <a:r>
              <a:rPr lang="ru-RU" sz="2800" dirty="0" err="1" smtClean="0"/>
              <a:t>враженням</a:t>
            </a:r>
            <a:r>
              <a:rPr lang="ru-RU" sz="2800" dirty="0" smtClean="0"/>
              <a:t> </a:t>
            </a:r>
            <a:r>
              <a:rPr lang="ru-RU" sz="2800" dirty="0" err="1" smtClean="0"/>
              <a:t>висловлених</a:t>
            </a:r>
            <a:r>
              <a:rPr lang="ru-RU" sz="2800" dirty="0" smtClean="0"/>
              <a:t> у </a:t>
            </a:r>
            <a:r>
              <a:rPr lang="ru-RU" sz="2800" dirty="0" err="1" smtClean="0"/>
              <a:t>творі</a:t>
            </a:r>
            <a:r>
              <a:rPr lang="ru-RU" sz="2800" dirty="0" smtClean="0"/>
              <a:t> </a:t>
            </a:r>
            <a:r>
              <a:rPr lang="ru-RU" sz="2800" dirty="0" err="1" smtClean="0"/>
              <a:t>почуттів</a:t>
            </a:r>
            <a:r>
              <a:rPr lang="ru-RU" sz="2800" dirty="0" smtClean="0"/>
              <a:t>, </a:t>
            </a:r>
            <a:r>
              <a:rPr lang="ru-RU" sz="2800" dirty="0" err="1" smtClean="0"/>
              <a:t>переживань</a:t>
            </a:r>
            <a:r>
              <a:rPr lang="ru-RU" sz="2800" dirty="0" smtClean="0"/>
              <a:t>, </a:t>
            </a:r>
            <a:r>
              <a:rPr lang="ru-RU" sz="2800" dirty="0" err="1" smtClean="0"/>
              <a:t>роздумів</a:t>
            </a:r>
            <a:r>
              <a:rPr lang="ru-RU" sz="2800" dirty="0" smtClean="0"/>
              <a:t>. </a:t>
            </a:r>
            <a:r>
              <a:rPr lang="ru-RU" sz="2800" dirty="0" err="1" smtClean="0"/>
              <a:t>Ліричний</a:t>
            </a:r>
            <a:r>
              <a:rPr lang="ru-RU" sz="2800" dirty="0" smtClean="0"/>
              <a:t> герой не </a:t>
            </a:r>
            <a:r>
              <a:rPr lang="ru-RU" sz="2800" dirty="0" err="1" smtClean="0"/>
              <a:t>обов'язково</a:t>
            </a:r>
            <a:r>
              <a:rPr lang="ru-RU" sz="2800" dirty="0" smtClean="0"/>
              <a:t> </a:t>
            </a:r>
            <a:r>
              <a:rPr lang="ru-RU" sz="2800" dirty="0" err="1" smtClean="0"/>
              <a:t>тотожний</a:t>
            </a:r>
            <a:r>
              <a:rPr lang="ru-RU" sz="2800" dirty="0" smtClean="0"/>
              <a:t> </a:t>
            </a:r>
            <a:r>
              <a:rPr lang="ru-RU" sz="2800" dirty="0" err="1" smtClean="0"/>
              <a:t>авторові</a:t>
            </a:r>
            <a:r>
              <a:rPr lang="ru-RU" sz="2800" dirty="0" smtClean="0"/>
              <a:t>.</a:t>
            </a:r>
          </a:p>
          <a:p>
            <a:r>
              <a:rPr lang="ru-RU" sz="2800" b="1" dirty="0" err="1" smtClean="0"/>
              <a:t>Композиція</a:t>
            </a:r>
            <a:r>
              <a:rPr lang="ru-RU" sz="2800" dirty="0" smtClean="0"/>
              <a:t> — </a:t>
            </a:r>
            <a:r>
              <a:rPr lang="ru-RU" sz="2800" dirty="0" err="1" smtClean="0"/>
              <a:t>побудова</a:t>
            </a:r>
            <a:r>
              <a:rPr lang="ru-RU" sz="2800" dirty="0" smtClean="0"/>
              <a:t> </a:t>
            </a:r>
            <a:r>
              <a:rPr lang="ru-RU" sz="2800" dirty="0" err="1" smtClean="0"/>
              <a:t>твору</a:t>
            </a:r>
            <a:endParaRPr lang="ru-RU" sz="2800" dirty="0" smtClean="0"/>
          </a:p>
          <a:p>
            <a:r>
              <a:rPr lang="ru-RU" sz="2800" b="1" dirty="0" err="1" smtClean="0"/>
              <a:t>Підтекст</a:t>
            </a:r>
            <a:r>
              <a:rPr lang="ru-RU" sz="2800" dirty="0" smtClean="0"/>
              <a:t> — </a:t>
            </a:r>
            <a:r>
              <a:rPr lang="ru-RU" sz="2800" dirty="0" err="1" smtClean="0"/>
              <a:t>внутрішній</a:t>
            </a:r>
            <a:r>
              <a:rPr lang="ru-RU" sz="2800" dirty="0" smtClean="0"/>
              <a:t>, </a:t>
            </a:r>
            <a:r>
              <a:rPr lang="ru-RU" sz="2800" dirty="0" err="1" smtClean="0"/>
              <a:t>прихований</a:t>
            </a:r>
            <a:r>
              <a:rPr lang="ru-RU" sz="2800" dirty="0" smtClean="0"/>
              <a:t> </a:t>
            </a:r>
            <a:r>
              <a:rPr lang="ru-RU" sz="2800" dirty="0" err="1" smtClean="0"/>
              <a:t>зміст</a:t>
            </a:r>
            <a:r>
              <a:rPr lang="ru-RU" sz="2800" dirty="0" smtClean="0"/>
              <a:t> </a:t>
            </a:r>
            <a:r>
              <a:rPr lang="ru-RU" sz="2800" dirty="0" err="1" smtClean="0"/>
              <a:t>якого-небудь</a:t>
            </a:r>
            <a:r>
              <a:rPr lang="ru-RU" sz="2800" dirty="0" smtClean="0"/>
              <a:t> </a:t>
            </a:r>
            <a:r>
              <a:rPr lang="ru-RU" sz="2800" dirty="0" err="1" smtClean="0"/>
              <a:t>висловлювання</a:t>
            </a:r>
            <a:r>
              <a:rPr lang="ru-RU" sz="2800" dirty="0" smtClean="0"/>
              <a:t>.</a:t>
            </a:r>
            <a:endParaRPr lang="uk-UA" sz="2800" dirty="0" smtClean="0"/>
          </a:p>
          <a:p>
            <a:r>
              <a:rPr lang="ru-RU" sz="2800" b="1" dirty="0" smtClean="0"/>
              <a:t>Антитеза</a:t>
            </a:r>
            <a:r>
              <a:rPr lang="ru-RU" sz="2800" dirty="0" smtClean="0"/>
              <a:t> — </a:t>
            </a:r>
            <a:r>
              <a:rPr lang="ru-RU" sz="2800" dirty="0" err="1" smtClean="0"/>
              <a:t>це</a:t>
            </a:r>
            <a:r>
              <a:rPr lang="ru-RU" sz="2800" dirty="0" smtClean="0"/>
              <a:t> </a:t>
            </a:r>
            <a:r>
              <a:rPr lang="ru-RU" sz="2800" dirty="0" err="1" smtClean="0"/>
              <a:t>стилістична</a:t>
            </a:r>
            <a:r>
              <a:rPr lang="ru-RU" sz="2800" dirty="0" smtClean="0"/>
              <a:t> </a:t>
            </a:r>
            <a:r>
              <a:rPr lang="ru-RU" sz="2800" dirty="0" err="1" smtClean="0"/>
              <a:t>фігура</a:t>
            </a:r>
            <a:r>
              <a:rPr lang="ru-RU" sz="2800" dirty="0" smtClean="0"/>
              <a:t>, яка </a:t>
            </a:r>
            <a:r>
              <a:rPr lang="ru-RU" sz="2800" dirty="0" err="1" smtClean="0"/>
              <a:t>утворюється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зіставленням</a:t>
            </a:r>
            <a:r>
              <a:rPr lang="ru-RU" sz="2800" dirty="0" smtClean="0"/>
              <a:t> </a:t>
            </a:r>
            <a:r>
              <a:rPr lang="ru-RU" sz="2800" dirty="0" err="1" smtClean="0"/>
              <a:t>слів</a:t>
            </a:r>
            <a:r>
              <a:rPr lang="ru-RU" sz="2800" dirty="0" smtClean="0"/>
              <a:t> </a:t>
            </a:r>
            <a:r>
              <a:rPr lang="ru-RU" sz="2800" dirty="0" err="1" smtClean="0"/>
              <a:t>або</a:t>
            </a:r>
            <a:r>
              <a:rPr lang="ru-RU" sz="2800" dirty="0" smtClean="0"/>
              <a:t> </a:t>
            </a:r>
            <a:r>
              <a:rPr lang="ru-RU" sz="2800" dirty="0" err="1" smtClean="0"/>
              <a:t>словосполучень</a:t>
            </a:r>
            <a:r>
              <a:rPr lang="ru-RU" sz="2800" dirty="0" smtClean="0"/>
              <a:t>, </a:t>
            </a:r>
            <a:r>
              <a:rPr lang="ru-RU" sz="2800" dirty="0" err="1" smtClean="0"/>
              <a:t>протилежних</a:t>
            </a:r>
            <a:r>
              <a:rPr lang="ru-RU" sz="2800" dirty="0" smtClean="0"/>
              <a:t> за своїм </a:t>
            </a:r>
            <a:r>
              <a:rPr lang="ru-RU" sz="2800" dirty="0" err="1" smtClean="0"/>
              <a:t>змістом</a:t>
            </a:r>
            <a:r>
              <a:rPr lang="ru-RU" sz="2800" dirty="0" smtClean="0"/>
              <a:t>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Мета 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b="1" dirty="0" smtClean="0"/>
              <a:t>навчальна : </a:t>
            </a:r>
            <a:r>
              <a:rPr lang="uk-UA" dirty="0" smtClean="0"/>
              <a:t>ознайомити учнів із життям і творчістю письменника показати значення спілкування народів за допомогою різних засобів як один із способів пізнання світу ;</a:t>
            </a:r>
          </a:p>
          <a:p>
            <a:pPr>
              <a:buNone/>
            </a:pPr>
            <a:r>
              <a:rPr lang="uk-UA" b="1" dirty="0" smtClean="0"/>
              <a:t>розвивальна : </a:t>
            </a:r>
            <a:r>
              <a:rPr lang="uk-UA" dirty="0" smtClean="0"/>
              <a:t>розвивати навички виразного читання поезії , коментування аналізу ідейного змісту та художньо-виражальних засобів , уміння висловлювати свої думки, аргументувати їх  ;</a:t>
            </a:r>
          </a:p>
          <a:p>
            <a:pPr>
              <a:buNone/>
            </a:pPr>
            <a:r>
              <a:rPr lang="uk-UA" b="1" dirty="0" smtClean="0"/>
              <a:t>виховна  : </a:t>
            </a:r>
            <a:r>
              <a:rPr lang="uk-UA" dirty="0" smtClean="0"/>
              <a:t>виявляти повагу до самобутності художньої культури різних народів.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uk-UA" b="1" dirty="0" smtClean="0"/>
              <a:t>Обговорення прочитаного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dirty="0" smtClean="0"/>
              <a:t>- Які листівки купує кожен турист,який приїздить до Італії ? Чому ?</a:t>
            </a:r>
          </a:p>
          <a:p>
            <a:pPr>
              <a:buNone/>
            </a:pPr>
            <a:r>
              <a:rPr lang="uk-UA" dirty="0" smtClean="0"/>
              <a:t>- Яке бажання виявив ліричний герой,розглядаючи чудові листівки ?</a:t>
            </a:r>
          </a:p>
          <a:p>
            <a:pPr>
              <a:buNone/>
            </a:pPr>
            <a:r>
              <a:rPr lang="uk-UA" dirty="0" smtClean="0"/>
              <a:t>- Що він побачив, зазирнувши за картинки ?</a:t>
            </a:r>
          </a:p>
          <a:p>
            <a:pPr>
              <a:buFontTx/>
              <a:buChar char="-"/>
            </a:pPr>
            <a:r>
              <a:rPr lang="uk-UA" dirty="0" smtClean="0"/>
              <a:t>Як ви розумієте вираз </a:t>
            </a:r>
            <a:r>
              <a:rPr lang="uk-UA" dirty="0" err="1" smtClean="0"/>
              <a:t>“без</a:t>
            </a:r>
            <a:r>
              <a:rPr lang="uk-UA" dirty="0" smtClean="0"/>
              <a:t> </a:t>
            </a:r>
            <a:r>
              <a:rPr lang="uk-UA" dirty="0" err="1" smtClean="0"/>
              <a:t>глянцю”</a:t>
            </a:r>
            <a:r>
              <a:rPr lang="uk-UA" dirty="0" smtClean="0"/>
              <a:t> ?</a:t>
            </a:r>
          </a:p>
          <a:p>
            <a:pPr>
              <a:buFontTx/>
              <a:buChar char="-"/>
            </a:pPr>
            <a:r>
              <a:rPr lang="uk-UA" dirty="0" smtClean="0"/>
              <a:t>Кому співчуває ліричний герой ?</a:t>
            </a:r>
          </a:p>
          <a:p>
            <a:pPr>
              <a:buNone/>
            </a:pPr>
            <a:r>
              <a:rPr lang="uk-UA" dirty="0" smtClean="0"/>
              <a:t>-У чому полягає алегоричний вираз </a:t>
            </a:r>
            <a:r>
              <a:rPr lang="uk-UA" dirty="0" err="1" smtClean="0"/>
              <a:t>”Хто</a:t>
            </a:r>
            <a:r>
              <a:rPr lang="uk-UA" dirty="0" smtClean="0"/>
              <a:t> скаче,хто плаче ”?</a:t>
            </a:r>
          </a:p>
          <a:p>
            <a:pPr>
              <a:buFontTx/>
              <a:buChar char="-"/>
            </a:pPr>
            <a:r>
              <a:rPr lang="uk-UA" dirty="0" smtClean="0"/>
              <a:t>Знайдіть у тексті приклади антитези.</a:t>
            </a:r>
          </a:p>
          <a:p>
            <a:pPr>
              <a:buFontTx/>
              <a:buChar char="-"/>
            </a:pPr>
            <a:r>
              <a:rPr lang="uk-UA" dirty="0" smtClean="0"/>
              <a:t>Виділіть частини композиції твору. Запишіть їх у зошити.</a:t>
            </a:r>
          </a:p>
          <a:p>
            <a:endParaRPr lang="uk-UA" dirty="0" smtClean="0"/>
          </a:p>
          <a:p>
            <a:pPr>
              <a:buNone/>
            </a:pPr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uk-UA" b="1" dirty="0" smtClean="0"/>
              <a:t>Творче завдання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Намалюйте словесну картину ,яка відповідає рядкам вірша :</a:t>
            </a:r>
          </a:p>
          <a:p>
            <a:r>
              <a:rPr lang="ru-RU" b="1" dirty="0" err="1" smtClean="0">
                <a:solidFill>
                  <a:schemeClr val="accent1"/>
                </a:solidFill>
              </a:rPr>
              <a:t>Хто</a:t>
            </a:r>
            <a:r>
              <a:rPr lang="ru-RU" b="1" dirty="0" smtClean="0">
                <a:solidFill>
                  <a:schemeClr val="accent1"/>
                </a:solidFill>
              </a:rPr>
              <a:t> на роботу йде не снідавши.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err="1" smtClean="0">
                <a:solidFill>
                  <a:schemeClr val="accent1"/>
                </a:solidFill>
              </a:rPr>
              <a:t>Хто</a:t>
            </a:r>
            <a:r>
              <a:rPr lang="ru-RU" b="1" dirty="0" smtClean="0">
                <a:solidFill>
                  <a:schemeClr val="accent1"/>
                </a:solidFill>
              </a:rPr>
              <a:t> спать </a:t>
            </a:r>
            <a:r>
              <a:rPr lang="ru-RU" b="1" dirty="0" err="1" smtClean="0">
                <a:solidFill>
                  <a:schemeClr val="accent1"/>
                </a:solidFill>
              </a:rPr>
              <a:t>лягає</a:t>
            </a:r>
            <a:r>
              <a:rPr lang="ru-RU" b="1" dirty="0" smtClean="0">
                <a:solidFill>
                  <a:schemeClr val="accent1"/>
                </a:solidFill>
              </a:rPr>
              <a:t> не </a:t>
            </a:r>
            <a:r>
              <a:rPr lang="ru-RU" b="1" dirty="0" err="1" smtClean="0">
                <a:solidFill>
                  <a:schemeClr val="accent1"/>
                </a:solidFill>
              </a:rPr>
              <a:t>обідавши</a:t>
            </a:r>
            <a:r>
              <a:rPr lang="ru-RU" b="1" dirty="0" smtClean="0">
                <a:solidFill>
                  <a:schemeClr val="accent1"/>
                </a:solidFill>
              </a:rPr>
              <a:t>.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Та </a:t>
            </a:r>
            <a:r>
              <a:rPr lang="ru-RU" b="1" dirty="0" err="1" smtClean="0">
                <a:solidFill>
                  <a:schemeClr val="accent1"/>
                </a:solidFill>
              </a:rPr>
              <a:t>ще</a:t>
            </a:r>
            <a:r>
              <a:rPr lang="ru-RU" b="1" dirty="0" smtClean="0">
                <a:solidFill>
                  <a:schemeClr val="accent1"/>
                </a:solidFill>
              </a:rPr>
              <a:t> й на </a:t>
            </a:r>
            <a:r>
              <a:rPr lang="ru-RU" b="1" dirty="0" err="1" smtClean="0">
                <a:solidFill>
                  <a:schemeClr val="accent1"/>
                </a:solidFill>
              </a:rPr>
              <a:t>камені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</a:rPr>
              <a:t>на</a:t>
            </a:r>
            <a:r>
              <a:rPr lang="ru-RU" b="1" dirty="0" smtClean="0">
                <a:solidFill>
                  <a:schemeClr val="accent1"/>
                </a:solidFill>
              </a:rPr>
              <a:t> голому.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err="1" smtClean="0">
                <a:solidFill>
                  <a:schemeClr val="accent1"/>
                </a:solidFill>
              </a:rPr>
              <a:t>Бо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</a:rPr>
              <a:t>ніде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</a:rPr>
              <a:t>прихилити</a:t>
            </a:r>
            <a:r>
              <a:rPr lang="ru-RU" b="1" dirty="0" smtClean="0">
                <a:solidFill>
                  <a:schemeClr val="accent1"/>
                </a:solidFill>
              </a:rPr>
              <a:t> голову...</a:t>
            </a:r>
          </a:p>
          <a:p>
            <a:endParaRPr lang="ru-RU" dirty="0"/>
          </a:p>
        </p:txBody>
      </p:sp>
      <p:pic>
        <p:nvPicPr>
          <p:cNvPr id="2050" name="Picture 2" descr="C:\Users\XxX\Desktop\остаточні цифрові\questi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3643314"/>
            <a:ext cx="2857475" cy="2857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uk-UA" b="1" dirty="0" smtClean="0"/>
              <a:t>Евристична бесіда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dirty="0" smtClean="0"/>
              <a:t>Як ви вважаєте, чому після слів “ Бо ніде прихилити голову…” автор поставив три крапки ?</a:t>
            </a:r>
          </a:p>
          <a:p>
            <a:r>
              <a:rPr lang="uk-UA" dirty="0" smtClean="0"/>
              <a:t>Який підтекст відчувається в другій частині вірша ?</a:t>
            </a:r>
          </a:p>
          <a:p>
            <a:r>
              <a:rPr lang="uk-UA" dirty="0" smtClean="0"/>
              <a:t>До чого закликає ліричний герой наприкінці твору ?</a:t>
            </a:r>
          </a:p>
          <a:p>
            <a:r>
              <a:rPr lang="uk-UA" dirty="0" smtClean="0"/>
              <a:t>- Як ви розумієте слова епіграфа до нашого уроку? Чи можна вважати ці слова висновком </a:t>
            </a:r>
            <a:r>
              <a:rPr lang="uk-UA" dirty="0" err="1" smtClean="0"/>
              <a:t>узагальнювального</a:t>
            </a:r>
            <a:r>
              <a:rPr lang="uk-UA" dirty="0" smtClean="0"/>
              <a:t> характеру 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143000"/>
          </a:xfrm>
          <a:solidFill>
            <a:schemeClr val="accent2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uk-UA" b="1" dirty="0" smtClean="0"/>
              <a:t>Визначення теми та ідеї твору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/>
              <a:t>                     Інтерактивний штурм</a:t>
            </a:r>
          </a:p>
          <a:p>
            <a:pPr>
              <a:buNone/>
            </a:pPr>
            <a:r>
              <a:rPr lang="uk-UA" dirty="0" smtClean="0"/>
              <a:t>- Як би ви визначили тему й головну думку твору ? (Запис у зошитах)</a:t>
            </a:r>
            <a:endParaRPr lang="ru-RU" dirty="0"/>
          </a:p>
        </p:txBody>
      </p:sp>
      <p:pic>
        <p:nvPicPr>
          <p:cNvPr id="8" name="Picture 3" descr="C:\Users\XxX\Desktop\остаточні цифрові\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428999"/>
            <a:ext cx="3500462" cy="3081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Підсумок уроку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/>
              <a:t>Вправа </a:t>
            </a:r>
            <a:r>
              <a:rPr lang="uk-UA" b="1" dirty="0" err="1" smtClean="0"/>
              <a:t>“Мікрофон”</a:t>
            </a:r>
            <a:endParaRPr lang="uk-UA" b="1" dirty="0" smtClean="0"/>
          </a:p>
          <a:p>
            <a:r>
              <a:rPr lang="uk-UA" dirty="0" smtClean="0"/>
              <a:t>Діти ,як, на вашу думку, твори Джанні </a:t>
            </a:r>
            <a:r>
              <a:rPr lang="uk-UA" dirty="0" err="1" smtClean="0"/>
              <a:t>Родарі</a:t>
            </a:r>
            <a:r>
              <a:rPr lang="uk-UA" dirty="0" smtClean="0"/>
              <a:t> сприймаються у світі сьогодні ?</a:t>
            </a:r>
          </a:p>
          <a:p>
            <a:r>
              <a:rPr lang="uk-UA" dirty="0" smtClean="0"/>
              <a:t> Чи хотіли в побувати в Італії ?</a:t>
            </a:r>
            <a:endParaRPr lang="ru-RU" dirty="0"/>
          </a:p>
        </p:txBody>
      </p:sp>
      <p:pic>
        <p:nvPicPr>
          <p:cNvPr id="6" name="Picture 2" descr="C:\Users\XxX\Desktop\остаточні цифрові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4214818"/>
            <a:ext cx="3330189" cy="2220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Домашнє завдання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1.Усний твір </a:t>
            </a:r>
            <a:r>
              <a:rPr lang="uk-UA" dirty="0" err="1" smtClean="0"/>
              <a:t>“Картинки</a:t>
            </a:r>
            <a:r>
              <a:rPr lang="uk-UA" dirty="0" smtClean="0"/>
              <a:t> веселі-життя </a:t>
            </a:r>
            <a:r>
              <a:rPr lang="uk-UA" dirty="0" err="1" smtClean="0"/>
              <a:t>суворе”</a:t>
            </a:r>
            <a:r>
              <a:rPr lang="uk-UA" dirty="0" smtClean="0"/>
              <a:t> .</a:t>
            </a:r>
          </a:p>
          <a:p>
            <a:pPr>
              <a:buNone/>
            </a:pPr>
            <a:r>
              <a:rPr lang="uk-UA" dirty="0" smtClean="0"/>
              <a:t>2.Повторити вивчений матеріал. Підготуватись до контрольної роботи.</a:t>
            </a:r>
            <a:endParaRPr lang="ru-RU" dirty="0"/>
          </a:p>
        </p:txBody>
      </p:sp>
      <p:pic>
        <p:nvPicPr>
          <p:cNvPr id="4" name="Picture 2" descr="C:\Users\XxX\Desktop\остаточні цифрові\products_109529_f8fd47ab602f06b738aa6b70b9064c1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357562"/>
            <a:ext cx="4976826" cy="3312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uk-UA" b="1" dirty="0" smtClean="0"/>
              <a:t>Використані джерела 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0070C0"/>
          </a:solidFill>
        </p:spPr>
        <p:txBody>
          <a:bodyPr>
            <a:normAutofit lnSpcReduction="10000"/>
          </a:bodyPr>
          <a:lstStyle/>
          <a:p>
            <a:pPr lvl="0"/>
            <a:r>
              <a:rPr lang="ru-RU" u="sng" dirty="0" smtClean="0">
                <a:hlinkClick r:id="rId2"/>
              </a:rPr>
              <a:t>http://lib.rus.ec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http://smiles24.ru</a:t>
            </a:r>
            <a:endParaRPr lang="ru-RU" dirty="0" smtClean="0"/>
          </a:p>
          <a:p>
            <a:pPr lvl="0"/>
            <a:r>
              <a:rPr lang="en-US" u="sng" dirty="0" smtClean="0">
                <a:hlinkClick r:id="rId4"/>
              </a:rPr>
              <a:t>http://ru.wikipedia.org</a:t>
            </a:r>
            <a:endParaRPr lang="ru-RU" dirty="0" smtClean="0"/>
          </a:p>
          <a:p>
            <a:pPr lvl="0"/>
            <a:r>
              <a:rPr lang="en-US" u="sng" dirty="0" smtClean="0">
                <a:hlinkClick r:id="rId5"/>
              </a:rPr>
              <a:t>http://www.ae-lib.org.ua</a:t>
            </a:r>
            <a:endParaRPr lang="ru-RU" dirty="0" smtClean="0"/>
          </a:p>
          <a:p>
            <a:pPr lvl="0"/>
            <a:r>
              <a:rPr lang="en-US" u="sng" dirty="0" smtClean="0">
                <a:hlinkClick r:id="rId6"/>
              </a:rPr>
              <a:t>http://www.liveinternet.ru</a:t>
            </a:r>
            <a:endParaRPr lang="ru-RU" dirty="0" smtClean="0"/>
          </a:p>
          <a:p>
            <a:pPr lvl="0"/>
            <a:r>
              <a:rPr lang="en-US" u="sng" dirty="0" smtClean="0">
                <a:hlinkClick r:id="rId7"/>
              </a:rPr>
              <a:t>http://www.zarlit.com</a:t>
            </a:r>
            <a:endParaRPr lang="ru-RU" dirty="0" smtClean="0"/>
          </a:p>
          <a:p>
            <a:pPr lvl="0"/>
            <a:r>
              <a:rPr lang="en-US" u="sng" dirty="0" smtClean="0">
                <a:hlinkClick r:id="rId8"/>
              </a:rPr>
              <a:t>http://www.wisdoms.ru</a:t>
            </a:r>
            <a:endParaRPr lang="ru-RU" dirty="0" smtClean="0"/>
          </a:p>
          <a:p>
            <a:r>
              <a:rPr lang="en-US" u="sng" dirty="0" smtClean="0">
                <a:hlinkClick r:id="rId9"/>
              </a:rPr>
              <a:t>http://www.youtube.com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uk-UA" b="1" dirty="0" smtClean="0"/>
              <a:t>Вступне слово вчителя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 Сьогодні на уроці ми здійснимо уявну подорож на південь Європи, до Чарівної країни Італії. Ми ознайомимося з історичними пам'ятками , побуваємо в деяких містах та спробуємо зазирнути “ за картинки веселі ”. Нашим помічником буде відомий італійський дитячий письменник Джанні </a:t>
            </a:r>
            <a:r>
              <a:rPr lang="uk-UA" dirty="0" err="1" smtClean="0"/>
              <a:t>Родарі</a:t>
            </a:r>
            <a:r>
              <a:rPr lang="uk-UA" dirty="0" smtClean="0"/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rgbClr val="FF0000"/>
                </a:solidFill>
              </a:rPr>
              <a:t>Повідомлення учня</a:t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“ Візитна картка Італії ”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XxX\Desktop\остаточні цифрові\4 Джані родарі\Politicheskaya_karta_Italii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3571786" cy="4525963"/>
          </a:xfrm>
          <a:prstGeom prst="rect">
            <a:avLst/>
          </a:prstGeom>
          <a:noFill/>
        </p:spPr>
      </p:pic>
      <p:pic>
        <p:nvPicPr>
          <p:cNvPr id="1027" name="Picture 3" descr="C:\Users\XxX\Desktop\остаточні цифрові\4 Джані родарі\campania_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143116"/>
            <a:ext cx="4476774" cy="33584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Знайомство з письменником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1" name="Picture 3" descr="C:\Users\XxX\Desktop\остаточні цифрові\4 Джані родарі\1736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3297276" cy="507209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643306" y="1600200"/>
            <a:ext cx="5286412" cy="5043510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sz="2000" b="1" dirty="0" err="1" smtClean="0"/>
              <a:t>Джованні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Франческо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Родарі</a:t>
            </a:r>
            <a:r>
              <a:rPr lang="ru-RU" sz="2000" b="1" dirty="0" smtClean="0"/>
              <a:t> </a:t>
            </a:r>
            <a:r>
              <a:rPr lang="ru-RU" sz="1800" dirty="0" err="1" smtClean="0"/>
              <a:t>народився</a:t>
            </a:r>
            <a:r>
              <a:rPr lang="ru-RU" sz="1800" b="1" dirty="0" smtClean="0">
                <a:solidFill>
                  <a:srgbClr val="FF0000"/>
                </a:solidFill>
              </a:rPr>
              <a:t> 23 </a:t>
            </a:r>
            <a:r>
              <a:rPr lang="ru-RU" sz="1800" b="1" dirty="0" err="1" smtClean="0">
                <a:solidFill>
                  <a:srgbClr val="FF0000"/>
                </a:solidFill>
              </a:rPr>
              <a:t>жовтня</a:t>
            </a:r>
            <a:r>
              <a:rPr lang="ru-RU" sz="1800" b="1" dirty="0" smtClean="0">
                <a:solidFill>
                  <a:srgbClr val="FF0000"/>
                </a:solidFill>
              </a:rPr>
              <a:t> 1920 року  </a:t>
            </a:r>
            <a:r>
              <a:rPr lang="ru-RU" sz="1800" dirty="0" smtClean="0"/>
              <a:t>в </a:t>
            </a:r>
            <a:r>
              <a:rPr lang="ru-RU" sz="1800" dirty="0" err="1" smtClean="0"/>
              <a:t>містечку</a:t>
            </a:r>
            <a:r>
              <a:rPr lang="ru-RU" sz="1800" dirty="0" smtClean="0"/>
              <a:t> </a:t>
            </a:r>
            <a:r>
              <a:rPr lang="ru-RU" sz="1800" b="1" dirty="0" err="1" smtClean="0">
                <a:solidFill>
                  <a:srgbClr val="FF0000"/>
                </a:solidFill>
              </a:rPr>
              <a:t>Оменья</a:t>
            </a:r>
            <a:r>
              <a:rPr lang="ru-RU" sz="1800" dirty="0" smtClean="0"/>
              <a:t> (</a:t>
            </a:r>
            <a:r>
              <a:rPr lang="ru-RU" sz="1800" dirty="0" err="1" smtClean="0"/>
              <a:t>Північна</a:t>
            </a:r>
            <a:r>
              <a:rPr lang="ru-RU" sz="1800" dirty="0" smtClean="0"/>
              <a:t> </a:t>
            </a:r>
            <a:r>
              <a:rPr lang="ru-RU" sz="1800" dirty="0" err="1" smtClean="0"/>
              <a:t>Італія</a:t>
            </a:r>
            <a:r>
              <a:rPr lang="ru-RU" sz="1800" dirty="0" smtClean="0"/>
              <a:t>) </a:t>
            </a:r>
            <a:r>
              <a:rPr lang="ru-RU" sz="1800" dirty="0" err="1" smtClean="0"/>
              <a:t>в</a:t>
            </a:r>
            <a:r>
              <a:rPr lang="ru-RU" sz="1800" dirty="0" smtClean="0"/>
              <a:t> </a:t>
            </a:r>
            <a:r>
              <a:rPr lang="ru-RU" sz="1800" dirty="0" err="1" smtClean="0"/>
              <a:t>родині</a:t>
            </a:r>
            <a:r>
              <a:rPr lang="ru-RU" sz="1800" dirty="0" smtClean="0"/>
              <a:t> пекаря. </a:t>
            </a:r>
            <a:r>
              <a:rPr lang="ru-RU" sz="1800" dirty="0" err="1" smtClean="0"/>
              <a:t>Навчався</a:t>
            </a:r>
            <a:r>
              <a:rPr lang="ru-RU" sz="1800" dirty="0" smtClean="0"/>
              <a:t> в </a:t>
            </a:r>
            <a:r>
              <a:rPr lang="ru-RU" sz="1800" dirty="0" err="1" smtClean="0"/>
              <a:t>духовній</a:t>
            </a:r>
            <a:r>
              <a:rPr lang="ru-RU" sz="1800" dirty="0" smtClean="0"/>
              <a:t> </a:t>
            </a:r>
            <a:r>
              <a:rPr lang="ru-RU" sz="1800" dirty="0" err="1" smtClean="0"/>
              <a:t>семінарії</a:t>
            </a:r>
            <a:r>
              <a:rPr lang="ru-RU" sz="1800" dirty="0" smtClean="0"/>
              <a:t>, </a:t>
            </a:r>
            <a:r>
              <a:rPr lang="ru-RU" sz="1800" dirty="0" err="1" smtClean="0"/>
              <a:t>потім</a:t>
            </a:r>
            <a:r>
              <a:rPr lang="ru-RU" sz="1800" dirty="0" smtClean="0"/>
              <a:t> </a:t>
            </a:r>
            <a:r>
              <a:rPr lang="ru-RU" sz="1800" dirty="0" err="1" smtClean="0"/>
              <a:t>після</a:t>
            </a:r>
            <a:r>
              <a:rPr lang="ru-RU" sz="1800" dirty="0" smtClean="0"/>
              <a:t> </a:t>
            </a:r>
            <a:r>
              <a:rPr lang="ru-RU" sz="1800" dirty="0" err="1" smtClean="0"/>
              <a:t>закінчення</a:t>
            </a:r>
            <a:r>
              <a:rPr lang="ru-RU" sz="1800" dirty="0" smtClean="0"/>
              <a:t> </a:t>
            </a:r>
            <a:r>
              <a:rPr lang="ru-RU" sz="1800" dirty="0" err="1" smtClean="0"/>
              <a:t>школи</a:t>
            </a:r>
            <a:r>
              <a:rPr lang="ru-RU" sz="1800" dirty="0" smtClean="0"/>
              <a:t> </a:t>
            </a:r>
            <a:r>
              <a:rPr lang="ru-RU" sz="1800" dirty="0" err="1" smtClean="0"/>
              <a:t>працював</a:t>
            </a:r>
            <a:r>
              <a:rPr lang="ru-RU" sz="1800" dirty="0" smtClean="0"/>
              <a:t> у </a:t>
            </a:r>
            <a:r>
              <a:rPr lang="ru-RU" sz="1800" dirty="0" err="1" smtClean="0"/>
              <a:t>школі</a:t>
            </a:r>
            <a:r>
              <a:rPr lang="ru-RU" sz="1800" dirty="0" smtClean="0"/>
              <a:t> і </a:t>
            </a:r>
            <a:r>
              <a:rPr lang="ru-RU" sz="1800" dirty="0" err="1" smtClean="0"/>
              <a:t>одночасно</a:t>
            </a:r>
            <a:r>
              <a:rPr lang="ru-RU" sz="1800" dirty="0" smtClean="0"/>
              <a:t> </a:t>
            </a:r>
            <a:r>
              <a:rPr lang="ru-RU" sz="1800" dirty="0" err="1" smtClean="0"/>
              <a:t>відвідував</a:t>
            </a:r>
            <a:r>
              <a:rPr lang="ru-RU" sz="1800" dirty="0" smtClean="0"/>
              <a:t> </a:t>
            </a:r>
            <a:r>
              <a:rPr lang="ru-RU" sz="1800" dirty="0" err="1" smtClean="0"/>
              <a:t>лекції</a:t>
            </a:r>
            <a:r>
              <a:rPr lang="ru-RU" sz="1800" dirty="0" smtClean="0"/>
              <a:t> </a:t>
            </a:r>
            <a:r>
              <a:rPr lang="ru-RU" sz="1800" dirty="0" err="1" smtClean="0"/>
              <a:t>з</a:t>
            </a:r>
            <a:r>
              <a:rPr lang="ru-RU" sz="1800" dirty="0" smtClean="0"/>
              <a:t> </a:t>
            </a:r>
            <a:r>
              <a:rPr lang="ru-RU" sz="1800" dirty="0" err="1" smtClean="0"/>
              <a:t>філології</a:t>
            </a:r>
            <a:r>
              <a:rPr lang="ru-RU" sz="1800" dirty="0" smtClean="0"/>
              <a:t> у </a:t>
            </a:r>
            <a:r>
              <a:rPr lang="ru-RU" sz="1800" dirty="0" err="1" smtClean="0"/>
              <a:t>Міланському</a:t>
            </a:r>
            <a:r>
              <a:rPr lang="ru-RU" sz="1800" dirty="0" smtClean="0"/>
              <a:t> </a:t>
            </a:r>
            <a:r>
              <a:rPr lang="ru-RU" sz="1800" dirty="0" err="1" smtClean="0"/>
              <a:t>університеті</a:t>
            </a:r>
            <a:r>
              <a:rPr lang="ru-RU" sz="1800" dirty="0" smtClean="0"/>
              <a:t>. З 1948 року </a:t>
            </a:r>
            <a:r>
              <a:rPr lang="ru-RU" sz="1800" dirty="0" err="1" smtClean="0"/>
              <a:t>працював</a:t>
            </a:r>
            <a:r>
              <a:rPr lang="ru-RU" sz="1800" dirty="0" smtClean="0"/>
              <a:t> </a:t>
            </a:r>
            <a:r>
              <a:rPr lang="ru-RU" sz="1800" dirty="0" err="1" smtClean="0"/>
              <a:t>журналістом</a:t>
            </a:r>
            <a:r>
              <a:rPr lang="ru-RU" sz="1800" dirty="0" smtClean="0"/>
              <a:t>. </a:t>
            </a:r>
            <a:r>
              <a:rPr lang="ru-RU" sz="1800" dirty="0" err="1" smtClean="0"/>
              <a:t>Митець</a:t>
            </a:r>
            <a:r>
              <a:rPr lang="ru-RU" sz="1800" dirty="0" smtClean="0"/>
              <a:t> написав </a:t>
            </a:r>
            <a:r>
              <a:rPr lang="ru-RU" sz="1800" dirty="0" err="1" smtClean="0"/>
              <a:t>багато</a:t>
            </a:r>
            <a:r>
              <a:rPr lang="ru-RU" sz="1800" dirty="0" smtClean="0"/>
              <a:t> </a:t>
            </a:r>
            <a:r>
              <a:rPr lang="ru-RU" sz="1800" dirty="0" err="1" smtClean="0"/>
              <a:t>творів</a:t>
            </a:r>
            <a:r>
              <a:rPr lang="ru-RU" sz="1800" dirty="0" smtClean="0"/>
              <a:t> для </a:t>
            </a:r>
            <a:r>
              <a:rPr lang="ru-RU" sz="1800" dirty="0" err="1" smtClean="0"/>
              <a:t>дітей</a:t>
            </a:r>
            <a:r>
              <a:rPr lang="ru-RU" sz="1800" dirty="0" smtClean="0"/>
              <a:t>.  Для </a:t>
            </a:r>
            <a:r>
              <a:rPr lang="ru-RU" sz="1800" dirty="0" err="1" smtClean="0"/>
              <a:t>дорослих</a:t>
            </a:r>
            <a:r>
              <a:rPr lang="ru-RU" sz="1800" dirty="0" smtClean="0"/>
              <a:t>  </a:t>
            </a:r>
            <a:r>
              <a:rPr lang="ru-RU" sz="1800" dirty="0" err="1" smtClean="0"/>
              <a:t>лише</a:t>
            </a:r>
            <a:r>
              <a:rPr lang="ru-RU" sz="1800" dirty="0" smtClean="0"/>
              <a:t> одну книжку  «</a:t>
            </a:r>
            <a:r>
              <a:rPr lang="ru-RU" sz="1800" dirty="0" err="1" smtClean="0"/>
              <a:t>Граматика</a:t>
            </a:r>
            <a:r>
              <a:rPr lang="ru-RU" sz="1800" dirty="0" smtClean="0"/>
              <a:t> </a:t>
            </a:r>
            <a:r>
              <a:rPr lang="ru-RU" sz="1800" dirty="0" err="1" smtClean="0"/>
              <a:t>фантазії</a:t>
            </a:r>
            <a:r>
              <a:rPr lang="ru-RU" sz="1800" dirty="0" smtClean="0"/>
              <a:t>»</a:t>
            </a:r>
          </a:p>
          <a:p>
            <a:pPr>
              <a:buNone/>
            </a:pPr>
            <a:r>
              <a:rPr lang="ru-RU" sz="1800" dirty="0" smtClean="0"/>
              <a:t> </a:t>
            </a:r>
            <a:r>
              <a:rPr lang="ru-RU" sz="1800" b="1" dirty="0" smtClean="0">
                <a:solidFill>
                  <a:srgbClr val="FF0000"/>
                </a:solidFill>
              </a:rPr>
              <a:t>У 1970 </a:t>
            </a:r>
            <a:r>
              <a:rPr lang="ru-RU" sz="1800" b="1" dirty="0" err="1" smtClean="0">
                <a:solidFill>
                  <a:srgbClr val="FF0000"/>
                </a:solidFill>
              </a:rPr>
              <a:t>році</a:t>
            </a:r>
            <a:r>
              <a:rPr lang="ru-RU" sz="1800" b="1" dirty="0" smtClean="0">
                <a:solidFill>
                  <a:srgbClr val="FF0000"/>
                </a:solidFill>
              </a:rPr>
              <a:t> </a:t>
            </a:r>
            <a:r>
              <a:rPr lang="ru-RU" sz="1800" dirty="0" smtClean="0"/>
              <a:t>за </a:t>
            </a:r>
            <a:r>
              <a:rPr lang="ru-RU" sz="1800" dirty="0" err="1" smtClean="0"/>
              <a:t>внесок</a:t>
            </a:r>
            <a:r>
              <a:rPr lang="ru-RU" sz="1800" dirty="0" smtClean="0"/>
              <a:t> до </a:t>
            </a:r>
            <a:r>
              <a:rPr lang="ru-RU" sz="1800" dirty="0" err="1" smtClean="0"/>
              <a:t>дитячої</a:t>
            </a:r>
            <a:r>
              <a:rPr lang="ru-RU" sz="1800" dirty="0" smtClean="0"/>
              <a:t> </a:t>
            </a:r>
            <a:r>
              <a:rPr lang="ru-RU" sz="1800" dirty="0" err="1" smtClean="0"/>
              <a:t>літератури</a:t>
            </a:r>
            <a:r>
              <a:rPr lang="ru-RU" sz="1800" dirty="0" smtClean="0"/>
              <a:t> </a:t>
            </a:r>
            <a:r>
              <a:rPr lang="ru-RU" sz="1800" dirty="0" err="1" smtClean="0"/>
              <a:t>був</a:t>
            </a:r>
            <a:r>
              <a:rPr lang="ru-RU" sz="1800" dirty="0" smtClean="0"/>
              <a:t> </a:t>
            </a:r>
            <a:r>
              <a:rPr lang="ru-RU" sz="1800" dirty="0" err="1" smtClean="0"/>
              <a:t>нагороджений</a:t>
            </a:r>
            <a:r>
              <a:rPr lang="ru-RU" sz="1800" dirty="0" smtClean="0"/>
              <a:t>  </a:t>
            </a:r>
            <a:r>
              <a:rPr lang="ru-RU" sz="1800" b="1" dirty="0" smtClean="0">
                <a:solidFill>
                  <a:srgbClr val="FF0000"/>
                </a:solidFill>
              </a:rPr>
              <a:t> </a:t>
            </a:r>
            <a:r>
              <a:rPr lang="ru-RU" sz="1800" b="1" u="sng" dirty="0" err="1" smtClean="0">
                <a:solidFill>
                  <a:srgbClr val="FF0000"/>
                </a:solidFill>
              </a:rPr>
              <a:t>Премією</a:t>
            </a:r>
            <a:r>
              <a:rPr lang="ru-RU" sz="1800" b="1" u="sng" dirty="0" smtClean="0">
                <a:solidFill>
                  <a:srgbClr val="FF0000"/>
                </a:solidFill>
              </a:rPr>
              <a:t>  </a:t>
            </a:r>
            <a:r>
              <a:rPr lang="ru-RU" sz="1800" b="1" u="sng" dirty="0" err="1" smtClean="0">
                <a:solidFill>
                  <a:srgbClr val="FF0000"/>
                </a:solidFill>
              </a:rPr>
              <a:t>Ганса</a:t>
            </a:r>
            <a:r>
              <a:rPr lang="ru-RU" sz="1800" b="1" u="sng" dirty="0" smtClean="0">
                <a:solidFill>
                  <a:srgbClr val="FF0000"/>
                </a:solidFill>
              </a:rPr>
              <a:t>  </a:t>
            </a:r>
            <a:r>
              <a:rPr lang="ru-RU" sz="1800" b="1" u="sng" dirty="0" err="1" smtClean="0">
                <a:solidFill>
                  <a:srgbClr val="FF0000"/>
                </a:solidFill>
              </a:rPr>
              <a:t>Хрістіана</a:t>
            </a:r>
            <a:r>
              <a:rPr lang="ru-RU" sz="1800" b="1" u="sng" dirty="0" smtClean="0">
                <a:solidFill>
                  <a:srgbClr val="FF0000"/>
                </a:solidFill>
              </a:rPr>
              <a:t> Андерсена.</a:t>
            </a:r>
            <a:endParaRPr lang="ru-RU" sz="1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1800" b="1" dirty="0" smtClean="0"/>
              <a:t>У 1979 </a:t>
            </a:r>
            <a:r>
              <a:rPr lang="ru-RU" sz="1800" b="1" dirty="0" err="1" smtClean="0"/>
              <a:t>році</a:t>
            </a:r>
            <a:r>
              <a:rPr lang="ru-RU" sz="1800" dirty="0" smtClean="0"/>
              <a:t>, </a:t>
            </a:r>
            <a:r>
              <a:rPr lang="ru-RU" sz="1800" dirty="0" err="1" smtClean="0"/>
              <a:t>після</a:t>
            </a:r>
            <a:r>
              <a:rPr lang="ru-RU" sz="1800" dirty="0" smtClean="0"/>
              <a:t> </a:t>
            </a:r>
            <a:r>
              <a:rPr lang="ru-RU" sz="1800" dirty="0" err="1" smtClean="0"/>
              <a:t>чергової</a:t>
            </a:r>
            <a:r>
              <a:rPr lang="ru-RU" sz="1800" dirty="0" smtClean="0"/>
              <a:t> </a:t>
            </a:r>
            <a:r>
              <a:rPr lang="ru-RU" sz="1800" dirty="0" err="1" smtClean="0"/>
              <a:t>подорожі</a:t>
            </a:r>
            <a:r>
              <a:rPr lang="ru-RU" sz="1800" dirty="0" smtClean="0"/>
              <a:t> до СРСР, </a:t>
            </a:r>
            <a:r>
              <a:rPr lang="ru-RU" sz="1800" dirty="0" err="1" smtClean="0"/>
              <a:t>його</a:t>
            </a:r>
            <a:r>
              <a:rPr lang="ru-RU" sz="1800" dirty="0" smtClean="0"/>
              <a:t> </a:t>
            </a:r>
            <a:r>
              <a:rPr lang="ru-RU" sz="1800" dirty="0" err="1" smtClean="0"/>
              <a:t>здоров'я</a:t>
            </a:r>
            <a:r>
              <a:rPr lang="ru-RU" sz="1800" dirty="0" smtClean="0"/>
              <a:t> </a:t>
            </a:r>
            <a:r>
              <a:rPr lang="ru-RU" sz="1800" dirty="0" err="1" smtClean="0"/>
              <a:t>значно</a:t>
            </a:r>
            <a:r>
              <a:rPr lang="ru-RU" sz="1800" dirty="0" smtClean="0"/>
              <a:t> </a:t>
            </a:r>
            <a:r>
              <a:rPr lang="ru-RU" sz="1800" dirty="0" err="1" smtClean="0"/>
              <a:t>погіршилося</a:t>
            </a:r>
            <a:r>
              <a:rPr lang="ru-RU" sz="1800" dirty="0" smtClean="0"/>
              <a:t> і </a:t>
            </a:r>
            <a:r>
              <a:rPr lang="ru-RU" sz="1800" dirty="0" err="1" smtClean="0"/>
              <a:t>він</a:t>
            </a:r>
            <a:r>
              <a:rPr lang="ru-RU" sz="1800" dirty="0" smtClean="0"/>
              <a:t> </a:t>
            </a:r>
            <a:r>
              <a:rPr lang="ru-RU" sz="1800" dirty="0" err="1" smtClean="0"/>
              <a:t>припинив</a:t>
            </a:r>
            <a:r>
              <a:rPr lang="ru-RU" sz="1800" dirty="0" smtClean="0"/>
              <a:t> </a:t>
            </a:r>
            <a:r>
              <a:rPr lang="ru-RU" sz="1800" dirty="0" err="1" smtClean="0"/>
              <a:t>писати</a:t>
            </a:r>
            <a:r>
              <a:rPr lang="ru-RU" sz="1800" dirty="0" smtClean="0"/>
              <a:t>.  </a:t>
            </a:r>
            <a:r>
              <a:rPr lang="ru-RU" sz="1800" b="1" dirty="0" smtClean="0"/>
              <a:t>1980 р. </a:t>
            </a:r>
            <a:r>
              <a:rPr lang="ru-RU" sz="1800" dirty="0" smtClean="0"/>
              <a:t>у </a:t>
            </a:r>
            <a:r>
              <a:rPr lang="ru-RU" sz="1800" dirty="0" err="1" smtClean="0"/>
              <a:t>Римі</a:t>
            </a:r>
            <a:r>
              <a:rPr lang="ru-RU" sz="1800" dirty="0" smtClean="0"/>
              <a:t>, </a:t>
            </a:r>
            <a:r>
              <a:rPr lang="ru-RU" sz="1800" dirty="0" err="1" smtClean="0"/>
              <a:t>під</a:t>
            </a:r>
            <a:r>
              <a:rPr lang="ru-RU" sz="1800" dirty="0" smtClean="0"/>
              <a:t> час </a:t>
            </a:r>
            <a:r>
              <a:rPr lang="ru-RU" sz="1800" dirty="0" err="1" smtClean="0"/>
              <a:t>операції</a:t>
            </a:r>
            <a:r>
              <a:rPr lang="ru-RU" sz="1800" dirty="0" smtClean="0"/>
              <a:t>, Джанні </a:t>
            </a:r>
            <a:r>
              <a:rPr lang="ru-RU" sz="1800" dirty="0" err="1" smtClean="0"/>
              <a:t>Родарі</a:t>
            </a:r>
            <a:r>
              <a:rPr lang="ru-RU" sz="1800" dirty="0" smtClean="0"/>
              <a:t> помер.</a:t>
            </a:r>
            <a:endParaRPr lang="ru-RU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Книги Джанні </a:t>
            </a:r>
            <a:r>
              <a:rPr lang="uk-UA" b="1" dirty="0" err="1" smtClean="0">
                <a:solidFill>
                  <a:srgbClr val="FF0000"/>
                </a:solidFill>
              </a:rPr>
              <a:t>Родарі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XxX\Desktop\остаточні цифрові\4 Джані родарі\1295509740_1-6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428736"/>
            <a:ext cx="5786478" cy="5429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Робота з текстом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uk-UA" dirty="0" smtClean="0"/>
              <a:t>1. Виразне читання вчителем вірша Джанні </a:t>
            </a:r>
            <a:r>
              <a:rPr lang="uk-UA" dirty="0" err="1" smtClean="0"/>
              <a:t>Родарі</a:t>
            </a:r>
            <a:r>
              <a:rPr lang="uk-UA" dirty="0" smtClean="0"/>
              <a:t> “ Листівками з видами міст ”.</a:t>
            </a:r>
          </a:p>
          <a:p>
            <a:pPr>
              <a:lnSpc>
                <a:spcPct val="150000"/>
              </a:lnSpc>
            </a:pPr>
            <a:r>
              <a:rPr lang="uk-UA" dirty="0" smtClean="0"/>
              <a:t>2. Коментар учителя .</a:t>
            </a:r>
          </a:p>
          <a:p>
            <a:pPr>
              <a:lnSpc>
                <a:spcPct val="150000"/>
              </a:lnSpc>
            </a:pPr>
            <a:r>
              <a:rPr lang="uk-UA" dirty="0" smtClean="0"/>
              <a:t>3. Навчання учнів виразному читанню та аналізу поетичного твору.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uk-UA" b="1" dirty="0" smtClean="0"/>
              <a:t>Словникова робота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u="sng" dirty="0" smtClean="0">
                <a:solidFill>
                  <a:srgbClr val="FF0000"/>
                </a:solidFill>
              </a:rPr>
              <a:t>Гавань,затока </a:t>
            </a:r>
            <a:r>
              <a:rPr lang="uk-UA" b="1" dirty="0" smtClean="0">
                <a:solidFill>
                  <a:srgbClr val="FF0000"/>
                </a:solidFill>
              </a:rPr>
              <a:t>-</a:t>
            </a:r>
            <a:r>
              <a:rPr lang="uk-UA" dirty="0" smtClean="0"/>
              <a:t> внутрішня частина порту для стоянки кораблів.</a:t>
            </a:r>
          </a:p>
          <a:p>
            <a:r>
              <a:rPr lang="uk-UA" b="1" u="sng" dirty="0" smtClean="0">
                <a:solidFill>
                  <a:srgbClr val="FF0000"/>
                </a:solidFill>
              </a:rPr>
              <a:t>Гондола – </a:t>
            </a:r>
            <a:r>
              <a:rPr lang="uk-UA" dirty="0" smtClean="0"/>
              <a:t>плоскодонний одновесловий венеціанський човен із піднятим носом і кормою.</a:t>
            </a:r>
          </a:p>
          <a:p>
            <a:r>
              <a:rPr lang="uk-UA" b="1" u="sng" dirty="0" err="1" smtClean="0">
                <a:solidFill>
                  <a:srgbClr val="FF0000"/>
                </a:solidFill>
              </a:rPr>
              <a:t>Неаполітанці-</a:t>
            </a:r>
            <a:r>
              <a:rPr lang="uk-UA" b="1" u="sng" dirty="0" smtClean="0">
                <a:solidFill>
                  <a:srgbClr val="FF0000"/>
                </a:solidFill>
              </a:rPr>
              <a:t> </a:t>
            </a:r>
            <a:r>
              <a:rPr lang="uk-UA" dirty="0" smtClean="0"/>
              <a:t>жителі міста Неаполя .</a:t>
            </a:r>
          </a:p>
          <a:p>
            <a:r>
              <a:rPr lang="uk-UA" b="1" u="sng" dirty="0" err="1" smtClean="0">
                <a:solidFill>
                  <a:srgbClr val="FF0000"/>
                </a:solidFill>
              </a:rPr>
              <a:t>Сеньори-</a:t>
            </a:r>
            <a:r>
              <a:rPr lang="uk-UA" b="1" u="sng" dirty="0" smtClean="0">
                <a:solidFill>
                  <a:srgbClr val="FF0000"/>
                </a:solidFill>
              </a:rPr>
              <a:t> </a:t>
            </a:r>
            <a:r>
              <a:rPr lang="uk-UA" b="1" dirty="0" smtClean="0"/>
              <a:t> </a:t>
            </a:r>
            <a:r>
              <a:rPr lang="uk-UA" dirty="0" smtClean="0"/>
              <a:t>пани (звернення).</a:t>
            </a:r>
          </a:p>
          <a:p>
            <a:r>
              <a:rPr lang="uk-UA" b="1" u="sng" dirty="0" err="1" smtClean="0">
                <a:solidFill>
                  <a:srgbClr val="FF0000"/>
                </a:solidFill>
              </a:rPr>
              <a:t>Глянець-</a:t>
            </a:r>
            <a:r>
              <a:rPr lang="uk-UA" b="1" u="sng" dirty="0" smtClean="0">
                <a:solidFill>
                  <a:srgbClr val="FF0000"/>
                </a:solidFill>
              </a:rPr>
              <a:t>  </a:t>
            </a:r>
            <a:r>
              <a:rPr lang="uk-UA" dirty="0" smtClean="0"/>
              <a:t>прикрашання.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</TotalTime>
  <Words>594</Words>
  <PresentationFormat>Экран (4:3)</PresentationFormat>
  <Paragraphs>104</Paragraphs>
  <Slides>36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Джанні  Родарі  «ЛИСТІВКИ З ВИДАМИ  МІСТ»</vt:lpstr>
      <vt:lpstr>Епіграф уроку</vt:lpstr>
      <vt:lpstr>Мета :</vt:lpstr>
      <vt:lpstr>Вступне слово вчителя </vt:lpstr>
      <vt:lpstr> Повідомлення учня “ Візитна картка Італії ”</vt:lpstr>
      <vt:lpstr>Знайомство з письменником</vt:lpstr>
      <vt:lpstr>Книги Джанні Родарі</vt:lpstr>
      <vt:lpstr>Робота з текстом </vt:lpstr>
      <vt:lpstr>Словникова робота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Робота з теорії літератури</vt:lpstr>
      <vt:lpstr>Обговорення прочитаного</vt:lpstr>
      <vt:lpstr>Творче завдання</vt:lpstr>
      <vt:lpstr>Евристична бесіда</vt:lpstr>
      <vt:lpstr>Визначення теми та ідеї твору</vt:lpstr>
      <vt:lpstr>Підсумок уроку</vt:lpstr>
      <vt:lpstr>Домашнє завдання</vt:lpstr>
      <vt:lpstr>Використані джерела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XxX</dc:creator>
  <cp:lastModifiedBy>XxX</cp:lastModifiedBy>
  <cp:revision>121</cp:revision>
  <dcterms:created xsi:type="dcterms:W3CDTF">2015-02-07T19:42:22Z</dcterms:created>
  <dcterms:modified xsi:type="dcterms:W3CDTF">2015-02-24T12:06:04Z</dcterms:modified>
</cp:coreProperties>
</file>