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67" r:id="rId2"/>
    <p:sldId id="266" r:id="rId3"/>
    <p:sldId id="281" r:id="rId4"/>
    <p:sldId id="265" r:id="rId5"/>
    <p:sldId id="270" r:id="rId6"/>
    <p:sldId id="282" r:id="rId7"/>
    <p:sldId id="269" r:id="rId8"/>
    <p:sldId id="277" r:id="rId9"/>
    <p:sldId id="283" r:id="rId10"/>
    <p:sldId id="284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3907" autoAdjust="0"/>
  </p:normalViewPr>
  <p:slideViewPr>
    <p:cSldViewPr>
      <p:cViewPr varScale="1">
        <p:scale>
          <a:sx n="65" d="100"/>
          <a:sy n="65" d="100"/>
        </p:scale>
        <p:origin x="-12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88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ACFF19-800C-43C6-9A7C-72529FF744D3}" type="datetimeFigureOut">
              <a:rPr lang="ru-RU"/>
              <a:pPr>
                <a:defRPr/>
              </a:pPr>
              <a:t>17.02.2018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8DFA80-8AFB-48E0-BE5E-411D757A6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374F5C-AA06-40FD-BFF0-D2A58CAA94FC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14" r:id="rId2"/>
    <p:sldLayoutId id="214748432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6436B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6436B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6436B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6436B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6436B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2/&#1059;&#1056;&#1054;&#1050;%207/&#1052;&#1072;&#1089;&#1086;&#1074;&#1080;&#1081;%20&#1090;&#1091;&#1088;&#1080;&#1079;&#1084;-%20&#1073;&#1083;&#1072;&#1075;&#1086;%20&#1095;&#1080;%20&#1079;&#1083;&#1086;.mp4" TargetMode="External"/><Relationship Id="rId13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2/&#1059;&#1056;&#1054;&#1050;%207/&#1050;&#1072;&#1088;&#1090;&#1086;&#1075;&#1088;&#1072;&#1092;&#1110;&#1095;&#1085;&#1080;&#1081;%20&#1087;&#1088;&#1072;&#1082;&#1090;&#1080;&#1082;&#1091;&#1084;.doc" TargetMode="Externa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2/&#1059;&#1056;&#1054;&#1050;%207/&#1089;&#1093;&#1077;&#1084;&#1072;.doc" TargetMode="External"/><Relationship Id="rId11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2/&#1059;&#1056;&#1054;&#1050;%207/&#1055;&#1088;&#1086;&#1075;&#1085;&#1086;&#1079;&#1080;.doc" TargetMode="External"/><Relationship Id="rId5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2/&#1059;&#1056;&#1054;&#1050;%207/&#1058;&#1091;&#1088;&#1080;&#1079;&#1084;%20&#1091;%20&#1089;&#1074;&#1110;&#1090;&#1110;.pptx" TargetMode="External"/><Relationship Id="rId10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2/&#1059;&#1056;&#1054;&#1050;%207/&#1057;&#1090;&#1080;&#1083;&#1100;%20&#1078;&#1080;&#1090;&#1090;&#1103;.%20&#1058;&#1091;&#1088;&#1080;&#1079;&#1084;.mp4" TargetMode="External"/><Relationship Id="rId4" Type="http://schemas.openxmlformats.org/officeDocument/2006/relationships/slide" Target="slide2.xml"/><Relationship Id="rId9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2/&#1059;&#1056;&#1054;&#1050;%207/&#1090;&#1077;&#1089;&#1090;&#1080;%20&#1090;&#1091;&#1088;&#1080;&#1079;&#1084;%20&#1089;&#1074;&#1110;&#1090;&#1091;.doc" TargetMode="External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3/&#1059;&#1056;&#1054;&#1050;%208/&#1059;&#1085;&#1110;&#1074;&#1077;&#1088;&#1089;&#1080;&#1090;&#1077;&#1090;&#1080;%20&#1089;&#1074;&#1110;&#1090;&#1091;.doc" TargetMode="External"/><Relationship Id="rId7" Type="http://schemas.openxmlformats.org/officeDocument/2006/relationships/image" Target="../media/image22.png"/><Relationship Id="rId12" Type="http://schemas.openxmlformats.org/officeDocument/2006/relationships/slide" Target="slide2.xml"/><Relationship Id="rId2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3/&#1059;&#1056;&#1054;&#1050;%208/&#1053;&#1072;&#1091;&#1082;&#1072;,%20&#1086;&#1089;&#1074;&#1110;&#1090;&#1072;.%20&#1054;&#1093;&#1086;&#1088;&#1086;&#1085;&#1072;%20&#1079;&#1076;&#1086;&#1088;&#1086;&#1074;&#1103;.ppt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3/&#1059;&#1056;&#1054;&#1050;%208/&#1056;&#1077;&#1081;&#1090;&#1080;&#1085;&#1075;%20&#1074;&#1091;&#1079;&#1110;&#1074;%20&#1059;&#1082;&#1088;&#1072;&#1111;&#1085;&#1080;.doc" TargetMode="External"/><Relationship Id="rId11" Type="http://schemas.openxmlformats.org/officeDocument/2006/relationships/image" Target="../media/image21.png"/><Relationship Id="rId5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3/&#1059;&#1056;&#1054;&#1050;%208/&#1054;&#1089;&#1090;&#1088;&#1086;&#1079;&#1100;&#1082;&#1072;%20&#1072;&#1082;&#1072;&#1076;&#1077;&#1084;&#1110;&#1103;%202017.mp4" TargetMode="External"/><Relationship Id="rId10" Type="http://schemas.openxmlformats.org/officeDocument/2006/relationships/image" Target="../media/image8.png"/><Relationship Id="rId4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3/&#1059;&#1056;&#1054;&#1050;%208/&#1053;&#1072;&#1091;&#1082;&#1072;.%20&#1054;&#1089;&#1074;&#1110;&#1090;&#1072;.%20&#1054;&#1093;&#1086;&#1088;&#1086;&#1085;&#1072;%20&#1079;&#1076;&#1086;&#1088;&#1086;&#1074;&#1103;%20&#1090;&#1077;&#1089;&#1090;&#1080;.doc" TargetMode="Externa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3/&#1059;&#1056;&#1054;&#1050;%209/&#1087;&#1088;&#1086;%20&#1086;&#1092;&#1096;&#1086;&#1088;&#1085;&#1110;%20%20&#1082;&#1086;&#1084;&#1087;&#1072;&#1085;&#1110;&#1111;.mp4" TargetMode="External"/><Relationship Id="rId13" Type="http://schemas.openxmlformats.org/officeDocument/2006/relationships/slide" Target="slide2.xml"/><Relationship Id="rId3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3/&#1059;&#1056;&#1054;&#1050;%209/&#1060;&#1110;&#1085;&#1072;&#1085;&#1089;&#1086;&#1074;&#1072;%20&#1076;&#1110;&#1103;&#1083;&#1100;&#1085;&#1110;&#1089;&#1090;&#1100;.pptx" TargetMode="External"/><Relationship Id="rId7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3/&#1059;&#1056;&#1054;&#1050;%209/&#1054;&#1092;&#1096;&#1086;&#1088;&#1085;&#1072;%20&#1079;&#1086;&#1085;&#1072;%20-&#1087;&#1086;&#1076;&#1072;&#1090;&#1082;&#1086;&#1074;&#1080;&#1081;%20&#1088;&#1072;&#1081;.doc" TargetMode="External"/><Relationship Id="rId12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3/&#1059;&#1056;&#1054;&#1050;%209/&#1058;&#1077;&#1089;&#1090;&#1080;%20&#1060;&#1110;&#1085;&#1072;&#1085;&#1089;&#1086;&#1074;&#1072;%20&#1076;&#1110;&#1103;&#1083;&#1100;&#1085;&#1110;&#1089;&#1090;&#1100;.doc" TargetMode="External"/><Relationship Id="rId11" Type="http://schemas.openxmlformats.org/officeDocument/2006/relationships/image" Target="../media/image26.png"/><Relationship Id="rId5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3/&#1059;&#1056;&#1054;&#1050;%209/&#1050;&#1072;&#1088;&#1090;&#1086;&#1089;&#1093;&#1077;&#1084;&#1072;%20&#1030;&#1085;&#1074;&#1077;&#1089;&#1090;&#1080;&#1094;&#1110;&#1111;,%20&#1086;&#1092;&#1096;&#1086;&#1088;&#1080;.doc" TargetMode="External"/><Relationship Id="rId10" Type="http://schemas.openxmlformats.org/officeDocument/2006/relationships/image" Target="../media/image25.png"/><Relationship Id="rId4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3/&#1059;&#1056;&#1054;&#1050;%209/&#1055;&#1077;&#1088;&#1077;&#1083;&#1110;&#1082;%20&#1082;&#1088;&#1072;&#1111;&#1085;-&#1086;&#1092;&#1096;&#1086;&#1088;&#1110;&#1074;.doc" TargetMode="Externa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3/&#1059;&#1088;&#1086;&#1082;%2010/&#1050;&#1086;&#1084;&#1087;'&#1102;&#1090;&#1077;&#1088;&#1085;&#1077;%20&#1087;&#1088;&#1086;&#1075;&#1088;&#1072;&#1084;&#1091;&#1074;&#1072;&#1085;&#1085;&#1103;%20&#1090;&#1077;&#1089;&#1090;&#1080;.doc" TargetMode="External"/><Relationship Id="rId7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3/&#1059;&#1088;&#1086;&#1082;%2010/&#1072;&#1091;&#1090;&#1089;&#1086;&#1088;&#1089;&#1080;&#1085;&#1075;.mp4" TargetMode="External"/><Relationship Id="rId12" Type="http://schemas.openxmlformats.org/officeDocument/2006/relationships/image" Target="../media/image23.png"/><Relationship Id="rId2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3/&#1059;&#1088;&#1086;&#1082;%2010/&#1050;&#1086;&#1084;&#1087;&#1102;&#1090;&#1077;&#1088;&#1085;&#1077;%20&#1087;&#1088;&#1086;&#1075;&#1088;&#1072;&#1084;&#1091;&#1074;&#1072;&#1085;&#1085;&#1103;.%20&#1030;&#1058;.%20&#1040;&#1091;&#1090;&#1089;&#1086;&#1088;&#1089;&#1080;&#1085;&#1075;.ppt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3/&#1059;&#1088;&#1086;&#1082;%2010/&#1059;&#1082;&#1088;&#1072;&#1111;&#1085;&#1089;&#1100;&#1082;&#1110;%20IT-&#1089;&#1087;&#1077;&#1094;&#1110;&#1072;&#1083;&#1110;&#1089;&#1090;&#1080;%20&#1087;&#1088;&#1080;&#1085;&#1077;&#1089;&#1083;&#1080;%20&#1082;&#1088;&#1072;&#1111;&#1085;&#1110;%202,5%20&#1084;&#1110;&#1083;&#1100;&#1103;&#1088;&#1076;&#1080;%20&#1076;&#1086;&#1083;&#1072;&#1088;&#1110;&#1074;%20&#1087;&#1088;&#1080;&#1073;&#1091;&#1090;&#1082;&#1091;.mp4" TargetMode="External"/><Relationship Id="rId11" Type="http://schemas.openxmlformats.org/officeDocument/2006/relationships/image" Target="../media/image30.png"/><Relationship Id="rId5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3/&#1059;&#1088;&#1086;&#1082;%2010/&#1040;&#1059;&#1058;&#1057;&#1054;&#1056;&#1057;&#1048;&#1053;&#1043;%20(2).mp4" TargetMode="External"/><Relationship Id="rId10" Type="http://schemas.openxmlformats.org/officeDocument/2006/relationships/image" Target="../media/image29.png"/><Relationship Id="rId4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3/&#1059;&#1088;&#1086;&#1082;%2010/&#1057;&#1093;&#1077;&#1084;&#1072;%20%20&#1040;&#1091;&#1090;&#1089;&#1086;&#1088;&#1089;&#1080;&#1085;&#1075;.doc" TargetMode="Externa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3/&#1059;&#1056;&#1054;&#1050;%2011/&#1050;%20&#1088;%20&#1058;&#1088;&#1077;&#1090;&#1080;&#1085;&#1085;&#1080;&#1081;%20&#1089;&#1077;&#1082;&#1090;&#1086;&#1088;%20&#1075;&#1086;&#1089;-&#1074;&#1072;.docx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9.xml"/><Relationship Id="rId12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5" Type="http://schemas.openxmlformats.org/officeDocument/2006/relationships/slide" Target="slide4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1057;&#1087;&#1080;&#1089;&#1086;&#1082;%20&#1074;&#1080;&#1082;&#1086;&#1088;&#1080;&#1089;&#1090;&#1072;&#1085;&#1080;&#1093;%20&#1076;&#1078;&#1077;&#1088;&#1077;&#1083;.docx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1/&#1087;&#1083;&#1072;&#1085;%20&#1093;&#1072;&#1088;&#1072;&#1082;&#1090;&#1077;&#1088;&#1080;&#1089;&#1090;&#1080;&#1082;&#1080;%20&#1090;&#1088;&#1072;&#1085;&#1089;&#1087;&#1086;&#1088;&#1090;&#1091;.doc" TargetMode="External"/><Relationship Id="rId3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1/&#1062;&#1045;%20&#1042;&#1040;&#1046;&#1051;&#1048;&#1042;&#1054;!" TargetMode="External"/><Relationship Id="rId7" Type="http://schemas.openxmlformats.org/officeDocument/2006/relationships/image" Target="../media/image4.png"/><Relationship Id="rId2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1/&#1058;&#1088;&#1072;&#1085;&#1089;&#1087;&#1086;&#1088;&#1090;%20&#1110;%20&#1081;&#1086;&#1075;&#1086;%20&#1088;&#1086;&#1083;&#1100;%20&#1074;%20&#1077;&#1082;&#1086;&#1085;&#1086;&#1084;&#1110;&#1094;&#1110;.ppt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1/&#1056;&#1086;&#1073;&#1086;&#1090;&#1072;%20&#1110;&#1079;%20&#1090;&#1072;&#1073;&#1083;&#1080;&#1094;&#1077;&#1102;.docx" TargetMode="External"/><Relationship Id="rId5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1/&#1058;&#1045;&#1057;&#1058;&#1059;&#1042;&#1040;&#1053;&#1053;&#1071;%20&#1090;&#1088;&#1072;&#1085;&#1089;&#1087;&#1086;&#1088;&#1090;.doc" TargetMode="External"/><Relationship Id="rId10" Type="http://schemas.openxmlformats.org/officeDocument/2006/relationships/slide" Target="slide2.xml"/><Relationship Id="rId4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1/&#1090;&#1072;&#1073;&#1083;&#1080;&#1094;&#1110;%20&#1087;&#1077;&#1088;&#1077;&#1074;&#1072;&#1075;&#1080;%20&#1110;%20&#1085;&#1077;&#1076;&#1086;&#1083;&#1110;&#1082;&#1080;%20&#1090;&#1088;&#1072;&#1085;&#1089;&#1087;&#1086;&#1088;&#1090;&#1091;" TargetMode="Externa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2/&#1047;&#1072;&#1074;&#1076;&#1072;&#1085;&#1085;&#1103;%20&#1063;&#1077;&#1088;&#1082;&#1072;&#1097;&#1080;&#1085;&#1072;.doc" TargetMode="External"/><Relationship Id="rId13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2/&#1090;&#1077;&#1089;&#1090;&#1091;&#1074;&#1072;&#1085;&#1085;&#1103;%20&#1058;&#1088;&#1072;&#1085;&#1089;&#1087;&#1086;&#1088;&#1090;%20&#1059;&#1082;&#1088;&#1072;&#1111;&#1085;&#1080;.doc" TargetMode="External"/><Relationship Id="rId18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2/&#1050;&#1086;&#1085;&#1089;&#1087;&#1077;&#1082;&#1090;%20&#1091;&#1088;&#1086;&#1082;&#1091;.doc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image" Target="../media/image11.png"/><Relationship Id="rId2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2/&#1058;&#1088;&#1072;&#1085;&#1089;&#1087;&#1086;&#1088;&#1090;%20&#1059;&#1082;&#1088;&#1072;&#1111;&#1085;&#1080;.pptx" TargetMode="External"/><Relationship Id="rId16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2/&#1047;&#1072;&#1083;&#1110;&#1079;&#1085;&#1080;&#1095;&#1085;&#1080;&#1081;%20&#1090;&#1088;&#1072;&#1085;&#1089;&#1087;&#1086;&#1088;&#1090;,%20&#1081;&#1086;&#1075;&#1086;%20&#1088;&#1086;&#1083;&#1100;%20&#1091;%20&#1087;&#1077;&#1088;&#1077;&#1074;&#1077;&#1079;&#1077;&#1085;&#1085;&#1110;%20&#1074;&#1072;&#1085;&#1090;&#1072;&#1078;&#1110;&#1074;%20(1).mp4" TargetMode="External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2/&#1055;&#1045;&#1056;&#1064;&#1030;%20&#1047;&#1040;&#1051;&#1030;&#1047;&#1053;&#1048;&#1062;&#1030;.doc" TargetMode="External"/><Relationship Id="rId11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2/&#1043;&#1077;&#1086;&#1075;&#1088;&#1072;&#1092;&#1110;&#1095;&#1085;&#1080;&#1081;%20&#1082;&#1088;&#1086;&#1089;.doc" TargetMode="External"/><Relationship Id="rId5" Type="http://schemas.openxmlformats.org/officeDocument/2006/relationships/image" Target="../media/image7.jpeg"/><Relationship Id="rId15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2/&#1050;&#1086;&#1088;&#1086;&#1090;&#1082;&#1086;%20&#1087;&#1088;&#1086;%20&#1090;&#1088;&#1072;&#1085;&#1089;&#1087;&#1086;&#1088;&#1090;" TargetMode="External"/><Relationship Id="rId10" Type="http://schemas.openxmlformats.org/officeDocument/2006/relationships/image" Target="../media/image9.png"/><Relationship Id="rId19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2/&#1030;&#1051;&#1070;&#1057;&#1058;&#1056;&#1040;&#1062;&#1030;&#1031;" TargetMode="External"/><Relationship Id="rId4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2/&#1050;&#1072;&#1088;&#1090;&#1086;&#1075;&#1088;&#1072;&#1092;&#1110;&#1095;&#1085;&#1080;&#1081;%20&#1087;&#1088;&#1072;&#1082;&#1090;&#1080;&#1082;&#1091;&#1084;.doc" TargetMode="External"/><Relationship Id="rId9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2/&#1057;&#1086;&#1094;&#1110;&#1086;&#1075;&#1077;&#1086;&#1075;&#1088;&#1072;&#1092;&#1110;&#1095;&#1085;&#1080;&#1081;%20&#1087;&#1088;&#1072;&#1082;&#1090;&#1080;&#1082;&#1091;&#1084;.doc" TargetMode="External"/><Relationship Id="rId14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2/&#1058;&#1040;&#1041;&#1051;&#1048;&#1062;&#1030;.docx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3/&#1058;&#1088;&#1072;&#1085;&#1089;&#1087;&#1086;&#1088;&#1090;%20&#1084;&#1072;&#1081;&#1073;&#1091;&#1090;&#1085;&#1100;&#1086;&#1075;&#1086;-%20&#1074;%20&#1057;&#1083;&#1086;&#1074;&#1072;&#1095;&#1095;&#1080;&#1085;&#1110;%20&#1089;&#1090;&#1074;&#1086;&#1088;&#1080;&#1083;&#1080;%20&#1083;&#1110;&#1090;&#1072;&#1102;&#1095;&#1080;&#1081;%20&#1072;&#1074;&#1090;&#1086;&#1084;&#1086;&#1073;&#1110;&#1083;&#1100;.mp4" TargetMode="External"/><Relationship Id="rId13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3/&#1052;&#1072;&#1075;&#1083;&#1077;&#1074;-%20&#1087;&#1086;&#1090;&#1103;&#1075;%20&#1084;&#1072;&#1081;&#1073;&#1091;&#1090;&#1085;&#1100;&#1086;&#1075;&#1086;.doc" TargetMode="External"/><Relationship Id="rId3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3/&#1058;&#1088;&#1072;&#1085;&#1089;&#1087;&#1086;&#1088;&#1090;%20&#1084;&#1072;&#1081;&#1073;&#1091;&#1090;&#1085;&#1100;&#1086;&#1075;&#1086;.mp4" TargetMode="External"/><Relationship Id="rId7" Type="http://schemas.openxmlformats.org/officeDocument/2006/relationships/image" Target="../media/image12.jpeg"/><Relationship Id="rId12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3/&#1058;&#1072;&#1073;&#1083;&#1080;&#1094;&#1110;.doc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3/&#1050;&#1072;&#1088;&#1090;&#1086;&#1075;&#1088;&#1072;&#1092;&#1110;&#1095;&#1085;&#1080;&#1081;%20&#1087;&#1088;&#1072;&#1082;&#1090;&#1080;&#1082;&#1091;&#1084;.doc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3/&#1047;&#1072;&#1083;&#1110;&#1079;&#1085;&#1080;&#1094;&#1110;%20&#1089;&#1074;&#1110;&#1090;&#1091;.pptx" TargetMode="External"/><Relationship Id="rId4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3/&#1058;&#1088;&#1072;&#1085;&#1089;&#1087;&#1086;&#1088;&#1090;&#1085;&#1072;%20&#1110;&#1085;&#1092;&#1088;&#1072;&#1089;&#1090;&#1088;&#1091;&#1082;&#1090;&#1091;&#1088;&#1072;.pptx" TargetMode="External"/><Relationship Id="rId9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3/&#1090;&#1077;&#1089;&#1090;&#1091;&#1074;&#1072;&#1085;&#1085;&#1103;%20&#1090;&#1088;&#1072;&#1085;&#1089;&#1087;&#1086;&#1088;&#1090;%20&#1089;&#1074;&#1110;&#1090;&#1091;.doc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4/&#1056;&#1086;&#1079;&#1076;&#1088;&#1110;&#1073;&#1085;&#1072;%20&#1090;&#1086;&#1088;&#1075;&#1110;&#1074;&#1083;&#1103;%20&#1089;&#1093;&#1077;&#1084;&#1072;.doc" TargetMode="External"/><Relationship Id="rId13" Type="http://schemas.openxmlformats.org/officeDocument/2006/relationships/image" Target="../media/image15.png"/><Relationship Id="rId3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4/&#1058;&#1077;&#1089;&#1090;&#1091;&#1074;&#1072;&#1085;&#1085;&#1103;%20&#1058;&#1086;&#1088;&#1075;&#1110;&#1074;&#1083;&#1103;.doc" TargetMode="External"/><Relationship Id="rId7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4/&#1058;&#1086;&#1088;&#1075;&#1110;&#1074;&#1083;&#1103;%20&#1074;%20&#1059;&#1082;&#1088;&#1072;&#1111;&#1085;&#1110;%20&#1089;&#1093;&#1077;&#1084;&#1072;.doc" TargetMode="External"/><Relationship Id="rId12" Type="http://schemas.openxmlformats.org/officeDocument/2006/relationships/image" Target="../media/image14.jpeg"/><Relationship Id="rId2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4/&#1058;&#1054;&#1056;&#1043;&#1030;&#1042;&#1051;&#1071;%20&#1042;%20&#1059;&#1050;&#1056;&#1040;&#1031;&#1053;&#1030;.pptx" TargetMode="External"/><Relationship Id="rId1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4/&#1054;&#1055;&#1058;&#1054;&#1042;&#1040;%20&#1058;&#1054;&#1056;&#1043;&#1030;&#1042;&#1051;&#1071;.doc" TargetMode="External"/><Relationship Id="rId11" Type="http://schemas.openxmlformats.org/officeDocument/2006/relationships/hyperlink" Target="&#1076;&#1086;&#1076;&#1072;&#1090;&#1082;&#1080;%20&#1076;&#1086;%20&#1087;&#1088;&#1077;&#1079;&#1077;&#1085;&#1090;&#1072;&#1094;&#1110;&#1111;/&#1054;&#1076;&#1080;&#1085;%20&#1079;%20&#1086;&#1089;&#1085;&#1086;&#1074;&#1085;&#1080;&#1093;%20&#1079;&#1072;&#1089;&#1086;&#1073;&#1110;&#1074;%20&#1075;&#1091;&#1084;&#1086;&#1088;&#1091;%20&#1108;%20&#1110;&#1088;&#1086;&#1085;&#1110;&#1103;.doc" TargetMode="External"/><Relationship Id="rId5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4/&#1058;&#1086;&#1088;&#1075;&#1110;&#1074;&#1083;&#1103;%20&#1059;&#1082;&#1088;&#1072;&#1111;&#1085;&#1080;%20&#1079;%20&#1056;&#1086;&#1089;&#1110;&#1108;&#1102;%20&#1074;%20&#1087;&#1077;&#1088;&#1096;&#1086;&#1084;&#1091;%20&#1087;&#1110;&#1074;&#1088;&#1110;&#1095;&#1095;&#1110;%20&#1079;&#1085;&#1072;&#1095;&#1085;&#1086;%20&#1079;&#1088;&#1086;&#1089;&#1083;&#1072;.mp4" TargetMode="External"/><Relationship Id="rId15" Type="http://schemas.openxmlformats.org/officeDocument/2006/relationships/image" Target="../media/image17.png"/><Relationship Id="rId10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4/&#1056;&#1086;&#1073;&#1086;&#1090;&#1072;%20&#1079;%20&#1090;&#1072;&#1073;&#1083;&#1080;&#1094;&#1077;&#1102;.doc" TargetMode="External"/><Relationship Id="rId4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4/&#1030;&#1052;&#1055;&#1054;&#1056;&#1058;%20&#1063;&#1045;&#1056;&#1050;&#1040;&#1065;&#1048;&#1053;&#1048;.doc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5/&#1044;&#1086;&#1076;&#1072;&#1090;&#1082;&#1086;&#1074;&#1110;%20&#1084;&#1072;&#1090;&#1077;&#1088;&#1110;&#1072;&#1083;&#1080;.doc" TargetMode="External"/><Relationship Id="rId13" Type="http://schemas.openxmlformats.org/officeDocument/2006/relationships/image" Target="../media/image10.png"/><Relationship Id="rId3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5/&#1058;&#1077;&#1089;&#1090;&#1091;&#1074;&#1072;&#1085;&#1085;&#1103;%20&#1089;&#1074;&#1110;&#1090;&#1086;&#1074;&#1072;%20&#1090;&#1086;&#1088;&#1075;&#1110;&#1074;&#1083;&#1103;.doc" TargetMode="External"/><Relationship Id="rId7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5/&#1056;&#1086;&#1073;&#1086;&#1090;&#1072;%20&#1110;&#1079;%20&#1076;&#1110;&#1072;&#1075;&#1088;&#1072;&#1084;&#1072;&#1084;&#1080;.doc" TargetMode="External"/><Relationship Id="rId12" Type="http://schemas.openxmlformats.org/officeDocument/2006/relationships/image" Target="../media/image8.png"/><Relationship Id="rId2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5/&#1057;&#1042;&#1030;&#1058;&#1054;&#1042;&#1040;%20&#1058;&#1054;&#1056;&#1043;&#1030;&#1042;&#1051;&#1071;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5/&#1057;&#1090;&#1072;&#1090;&#1080;&#1089;&#1090;&#1080;&#1082;&#1072;%20&#1063;&#1077;&#1088;&#1082;&#1072;&#1097;&#1080;&#1085;&#1072;.doc" TargetMode="External"/><Relationship Id="rId11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5/&#1052;&#1086;&#1074;&#1086;&#1102;%20&#1094;&#1080;&#1092;&#1088;.doc" TargetMode="External"/><Relationship Id="rId5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5/&#1055;&#1088;&#1080;&#1081;&#1086;&#1084;%20&#1077;&#1082;&#1089;&#1087;&#1077;&#1088;&#1090;.doc" TargetMode="External"/><Relationship Id="rId10" Type="http://schemas.openxmlformats.org/officeDocument/2006/relationships/image" Target="../media/image18.png"/><Relationship Id="rId4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5/&#1050;&#1072;&#1088;&#1090;&#1086;&#1075;&#1088;&#1072;&#1092;&#1110;&#1095;&#1085;&#1080;&#1081;%20&#1087;&#1088;&#1072;&#1082;&#1090;&#1080;&#1082;&#1091;&#1084;.doc" TargetMode="External"/><Relationship Id="rId9" Type="http://schemas.openxmlformats.org/officeDocument/2006/relationships/image" Target="../media/image13.png"/><Relationship Id="rId1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6/&#1089;&#1090;&#1072;&#1090;&#1080;&#1089;&#1090;&#1080;&#1095;&#1085;&#1110;%20&#1076;&#1072;&#1085;&#1110;.doc" TargetMode="External"/><Relationship Id="rId3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6/&#1058;&#1091;&#1088;&#1080;&#1079;&#1084;%20&#1059;&#1082;&#1088;&#1072;&#1111;&#1085;&#1080;.pptx" TargetMode="External"/><Relationship Id="rId7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6/&#1063;&#1048;&#1052;%20&#1062;&#1030;&#1050;&#1040;&#1042;&#1048;&#1049;%20&#1047;&#1045;&#1051;&#1045;&#1053;&#1048;&#1049;%20&#1058;&#1059;&#1056;&#1048;&#1047;&#1052;%20&#1042;%20&#1059;&#1050;&#1056;&#1040;&#1031;&#1053;&#1030;.mp4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6/&#1090;&#1077;&#1089;&#1090;&#1091;&#1074;&#1072;&#1085;&#1085;&#1103;%20&#1090;&#1091;&#1088;&#1080;&#1079;&#1084;.doc" TargetMode="External"/><Relationship Id="rId5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6/&#1044;&#1091;&#1093;&#1086;&#1074;&#1085;&#1110;%20&#1089;&#1074;&#1103;&#1090;&#1080;&#1085;&#1110;%20&#1063;&#1077;&#1088;&#1082;&#1072;&#1089;&#1100;&#1082;&#1086;&#1075;&#1086;%20&#1082;&#1088;&#1072;&#1102;.pptx" TargetMode="External"/><Relationship Id="rId4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6/&#1047;&#1077;&#1083;&#1077;&#1085;&#1080;&#1081;%20&#1090;&#1091;&#1088;&#1080;&#1079;&#1084;%20&#1063;&#1077;&#1088;&#1082;&#1072;&#1097;&#1080;&#1085;&#1072;.pptx" TargetMode="External"/><Relationship Id="rId9" Type="http://schemas.openxmlformats.org/officeDocument/2006/relationships/hyperlink" Target="&#1044;&#1054;&#1044;&#1040;&#1058;&#1050;&#1048;%20&#1044;&#1054;%20&#1055;&#1054;&#1057;&#1030;&#1041;&#1053;&#1048;&#1050;&#1040;/&#1044;&#1054;&#1044;&#1040;&#1058;&#1050;&#1048;%20&#1095;&#1072;&#1089;&#1090;&#1080;&#1085;&#1072;%201/&#1059;&#1056;&#1054;&#1050;%206/&#1089;&#1093;&#1077;&#1084;&#1080;%20&#1063;&#1077;&#1088;&#1082;&#1072;&#1097;&#1080;&#1085;&#1072;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2961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 ОСВІТИ І НАУКИ</a:t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ЧЕРКАСЬКОЇ ОБЛАСНОЇ ДЕРЖАВНОЇ АДМІНІСТРАЦІЇ</a:t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 ОСВІТИ К</a:t>
            </a:r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ЯНСЬКОЇ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  РАДИ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МЕТОДИЧНИЙ КАБІНЕТ</a:t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632848" cy="5184576"/>
          </a:xfrm>
          <a:effectLst>
            <a:glow rad="101600">
              <a:srgbClr val="002060">
                <a:alpha val="60000"/>
              </a:srgbClr>
            </a:glow>
          </a:effectLst>
          <a:extLst>
            <a:ext uri="{909E8E84-426E-40DD-AFC4-6F175D3DCCD1}"/>
            <a:ext uri="{91240B29-F687-4F45-9708-019B960494DF}"/>
          </a:extLst>
        </p:spPr>
        <p:txBody>
          <a:bodyPr rtlCol="0">
            <a:normAutofit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 посібник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ТРЕТИННИЙ СЕКТОР ГОСПОДАРСТВА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МАХНО ІННА В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ЯЧЕСЛАВІВНА,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географії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b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</a:t>
            </a:r>
            <a:r>
              <a:rPr lang="en-US" sz="20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янської</a:t>
            </a:r>
            <a:r>
              <a:rPr lang="uk-UA" sz="20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загальноосвітньої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спеціалізованої школи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І-ІІІ ступенів №2 з поглибленим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вивченням окремих предметів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b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</a:t>
            </a:r>
            <a:r>
              <a:rPr lang="en-US" sz="20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янської</a:t>
            </a:r>
            <a:r>
              <a:rPr lang="en-US" sz="20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міської ради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Черкаської області  </a:t>
            </a:r>
            <a:endParaRPr lang="ru-RU" sz="2000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241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7</a:t>
            </a:r>
            <a:br>
              <a:rPr lang="uk-UA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У СВІТІ</a:t>
            </a:r>
            <a:r>
              <a:rPr lang="uk-UA" sz="4000" dirty="0" smtClean="0"/>
              <a:t/>
            </a:r>
            <a:br>
              <a:rPr lang="uk-UA" sz="4000" dirty="0" smtClean="0"/>
            </a:br>
            <a:endParaRPr lang="ru-RU" dirty="0"/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436938"/>
            <a:ext cx="2600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7891009" y="1"/>
            <a:ext cx="1282571" cy="578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</a:t>
            </a:r>
            <a:endParaRPr lang="ru-RU" sz="28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5" action="ppaction://hlinkpres?slideindex=1&amp;slidetitle="/>
          </p:cNvPr>
          <p:cNvSpPr/>
          <p:nvPr/>
        </p:nvSpPr>
        <p:spPr>
          <a:xfrm>
            <a:off x="3708400" y="1916113"/>
            <a:ext cx="2159000" cy="108108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«Туризм у світі»</a:t>
            </a:r>
          </a:p>
          <a:p>
            <a:pPr algn="ctr">
              <a:defRPr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endParaRPr lang="ru-RU" sz="2000" dirty="0"/>
          </a:p>
        </p:txBody>
      </p:sp>
      <p:sp>
        <p:nvSpPr>
          <p:cNvPr id="6" name="Скругленный прямоугольник 5">
            <a:hlinkClick r:id="rId6" action="ppaction://hlinkfile"/>
          </p:cNvPr>
          <p:cNvSpPr/>
          <p:nvPr/>
        </p:nvSpPr>
        <p:spPr>
          <a:xfrm>
            <a:off x="6300788" y="2636838"/>
            <a:ext cx="2159000" cy="10795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</a:p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«Туризм»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7" action="ppaction://hlinkfile"/>
          </p:cNvPr>
          <p:cNvSpPr/>
          <p:nvPr/>
        </p:nvSpPr>
        <p:spPr>
          <a:xfrm>
            <a:off x="4932363" y="5516563"/>
            <a:ext cx="2195512" cy="108108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spAutoFit/>
          </a:bodyPr>
          <a:lstStyle/>
          <a:p>
            <a:pPr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Картографічний практикум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8" action="ppaction://hlinkfile"/>
          </p:cNvPr>
          <p:cNvSpPr/>
          <p:nvPr/>
        </p:nvSpPr>
        <p:spPr>
          <a:xfrm>
            <a:off x="1187450" y="4076700"/>
            <a:ext cx="2160588" cy="10810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«Масовий туризм благо чи зло»</a:t>
            </a:r>
          </a:p>
          <a:p>
            <a:pPr algn="ctr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відеоролик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hlinkClick r:id="rId9" action="ppaction://hlinkfile"/>
          </p:cNvPr>
          <p:cNvSpPr/>
          <p:nvPr/>
        </p:nvSpPr>
        <p:spPr>
          <a:xfrm>
            <a:off x="2627313" y="5516563"/>
            <a:ext cx="2160587" cy="108108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«Туризм у світі»</a:t>
            </a:r>
          </a:p>
          <a:p>
            <a:pPr algn="ctr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hlinkClick r:id="rId10" action="ppaction://hlinkfile"/>
          </p:cNvPr>
          <p:cNvSpPr/>
          <p:nvPr/>
        </p:nvSpPr>
        <p:spPr>
          <a:xfrm>
            <a:off x="6227763" y="4076700"/>
            <a:ext cx="2160587" cy="10810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b="1" dirty="0"/>
              <a:t>«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життя – туризм»</a:t>
            </a:r>
          </a:p>
          <a:p>
            <a:pPr algn="ctr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відеоролик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hlinkClick r:id="rId11" action="ppaction://hlinkfile"/>
          </p:cNvPr>
          <p:cNvSpPr/>
          <p:nvPr/>
        </p:nvSpPr>
        <p:spPr>
          <a:xfrm>
            <a:off x="1042988" y="2636838"/>
            <a:ext cx="2160587" cy="10795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8400" y="2708275"/>
            <a:ext cx="50641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72225" y="3357563"/>
            <a:ext cx="517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2988" y="3357563"/>
            <a:ext cx="517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0025" y="6237288"/>
            <a:ext cx="5429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8 </a:t>
            </a:r>
            <a:b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Наука. </a:t>
            </a:r>
            <a:r>
              <a:rPr lang="ru-RU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</a:t>
            </a:r>
            <a:r>
              <a:rPr lang="uk-UA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</a:t>
            </a:r>
            <a:r>
              <a:rPr lang="uk-UA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Охорона здоров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карточка 2">
            <a:hlinkClick r:id="rId2" action="ppaction://hlinkpres?slideindex=1&amp;slidetitle="/>
          </p:cNvPr>
          <p:cNvSpPr/>
          <p:nvPr/>
        </p:nvSpPr>
        <p:spPr>
          <a:xfrm>
            <a:off x="647700" y="1697038"/>
            <a:ext cx="2339975" cy="1423987"/>
          </a:xfrm>
          <a:prstGeom prst="flowChartPunchedCar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Наука. Освіта. Охорона здоров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  <a:p>
            <a:pPr algn="ctr">
              <a:defRPr/>
            </a:pPr>
            <a:r>
              <a:rPr lang="uk-U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(презентація)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карточка 3">
            <a:hlinkClick r:id="rId3" action="ppaction://hlinkfile"/>
          </p:cNvPr>
          <p:cNvSpPr/>
          <p:nvPr/>
        </p:nvSpPr>
        <p:spPr>
          <a:xfrm>
            <a:off x="6156325" y="3860800"/>
            <a:ext cx="2303463" cy="1512888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Університети світу</a:t>
            </a:r>
          </a:p>
          <a:p>
            <a:pPr algn="ctr">
              <a:defRPr/>
            </a:pPr>
            <a:r>
              <a:rPr lang="uk-U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(матеріали до уроку)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карточка 4">
            <a:hlinkClick r:id="rId4" action="ppaction://hlinkfile"/>
          </p:cNvPr>
          <p:cNvSpPr/>
          <p:nvPr/>
        </p:nvSpPr>
        <p:spPr>
          <a:xfrm>
            <a:off x="6011863" y="1685925"/>
            <a:ext cx="2447925" cy="1435100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Наука. Освіта. Охорона здоров’я</a:t>
            </a:r>
          </a:p>
          <a:p>
            <a:pPr algn="ctr">
              <a:defRPr/>
            </a:pPr>
            <a:r>
              <a:rPr lang="uk-U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(тестування)</a:t>
            </a:r>
          </a:p>
        </p:txBody>
      </p:sp>
      <p:sp>
        <p:nvSpPr>
          <p:cNvPr id="6" name="Блок-схема: карточка 5">
            <a:hlinkClick r:id="rId5" action="ppaction://hlinkfile"/>
          </p:cNvPr>
          <p:cNvSpPr/>
          <p:nvPr/>
        </p:nvSpPr>
        <p:spPr>
          <a:xfrm>
            <a:off x="3502025" y="4976813"/>
            <a:ext cx="2293938" cy="1404937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«Острозька академія»</a:t>
            </a:r>
          </a:p>
          <a:p>
            <a:pPr algn="ctr">
              <a:defRPr/>
            </a:pPr>
            <a:r>
              <a:rPr lang="uk-U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(відеоролик)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карточка 6">
            <a:hlinkClick r:id="rId6" action="ppaction://hlinkfile"/>
          </p:cNvPr>
          <p:cNvSpPr/>
          <p:nvPr/>
        </p:nvSpPr>
        <p:spPr>
          <a:xfrm>
            <a:off x="744538" y="3933825"/>
            <a:ext cx="2160587" cy="1439863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вузів України</a:t>
            </a:r>
          </a:p>
          <a:p>
            <a:pPr algn="ctr">
              <a:defRPr/>
            </a:pPr>
            <a:r>
              <a:rPr lang="uk-U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(таблиця)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4" name="Picture 2" descr="Картинки по запрос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2025" y="2093913"/>
            <a:ext cx="2293938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46325" y="1727200"/>
            <a:ext cx="51276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2025" y="5324475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550" y="3933825"/>
            <a:ext cx="5127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788" y="1697038"/>
            <a:ext cx="5127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25" y="4470400"/>
            <a:ext cx="517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>
            <a:hlinkClick r:id="rId12" action="ppaction://hlinksldjump"/>
          </p:cNvPr>
          <p:cNvSpPr/>
          <p:nvPr/>
        </p:nvSpPr>
        <p:spPr>
          <a:xfrm>
            <a:off x="7891009" y="1"/>
            <a:ext cx="1282571" cy="578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</a:t>
            </a:r>
            <a:endParaRPr lang="ru-RU" sz="28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9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  ДІЯЛЬНІСТЬ</a:t>
            </a:r>
            <a:r>
              <a:rPr lang="ru-RU" sz="24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2" descr="C:\Users\One\Documents\ТРЕТИННИЙ СЕКТОР\УРОК 9\урок 9\картинк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276475"/>
            <a:ext cx="2300288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дисплей 3">
            <a:hlinkClick r:id="rId3" action="ppaction://hlinkpres?slideindex=1&amp;slidetitle="/>
          </p:cNvPr>
          <p:cNvSpPr/>
          <p:nvPr/>
        </p:nvSpPr>
        <p:spPr>
          <a:xfrm>
            <a:off x="230188" y="1196975"/>
            <a:ext cx="3049587" cy="1584325"/>
          </a:xfrm>
          <a:prstGeom prst="flowChartDisplay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ІНАНСОВА ДІЯЛЬНІСТЬ</a:t>
            </a:r>
          </a:p>
          <a:p>
            <a:pPr algn="ctr">
              <a:defRPr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(презентація)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дисплей 4">
            <a:hlinkClick r:id="rId4" action="ppaction://hlinkfile"/>
          </p:cNvPr>
          <p:cNvSpPr/>
          <p:nvPr/>
        </p:nvSpPr>
        <p:spPr>
          <a:xfrm>
            <a:off x="230188" y="3030538"/>
            <a:ext cx="3067050" cy="1604962"/>
          </a:xfrm>
          <a:prstGeom prst="flowChartDisplay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КРАЇН-ОФШОРІВ</a:t>
            </a:r>
          </a:p>
          <a:p>
            <a:pPr algn="ctr">
              <a:defRPr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(матеріали до уроків)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дисплей 6">
            <a:hlinkClick r:id="rId5" action="ppaction://hlinkfile"/>
          </p:cNvPr>
          <p:cNvSpPr/>
          <p:nvPr/>
        </p:nvSpPr>
        <p:spPr>
          <a:xfrm>
            <a:off x="1789113" y="4908550"/>
            <a:ext cx="2898775" cy="1616075"/>
          </a:xfrm>
          <a:prstGeom prst="flowChartDisplay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ІНВЕСТИЦІЇ, ОФШОРИ</a:t>
            </a:r>
          </a:p>
          <a:p>
            <a:pPr algn="ctr">
              <a:defRPr/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(картосхема)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дисплей 7">
            <a:hlinkClick r:id="rId6" action="ppaction://hlinkfile"/>
          </p:cNvPr>
          <p:cNvSpPr/>
          <p:nvPr/>
        </p:nvSpPr>
        <p:spPr>
          <a:xfrm>
            <a:off x="6011863" y="1196975"/>
            <a:ext cx="2952750" cy="1511300"/>
          </a:xfrm>
          <a:prstGeom prst="flowChartDisplay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ІНАНСОВА ДІЯЛЬНІСТЬ</a:t>
            </a:r>
          </a:p>
          <a:p>
            <a:pPr algn="ctr">
              <a:defRPr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(тестування)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дисплей 8">
            <a:hlinkClick r:id="rId7" action="ppaction://hlinkfile"/>
          </p:cNvPr>
          <p:cNvSpPr/>
          <p:nvPr/>
        </p:nvSpPr>
        <p:spPr>
          <a:xfrm>
            <a:off x="6011863" y="2941638"/>
            <a:ext cx="2952750" cy="1784350"/>
          </a:xfrm>
          <a:prstGeom prst="flowChartDisplay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ОФШОРНА ЗОНА-ПОДАТКОВИЙ РАЙ</a:t>
            </a:r>
          </a:p>
          <a:p>
            <a:pPr algn="ctr">
              <a:defRPr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(Матеріали до уроку)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дисплей 9">
            <a:hlinkClick r:id="rId8" action="ppaction://hlinkfile"/>
          </p:cNvPr>
          <p:cNvSpPr/>
          <p:nvPr/>
        </p:nvSpPr>
        <p:spPr>
          <a:xfrm>
            <a:off x="4932363" y="4908550"/>
            <a:ext cx="2954337" cy="1616075"/>
          </a:xfrm>
          <a:prstGeom prst="flowChartDisplay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ОФШОРНІ КОМПАНІЇ</a:t>
            </a:r>
          </a:p>
          <a:p>
            <a:pPr algn="ctr">
              <a:defRPr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(відеоролик)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4488" y="1731963"/>
            <a:ext cx="47783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488" y="3644900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0388" y="5534025"/>
            <a:ext cx="5127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9975" y="3644900"/>
            <a:ext cx="517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9975" y="1762125"/>
            <a:ext cx="517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825" y="5449888"/>
            <a:ext cx="444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>
            <a:hlinkClick r:id="rId13" action="ppaction://hlinksldjump"/>
          </p:cNvPr>
          <p:cNvSpPr/>
          <p:nvPr/>
        </p:nvSpPr>
        <p:spPr>
          <a:xfrm>
            <a:off x="7891009" y="1"/>
            <a:ext cx="1282571" cy="578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</a:t>
            </a:r>
            <a:endParaRPr lang="ru-RU" sz="28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10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dirty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sz="2700" dirty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700" dirty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ЮТЕРНЕ ПРОГРАМУВАННЯ. ІТ. АУТСОРСИНГ</a:t>
            </a:r>
            <a:r>
              <a:rPr lang="ru-RU" sz="2700" dirty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уб 2">
            <a:hlinkClick r:id="rId2" action="ppaction://hlinkpres?slideindex=1&amp;slidetitle="/>
          </p:cNvPr>
          <p:cNvSpPr/>
          <p:nvPr/>
        </p:nvSpPr>
        <p:spPr>
          <a:xfrm>
            <a:off x="1050925" y="1649413"/>
            <a:ext cx="3024188" cy="1512887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ІТ. Аутсорсинг.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я)</a:t>
            </a:r>
          </a:p>
        </p:txBody>
      </p:sp>
      <p:sp>
        <p:nvSpPr>
          <p:cNvPr id="4" name="Куб 3">
            <a:hlinkClick r:id="rId3" action="ppaction://hlinkfile"/>
          </p:cNvPr>
          <p:cNvSpPr/>
          <p:nvPr/>
        </p:nvSpPr>
        <p:spPr>
          <a:xfrm>
            <a:off x="4859338" y="1746250"/>
            <a:ext cx="3024187" cy="1317625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(тестування)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уб 4">
            <a:hlinkClick r:id="rId4" action="ppaction://hlinkfile"/>
          </p:cNvPr>
          <p:cNvSpPr/>
          <p:nvPr/>
        </p:nvSpPr>
        <p:spPr>
          <a:xfrm>
            <a:off x="971550" y="5013325"/>
            <a:ext cx="2881313" cy="129540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«</a:t>
            </a: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Аутсорсинг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уб 5">
            <a:hlinkClick r:id="rId5" action="ppaction://hlinkfile"/>
          </p:cNvPr>
          <p:cNvSpPr/>
          <p:nvPr/>
        </p:nvSpPr>
        <p:spPr>
          <a:xfrm>
            <a:off x="4500563" y="5013325"/>
            <a:ext cx="3033712" cy="129540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Аутсорсинг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(відеоролик)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Куб 7">
            <a:hlinkClick r:id="rId6" action="ppaction://hlinkfile"/>
          </p:cNvPr>
          <p:cNvSpPr/>
          <p:nvPr/>
        </p:nvSpPr>
        <p:spPr>
          <a:xfrm>
            <a:off x="971550" y="3375025"/>
            <a:ext cx="3024188" cy="1336675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 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ІТ-спеціалісти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(відеоролик)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Куб 8">
            <a:hlinkClick r:id="rId7" action="ppaction://hlinkfile"/>
          </p:cNvPr>
          <p:cNvSpPr/>
          <p:nvPr/>
        </p:nvSpPr>
        <p:spPr>
          <a:xfrm>
            <a:off x="4643438" y="3390900"/>
            <a:ext cx="3095625" cy="1336675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аутсорсинг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(відеоролик)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6450" y="2514600"/>
            <a:ext cx="3603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0925" y="5330825"/>
            <a:ext cx="3603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2138" y="4149725"/>
            <a:ext cx="444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92925" y="4265613"/>
            <a:ext cx="444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3375" y="5864225"/>
            <a:ext cx="444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6750" y="2778125"/>
            <a:ext cx="4460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>
            <a:hlinkClick r:id="rId13" action="ppaction://hlinksldjump"/>
          </p:cNvPr>
          <p:cNvSpPr/>
          <p:nvPr/>
        </p:nvSpPr>
        <p:spPr>
          <a:xfrm>
            <a:off x="7891009" y="1"/>
            <a:ext cx="1282571" cy="578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</a:t>
            </a:r>
            <a:endParaRPr lang="ru-RU" sz="28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11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УЗАГАЛЬНЕННЯ  ЗНАНЬ З </a:t>
            </a:r>
            <a:r>
              <a:rPr lang="uk-UA" sz="2400" dirty="0" smtClean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ТЕМИ </a:t>
            </a:r>
            <a:br>
              <a:rPr lang="uk-UA" sz="2400" dirty="0" smtClean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«ТРЕТИННИЙ СЕКТОР ГОСПОДАРСТВА»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>
            <a:hlinkClick r:id="rId2" action="ppaction://hlinkfile"/>
          </p:cNvPr>
          <p:cNvSpPr/>
          <p:nvPr/>
        </p:nvSpPr>
        <p:spPr>
          <a:xfrm>
            <a:off x="971550" y="1628775"/>
            <a:ext cx="7345363" cy="2401888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теми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Третинний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робота на два вар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7891009" y="1"/>
            <a:ext cx="1282571" cy="578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</a:t>
            </a:r>
            <a:endParaRPr lang="ru-RU" sz="28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688632" cy="9941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611188" y="2200275"/>
            <a:ext cx="3492500" cy="735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2.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 УКРАЇНИ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611188" y="3073400"/>
            <a:ext cx="3492500" cy="766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3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 СВІТУ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611188" y="4013200"/>
            <a:ext cx="3492500" cy="795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 В УКРАЇНІ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611188" y="1125538"/>
            <a:ext cx="3467100" cy="935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 1.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 І ЙОГО РОЛЬ В ЕКОНОМІЦІ</a:t>
            </a: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611188" y="4975225"/>
            <a:ext cx="3529012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 ТОРГІВЛЯ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hlinkClick r:id="rId7" action="ppaction://hlinksldjump"/>
          </p:cNvPr>
          <p:cNvSpPr/>
          <p:nvPr/>
        </p:nvSpPr>
        <p:spPr>
          <a:xfrm>
            <a:off x="611188" y="5956300"/>
            <a:ext cx="3492500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6E7FC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6E7FC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В УКРАЇНІ</a:t>
            </a:r>
            <a:endParaRPr lang="ru-RU" b="1" dirty="0">
              <a:solidFill>
                <a:srgbClr val="C6E7FC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hlinkClick r:id="rId8" action="ppaction://hlinksldjump"/>
          </p:cNvPr>
          <p:cNvSpPr/>
          <p:nvPr/>
        </p:nvSpPr>
        <p:spPr>
          <a:xfrm>
            <a:off x="5081588" y="2165350"/>
            <a:ext cx="3598862" cy="1009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НАУКА. ОСВІТА.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  ЗДОРОВ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5081588" y="3284538"/>
            <a:ext cx="3598862" cy="858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  ДІЯЛЬНІСТЬ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>
            <a:off x="5100638" y="4298950"/>
            <a:ext cx="3598862" cy="1352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ЮТЕРНЕ ПРОГРАМУВАННЯ. ІТ. АУТСОРСИНГ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>
            <a:off x="5111750" y="5753100"/>
            <a:ext cx="3587750" cy="877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УЗАГАЛЬНЕННЯ  ЗНАНЬ З ТЕМИ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hlinkClick r:id="rId12" action="ppaction://hlinksldjump"/>
          </p:cNvPr>
          <p:cNvSpPr/>
          <p:nvPr/>
        </p:nvSpPr>
        <p:spPr>
          <a:xfrm>
            <a:off x="5083175" y="1146175"/>
            <a:ext cx="36004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6E7FC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6E7FC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У СВІТІ</a:t>
            </a:r>
            <a:endParaRPr lang="ru-RU" b="1" dirty="0">
              <a:solidFill>
                <a:srgbClr val="C6E7FC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ДОДАТКИ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750" y="1397000"/>
          <a:ext cx="8136906" cy="53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4320482"/>
                <a:gridCol w="2016224"/>
              </a:tblGrid>
              <a:tr h="591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уроку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уроку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</a:t>
                      </a:r>
                    </a:p>
                    <a:p>
                      <a:pPr algn="ctr"/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додатку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33929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1</a:t>
                      </a:r>
                    </a:p>
                    <a:p>
                      <a:pPr algn="ctr"/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</a:t>
                      </a:r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</a:p>
                    <a:p>
                      <a:pPr algn="ctr"/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3</a:t>
                      </a:r>
                    </a:p>
                    <a:p>
                      <a:pPr algn="ctr"/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4</a:t>
                      </a:r>
                    </a:p>
                    <a:p>
                      <a:pPr algn="ctr"/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5</a:t>
                      </a:r>
                    </a:p>
                    <a:p>
                      <a:pPr algn="ctr"/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Транспорт,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його роль в економіці;</a:t>
                      </a:r>
                    </a:p>
                    <a:p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України;</a:t>
                      </a:r>
                    </a:p>
                    <a:p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світу</a:t>
                      </a:r>
                    </a:p>
                    <a:p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Торгівля в Україні</a:t>
                      </a:r>
                    </a:p>
                    <a:p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Світова торгівля</a:t>
                      </a:r>
                    </a:p>
                    <a:p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 в Україні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ДОДАТОК</a:t>
                      </a:r>
                      <a:r>
                        <a:rPr lang="uk-UA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060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 у світі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ДОДАТОК  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8424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8</a:t>
                      </a:r>
                    </a:p>
                    <a:p>
                      <a:pPr algn="ctr"/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9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</a:t>
                      </a:r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</a:p>
                    <a:p>
                      <a:pPr algn="ctr"/>
                      <a:endParaRPr lang="en-US" sz="20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11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Наука. Освіта. Охорона здоров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я;</a:t>
                      </a:r>
                    </a:p>
                    <a:p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Фінансова діяльність;</a:t>
                      </a:r>
                    </a:p>
                    <a:p>
                      <a:r>
                        <a:rPr lang="uk-UA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ютерне</a:t>
                      </a:r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програмування. ІТ. </a:t>
                      </a:r>
                      <a:r>
                        <a:rPr lang="uk-UA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Аутсорсинг</a:t>
                      </a:r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Узагальнення знань з теми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ДОДАТОК 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4056">
                <a:tc gridSpan="2">
                  <a:txBody>
                    <a:bodyPr/>
                    <a:lstStyle/>
                    <a:p>
                      <a:pPr algn="l"/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Список</a:t>
                      </a:r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 використаних джерел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dirty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  1. </a:t>
            </a:r>
            <a:br>
              <a:rPr lang="ru-RU" sz="3100" dirty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 І </a:t>
            </a:r>
            <a:r>
              <a:rPr lang="ru-RU" sz="3100" dirty="0" smtClean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ЙОГО </a:t>
            </a:r>
            <a:r>
              <a:rPr lang="ru-RU" sz="3100" dirty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РОЛЬ В </a:t>
            </a:r>
            <a:r>
              <a:rPr lang="ru-RU" sz="3100" dirty="0" smtClean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ЕКОНОМІЦІ</a:t>
            </a:r>
            <a:r>
              <a:rPr lang="ru-RU" sz="2700" dirty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n>
                  <a:noFill/>
                </a:ln>
                <a:solidFill>
                  <a:srgbClr val="C6E7FC">
                    <a:lumMod val="1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chemeClr val="accent3"/>
              </a:solidFill>
            </a:endParaRPr>
          </a:p>
        </p:txBody>
      </p:sp>
      <p:sp>
        <p:nvSpPr>
          <p:cNvPr id="4" name="Куб 3">
            <a:hlinkClick r:id="rId2" action="ppaction://hlinkpres?slideindex=1&amp;slidetitle="/>
          </p:cNvPr>
          <p:cNvSpPr/>
          <p:nvPr/>
        </p:nvSpPr>
        <p:spPr>
          <a:xfrm>
            <a:off x="638175" y="1374775"/>
            <a:ext cx="7956550" cy="60801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до уроку «Транспорт і його роль в економіці»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уб 4">
            <a:hlinkClick r:id="rId3" action="ppaction://hlinkfile"/>
          </p:cNvPr>
          <p:cNvSpPr/>
          <p:nvPr/>
        </p:nvSpPr>
        <p:spPr>
          <a:xfrm>
            <a:off x="646113" y="2133600"/>
            <a:ext cx="7939087" cy="6477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важливо!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уб 5">
            <a:hlinkClick r:id="rId4" action="ppaction://hlinkfile"/>
          </p:cNvPr>
          <p:cNvSpPr/>
          <p:nvPr/>
        </p:nvSpPr>
        <p:spPr>
          <a:xfrm>
            <a:off x="638175" y="3789363"/>
            <a:ext cx="7920038" cy="7207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 «Переваги та недоліки транспорту»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Куб 6">
            <a:hlinkClick r:id="rId5" action="ppaction://hlinkfile"/>
          </p:cNvPr>
          <p:cNvSpPr/>
          <p:nvPr/>
        </p:nvSpPr>
        <p:spPr>
          <a:xfrm>
            <a:off x="655638" y="4797425"/>
            <a:ext cx="7920037" cy="7207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 «Транспорт і його роль в економіці»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Куб 7">
            <a:hlinkClick r:id="rId6" action="ppaction://hlinkfile"/>
          </p:cNvPr>
          <p:cNvSpPr/>
          <p:nvPr/>
        </p:nvSpPr>
        <p:spPr>
          <a:xfrm>
            <a:off x="768350" y="5697538"/>
            <a:ext cx="7839075" cy="790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таблицею «Можливості транспорту»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4" descr="C:\Users\Владимир\Downloads\Microsoft-PowerPoint-2013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2738" y="1477963"/>
            <a:ext cx="5762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Куб 2">
            <a:hlinkClick r:id="rId8" action="ppaction://hlinkfile"/>
          </p:cNvPr>
          <p:cNvSpPr/>
          <p:nvPr/>
        </p:nvSpPr>
        <p:spPr>
          <a:xfrm>
            <a:off x="655638" y="2924175"/>
            <a:ext cx="7853362" cy="64928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характеристики транспорту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32738" y="2344738"/>
            <a:ext cx="360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9713" y="3146425"/>
            <a:ext cx="361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05750" y="4113213"/>
            <a:ext cx="3603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31150" y="5087938"/>
            <a:ext cx="3603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05750" y="6081713"/>
            <a:ext cx="3603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7891009" y="1"/>
            <a:ext cx="1282571" cy="578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</a:t>
            </a:r>
            <a:endParaRPr lang="ru-RU" sz="28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2</a:t>
            </a:r>
            <a:b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України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850" y="1360488"/>
          <a:ext cx="8569325" cy="5000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522"/>
                <a:gridCol w="7431803"/>
              </a:tblGrid>
              <a:tr h="355866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п. п.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 документу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</a:tr>
              <a:tr h="355866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Конспект уроку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</a:tr>
              <a:tr h="355866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Картографічний практикум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</a:tr>
              <a:tr h="355866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Перші  залізниці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</a:tr>
              <a:tr h="355866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Соціогеографічний</a:t>
                      </a:r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практикум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</a:tr>
              <a:tr h="355866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України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</a:tr>
              <a:tr h="355866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Тестування «Транспорт України»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</a:tr>
              <a:tr h="355866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Прийом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«Географ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чний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крос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T="45721" marB="45721"/>
                </a:tc>
              </a:tr>
              <a:tr h="355866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Таблиці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</a:tr>
              <a:tr h="355866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Коротко</a:t>
                      </a:r>
                      <a:r>
                        <a:rPr lang="uk-UA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про транспорт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</a:tr>
              <a:tr h="355866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«Залізничний транспорт»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5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Завдання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Черкащина</a:t>
                      </a: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847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Ілюстрації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239" name="Picture 65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7650" y="3208338"/>
            <a:ext cx="4397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0" name="Picture 6" descr="C:\Users\Владимир\Downloads\___20160209_1890441398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4950" y="2093913"/>
            <a:ext cx="5048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1" name="Picture 71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23200" y="2452688"/>
            <a:ext cx="5127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2" name="Picture 27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97800" y="5378450"/>
            <a:ext cx="5127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3" name="Picture 72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23200" y="2813050"/>
            <a:ext cx="4746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4" name="Picture 73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91450" y="3932238"/>
            <a:ext cx="51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5" name="Picture 74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72400" y="3567113"/>
            <a:ext cx="51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6" name="Picture 75">
            <a:hlinkClick r:id="rId14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89863" y="4332288"/>
            <a:ext cx="512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7" name="Picture 76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72400" y="4697413"/>
            <a:ext cx="51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8" name="Picture 79">
            <a:hlinkClick r:id="rId16" action="ppaction://hlinkfile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81938" y="5018088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9" name="Picture 65">
            <a:hlinkClick r:id="rId18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7013" y="1733550"/>
            <a:ext cx="5127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0" name="Picture 66">
            <a:hlinkClick r:id="rId19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05738" y="5738813"/>
            <a:ext cx="5127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>
            <a:hlinkClick r:id="rId20" action="ppaction://hlinksldjump"/>
          </p:cNvPr>
          <p:cNvSpPr/>
          <p:nvPr/>
        </p:nvSpPr>
        <p:spPr>
          <a:xfrm>
            <a:off x="7891009" y="1"/>
            <a:ext cx="1282571" cy="578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</a:t>
            </a:r>
            <a:endParaRPr lang="ru-RU" sz="28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549275"/>
            <a:ext cx="6944816" cy="100751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3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СВ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7891009" y="1"/>
            <a:ext cx="1282571" cy="578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</a:t>
            </a:r>
            <a:endParaRPr lang="ru-RU" sz="28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>
            <a:hlinkClick r:id="rId3" action="ppaction://hlinkfile"/>
          </p:cNvPr>
          <p:cNvSpPr/>
          <p:nvPr/>
        </p:nvSpPr>
        <p:spPr>
          <a:xfrm>
            <a:off x="395536" y="1772816"/>
            <a:ext cx="2520000" cy="1440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 </a:t>
            </a:r>
          </a:p>
          <a:p>
            <a:pPr algn="ctr">
              <a:defRPr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майбутнього»</a:t>
            </a:r>
          </a:p>
          <a:p>
            <a:pPr algn="ctr">
              <a:defRPr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(відеоролик)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hlinkClick r:id="rId4" action="ppaction://hlinkpres?slideindex=1&amp;slidetitle="/>
          </p:cNvPr>
          <p:cNvSpPr/>
          <p:nvPr/>
        </p:nvSpPr>
        <p:spPr>
          <a:xfrm>
            <a:off x="3419872" y="1772816"/>
            <a:ext cx="2520000" cy="1440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 інфраструктура</a:t>
            </a:r>
          </a:p>
          <a:p>
            <a:pPr algn="ctr">
              <a:defRPr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(презентація)</a:t>
            </a:r>
            <a:endParaRPr lang="ru-RU" dirty="0"/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2852738"/>
            <a:ext cx="3857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>
            <a:hlinkClick r:id="rId6" action="ppaction://hlinkfile"/>
          </p:cNvPr>
          <p:cNvSpPr/>
          <p:nvPr/>
        </p:nvSpPr>
        <p:spPr>
          <a:xfrm>
            <a:off x="6372200" y="1772816"/>
            <a:ext cx="2520000" cy="1440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Картографічний практикум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4" name="Picture 6" descr="C:\Users\Владимир\Downloads\___20160209_18904413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3888" y="2852738"/>
            <a:ext cx="4794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>
            <a:hlinkClick r:id="rId8" action="ppaction://hlinkfile"/>
          </p:cNvPr>
          <p:cNvSpPr/>
          <p:nvPr/>
        </p:nvSpPr>
        <p:spPr>
          <a:xfrm>
            <a:off x="395536" y="3502013"/>
            <a:ext cx="2520000" cy="1440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«Літаючий автомобіль - машина майбутнього» - </a:t>
            </a:r>
            <a:r>
              <a:rPr lang="uk-UA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(відеоролик)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>
            <a:hlinkClick r:id="rId9" action="ppaction://hlinkfile"/>
          </p:cNvPr>
          <p:cNvSpPr/>
          <p:nvPr/>
        </p:nvSpPr>
        <p:spPr>
          <a:xfrm>
            <a:off x="3419872" y="3501008"/>
            <a:ext cx="2520000" cy="1440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 світу» </a:t>
            </a:r>
          </a:p>
          <a:p>
            <a:pPr algn="ctr">
              <a:defRPr/>
            </a:pPr>
            <a:r>
              <a:rPr lang="uk-UA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(тестування)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>
            <a:hlinkClick r:id="rId10" action="ppaction://hlinkpres?slideindex=1&amp;slidetitle="/>
          </p:cNvPr>
          <p:cNvSpPr/>
          <p:nvPr/>
        </p:nvSpPr>
        <p:spPr>
          <a:xfrm>
            <a:off x="6372200" y="3501008"/>
            <a:ext cx="2520000" cy="1440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«Залізниці </a:t>
            </a:r>
          </a:p>
          <a:p>
            <a:pPr algn="ctr">
              <a:defRPr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світу»</a:t>
            </a:r>
          </a:p>
          <a:p>
            <a:pPr algn="ctr">
              <a:defRPr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8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59788" y="4508500"/>
            <a:ext cx="3841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>
            <a:hlinkClick r:id="rId12" action="ppaction://hlinkfile"/>
          </p:cNvPr>
          <p:cNvSpPr/>
          <p:nvPr/>
        </p:nvSpPr>
        <p:spPr>
          <a:xfrm>
            <a:off x="1979712" y="5157192"/>
            <a:ext cx="2520000" cy="1404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</a:p>
        </p:txBody>
      </p:sp>
      <p:sp>
        <p:nvSpPr>
          <p:cNvPr id="19" name="Скругленный прямоугольник 18">
            <a:hlinkClick r:id="rId13" action="ppaction://hlinkfile"/>
          </p:cNvPr>
          <p:cNvSpPr/>
          <p:nvPr/>
        </p:nvSpPr>
        <p:spPr>
          <a:xfrm>
            <a:off x="5004048" y="5157192"/>
            <a:ext cx="2520000" cy="1440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Маглев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потяг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549275"/>
            <a:ext cx="7772400" cy="16557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4</a:t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 В УКРАЇНІ</a:t>
            </a: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938" y="4941888"/>
            <a:ext cx="5400675" cy="1655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Куб 3">
            <a:hlinkClick r:id="rId2" action="ppaction://hlinkpres?slideindex=1&amp;slidetitle="/>
          </p:cNvPr>
          <p:cNvSpPr/>
          <p:nvPr/>
        </p:nvSpPr>
        <p:spPr>
          <a:xfrm>
            <a:off x="1420813" y="1590675"/>
            <a:ext cx="3024187" cy="15160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defRPr/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(презентація)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уб 4">
            <a:hlinkClick r:id="rId3" action="ppaction://hlinkfile"/>
          </p:cNvPr>
          <p:cNvSpPr/>
          <p:nvPr/>
        </p:nvSpPr>
        <p:spPr>
          <a:xfrm>
            <a:off x="5219700" y="1611313"/>
            <a:ext cx="3024188" cy="151606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«Торгівля в Україні»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(тестування)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уб 5">
            <a:hlinkClick r:id="rId4" action="ppaction://hlinkfile"/>
          </p:cNvPr>
          <p:cNvSpPr/>
          <p:nvPr/>
        </p:nvSpPr>
        <p:spPr>
          <a:xfrm>
            <a:off x="304800" y="3262313"/>
            <a:ext cx="2628900" cy="165735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 Черкащини</a:t>
            </a:r>
          </a:p>
          <a:p>
            <a:pPr algn="ctr">
              <a:defRPr/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(матеріали до уроку)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Куб 6">
            <a:hlinkClick r:id="rId5" action="ppaction://hlinkfile"/>
          </p:cNvPr>
          <p:cNvSpPr/>
          <p:nvPr/>
        </p:nvSpPr>
        <p:spPr>
          <a:xfrm>
            <a:off x="3205163" y="3235325"/>
            <a:ext cx="2698750" cy="1920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 України з Росією </a:t>
            </a: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(відеоролик)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Куб 7">
            <a:hlinkClick r:id="rId6" action="ppaction://hlinkfile"/>
          </p:cNvPr>
          <p:cNvSpPr/>
          <p:nvPr/>
        </p:nvSpPr>
        <p:spPr>
          <a:xfrm>
            <a:off x="468313" y="5156200"/>
            <a:ext cx="2736850" cy="15271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Оптова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уроку)</a:t>
            </a:r>
          </a:p>
        </p:txBody>
      </p:sp>
      <p:sp>
        <p:nvSpPr>
          <p:cNvPr id="9" name="Куб 8">
            <a:hlinkClick r:id="rId7" action="ppaction://hlinkfile"/>
          </p:cNvPr>
          <p:cNvSpPr/>
          <p:nvPr/>
        </p:nvSpPr>
        <p:spPr>
          <a:xfrm>
            <a:off x="6245225" y="3324225"/>
            <a:ext cx="2487613" cy="16891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«Торгівля в Україні»</a:t>
            </a:r>
          </a:p>
          <a:p>
            <a:pPr algn="ctr">
              <a:defRPr/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(схема)</a:t>
            </a:r>
          </a:p>
        </p:txBody>
      </p:sp>
      <p:sp>
        <p:nvSpPr>
          <p:cNvPr id="10" name="Куб 9">
            <a:hlinkClick r:id="rId8" action="ppaction://hlinkfile"/>
          </p:cNvPr>
          <p:cNvSpPr/>
          <p:nvPr/>
        </p:nvSpPr>
        <p:spPr>
          <a:xfrm>
            <a:off x="3671888" y="5278438"/>
            <a:ext cx="2303462" cy="146685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Роздрібна торгівля </a:t>
            </a:r>
          </a:p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(схема)</a:t>
            </a:r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7263" y="2662238"/>
            <a:ext cx="50958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Куб 10">
            <a:hlinkClick r:id="rId10" action="ppaction://hlinkfile"/>
          </p:cNvPr>
          <p:cNvSpPr/>
          <p:nvPr/>
        </p:nvSpPr>
        <p:spPr>
          <a:xfrm>
            <a:off x="6372225" y="5156200"/>
            <a:ext cx="2233613" cy="15144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таблицею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3" name="Рисунок 12" descr="555.jp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1175" y="5613400"/>
            <a:ext cx="5349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19700" y="2006600"/>
            <a:ext cx="5365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78563" y="4584700"/>
            <a:ext cx="5365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76588" y="4335463"/>
            <a:ext cx="6413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10313" y="5568950"/>
            <a:ext cx="473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79613" y="3738563"/>
            <a:ext cx="476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>
            <a:hlinkClick r:id="rId16" action="ppaction://hlinksldjump"/>
          </p:cNvPr>
          <p:cNvSpPr/>
          <p:nvPr/>
        </p:nvSpPr>
        <p:spPr>
          <a:xfrm>
            <a:off x="7891009" y="1"/>
            <a:ext cx="1282571" cy="578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</a:t>
            </a:r>
            <a:endParaRPr lang="ru-RU" sz="28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Цилиндр 5">
            <a:hlinkClick r:id="rId2" action="ppaction://hlinkpres?slideindex=1&amp;slidetitle="/>
          </p:cNvPr>
          <p:cNvSpPr/>
          <p:nvPr/>
        </p:nvSpPr>
        <p:spPr>
          <a:xfrm>
            <a:off x="409575" y="325438"/>
            <a:ext cx="2016125" cy="1606550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«Світова торгівля»</a:t>
            </a:r>
          </a:p>
          <a:p>
            <a:pPr algn="ctr">
              <a:defRPr/>
            </a:pP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27338" y="2409825"/>
            <a:ext cx="3571875" cy="22431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ln w="11430"/>
                <a:solidFill>
                  <a:srgbClr val="073E87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5</a:t>
            </a:r>
            <a:br>
              <a:rPr lang="uk-UA" sz="2800" b="1" dirty="0">
                <a:ln w="11430"/>
                <a:solidFill>
                  <a:srgbClr val="073E87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n w="11430"/>
                <a:solidFill>
                  <a:srgbClr val="073E87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 ТОРГІВЛЯ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Цилиндр 7">
            <a:hlinkClick r:id="rId3" action="ppaction://hlinkfile"/>
          </p:cNvPr>
          <p:cNvSpPr/>
          <p:nvPr/>
        </p:nvSpPr>
        <p:spPr>
          <a:xfrm>
            <a:off x="3398838" y="296863"/>
            <a:ext cx="1993900" cy="16637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«Світова  торгівля»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Цилиндр 8">
            <a:hlinkClick r:id="rId4" action="ppaction://hlinkfile"/>
          </p:cNvPr>
          <p:cNvSpPr/>
          <p:nvPr/>
        </p:nvSpPr>
        <p:spPr>
          <a:xfrm>
            <a:off x="6396038" y="325438"/>
            <a:ext cx="2160587" cy="1728787"/>
          </a:xfrm>
          <a:prstGeom prst="ca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Картографічний практикум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Цилиндр 9">
            <a:hlinkClick r:id="rId5" action="ppaction://hlinkfile"/>
          </p:cNvPr>
          <p:cNvSpPr/>
          <p:nvPr/>
        </p:nvSpPr>
        <p:spPr>
          <a:xfrm>
            <a:off x="409575" y="2700338"/>
            <a:ext cx="2162175" cy="1660525"/>
          </a:xfrm>
          <a:prstGeom prst="ca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 «Експерт»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Цилиндр 10">
            <a:hlinkClick r:id="rId6" action="ppaction://hlinkfile"/>
          </p:cNvPr>
          <p:cNvSpPr/>
          <p:nvPr/>
        </p:nvSpPr>
        <p:spPr>
          <a:xfrm>
            <a:off x="409575" y="4976813"/>
            <a:ext cx="2082800" cy="1651000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Статистичні дані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Черкащини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Цилиндр 11">
            <a:hlinkClick r:id="rId7" action="ppaction://hlinkfile"/>
          </p:cNvPr>
          <p:cNvSpPr/>
          <p:nvPr/>
        </p:nvSpPr>
        <p:spPr>
          <a:xfrm>
            <a:off x="3635375" y="4954588"/>
            <a:ext cx="2139950" cy="1673225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із діаграмами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Цилиндр 12">
            <a:hlinkClick r:id="rId8" action="ppaction://hlinkfile"/>
          </p:cNvPr>
          <p:cNvSpPr/>
          <p:nvPr/>
        </p:nvSpPr>
        <p:spPr>
          <a:xfrm>
            <a:off x="6816725" y="4976813"/>
            <a:ext cx="1878013" cy="1739900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Додаткові матеріали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 rot="6227930">
            <a:off x="6338888" y="4075113"/>
            <a:ext cx="1006475" cy="911225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 rot="3058510">
            <a:off x="5866607" y="5647531"/>
            <a:ext cx="868362" cy="112712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14708899">
            <a:off x="2428876" y="676275"/>
            <a:ext cx="798512" cy="1258887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 rot="16902793">
            <a:off x="5523707" y="891381"/>
            <a:ext cx="871538" cy="110172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4192991">
            <a:off x="2628901" y="5483225"/>
            <a:ext cx="895350" cy="127317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Выгнутая вниз стрелка 20"/>
          <p:cNvSpPr/>
          <p:nvPr/>
        </p:nvSpPr>
        <p:spPr>
          <a:xfrm rot="15340343">
            <a:off x="1861345" y="4015581"/>
            <a:ext cx="1084262" cy="987425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16200000">
            <a:off x="61119" y="1908969"/>
            <a:ext cx="992188" cy="75565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38" y="646113"/>
            <a:ext cx="5064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9563" y="1643063"/>
            <a:ext cx="6524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Цилиндр 1">
            <a:hlinkClick r:id="rId11" action="ppaction://hlinkfile"/>
          </p:cNvPr>
          <p:cNvSpPr/>
          <p:nvPr/>
        </p:nvSpPr>
        <p:spPr>
          <a:xfrm>
            <a:off x="6704013" y="2536825"/>
            <a:ext cx="2101850" cy="16351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цифр»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 rot="5400000">
            <a:off x="6317456" y="2128044"/>
            <a:ext cx="1001713" cy="593725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40138" y="5338763"/>
            <a:ext cx="5127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2275" y="3122613"/>
            <a:ext cx="5127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5975" y="1087438"/>
            <a:ext cx="5127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56400" y="5300663"/>
            <a:ext cx="5127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2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92900" y="3165475"/>
            <a:ext cx="51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3388" y="5716588"/>
            <a:ext cx="5127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кругленный прямоугольник 26">
            <a:hlinkClick r:id="rId14" action="ppaction://hlinksldjump"/>
          </p:cNvPr>
          <p:cNvSpPr/>
          <p:nvPr/>
        </p:nvSpPr>
        <p:spPr>
          <a:xfrm>
            <a:off x="7891009" y="1"/>
            <a:ext cx="1282571" cy="578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</a:t>
            </a:r>
            <a:endParaRPr lang="ru-RU" sz="28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941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6</a:t>
            </a:r>
            <a:br>
              <a:rPr lang="uk-UA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В УКРАЇНІ</a:t>
            </a:r>
            <a:br>
              <a:rPr lang="uk-UA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7891009" y="1"/>
            <a:ext cx="1282571" cy="578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</a:t>
            </a:r>
            <a:endParaRPr lang="ru-RU" sz="28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3" action="ppaction://hlinkpres?slideindex=1&amp;slidetitle="/>
          </p:cNvPr>
          <p:cNvSpPr/>
          <p:nvPr/>
        </p:nvSpPr>
        <p:spPr>
          <a:xfrm>
            <a:off x="395288" y="1700213"/>
            <a:ext cx="2520950" cy="143986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«Туризм України»</a:t>
            </a:r>
          </a:p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(презентація)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hlinkClick r:id="rId4" action="ppaction://hlinkpres?slideindex=1&amp;slidetitle="/>
          </p:cNvPr>
          <p:cNvSpPr/>
          <p:nvPr/>
        </p:nvSpPr>
        <p:spPr>
          <a:xfrm>
            <a:off x="3419475" y="1700213"/>
            <a:ext cx="2520950" cy="143986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«Зелений туризм»</a:t>
            </a:r>
          </a:p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(презентація)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hlinkClick r:id="rId5" action="ppaction://hlinkpres?slideindex=1&amp;slidetitle="/>
          </p:cNvPr>
          <p:cNvSpPr/>
          <p:nvPr/>
        </p:nvSpPr>
        <p:spPr>
          <a:xfrm>
            <a:off x="6372225" y="1676400"/>
            <a:ext cx="2519363" cy="14636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святині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краю»</a:t>
            </a:r>
          </a:p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Скругленный прямоугольник 11">
            <a:hlinkClick r:id="rId6" action="ppaction://hlinkfile"/>
          </p:cNvPr>
          <p:cNvSpPr/>
          <p:nvPr/>
        </p:nvSpPr>
        <p:spPr>
          <a:xfrm>
            <a:off x="395288" y="3429000"/>
            <a:ext cx="2520950" cy="14398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«Туризм України»</a:t>
            </a:r>
          </a:p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тестуваня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>
            <a:hlinkClick r:id="rId7" action="ppaction://hlinkfile"/>
          </p:cNvPr>
          <p:cNvSpPr/>
          <p:nvPr/>
        </p:nvSpPr>
        <p:spPr>
          <a:xfrm>
            <a:off x="3419475" y="3429000"/>
            <a:ext cx="2520950" cy="14398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«Чим цікавий зелений туризм»</a:t>
            </a:r>
          </a:p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(відеоролик)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>
            <a:hlinkClick r:id="rId8" action="ppaction://hlinkfile"/>
          </p:cNvPr>
          <p:cNvSpPr/>
          <p:nvPr/>
        </p:nvSpPr>
        <p:spPr>
          <a:xfrm>
            <a:off x="6372225" y="3429000"/>
            <a:ext cx="2519363" cy="14398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spAutoFit/>
          </a:bodyPr>
          <a:lstStyle/>
          <a:p>
            <a:pPr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Статистичні дані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>
            <a:hlinkClick r:id="rId9" action="ppaction://hlinkfile"/>
          </p:cNvPr>
          <p:cNvSpPr/>
          <p:nvPr/>
        </p:nvSpPr>
        <p:spPr>
          <a:xfrm>
            <a:off x="3419475" y="5157788"/>
            <a:ext cx="2520950" cy="143986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r333390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</TotalTime>
  <Words>663</Words>
  <Application>Microsoft Office PowerPoint</Application>
  <PresentationFormat>Экран (4:3)</PresentationFormat>
  <Paragraphs>228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mer333390</vt:lpstr>
      <vt:lpstr>УПРАВЛІННЯ  ОСВІТИ І НАУКИ ЧЕРКАСЬКОЇ ОБЛАСНОЇ ДЕРЖАВНОЇ АДМІНІСТРАЦІЇ ВІДДІЛ ОСВІТИ КАМ’ЯНСЬКОЇ  МІСЬКОЇ  РАДИ  МЕТОДИЧНИЙ КАБІНЕТ </vt:lpstr>
      <vt:lpstr>ЗМІСТ</vt:lpstr>
      <vt:lpstr>ДОДАТКИ</vt:lpstr>
      <vt:lpstr>Урок  1.  ТРАНСПОРТ  І  ЙОГО РОЛЬ В  ЕКОНОМІЦІ </vt:lpstr>
      <vt:lpstr>Урок 2 Транспорт України</vt:lpstr>
      <vt:lpstr>Урок 3 ТРАНСПОРТ СВІТУ</vt:lpstr>
      <vt:lpstr>Урок 4 ТОРГІВЛЯ В УКРАЇНІ </vt:lpstr>
      <vt:lpstr>Слайд 8</vt:lpstr>
      <vt:lpstr> Урок 6 ТУРИЗМ В УКРАЇНІ  </vt:lpstr>
      <vt:lpstr> Урок 7 ТУРИЗМ У СВІТІ </vt:lpstr>
      <vt:lpstr>Урок 8  Наука. Освіта. Охорона здоров’я.</vt:lpstr>
      <vt:lpstr>   Урок 9 ФІНАНСОВА  ДІЯЛЬНІСТЬ  </vt:lpstr>
      <vt:lpstr>   Урок 10 КОМП’ЮТЕРНЕ ПРОГРАМУВАННЯ. ІТ. АУТСОРСИНГ  </vt:lpstr>
      <vt:lpstr> Урок 11  УЗАГАЛЬНЕННЯ  ЗНАНЬ З ТЕМИ  «ТРЕТИННИЙ СЕКТОР ГОСПОДАРСТВА»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One</dc:creator>
  <cp:lastModifiedBy>Марина</cp:lastModifiedBy>
  <cp:revision>104</cp:revision>
  <dcterms:created xsi:type="dcterms:W3CDTF">2018-01-18T14:25:39Z</dcterms:created>
  <dcterms:modified xsi:type="dcterms:W3CDTF">2018-02-17T15:00:30Z</dcterms:modified>
</cp:coreProperties>
</file>