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76" r:id="rId5"/>
    <p:sldId id="263" r:id="rId6"/>
    <p:sldId id="264" r:id="rId7"/>
    <p:sldId id="275" r:id="rId8"/>
    <p:sldId id="274" r:id="rId9"/>
    <p:sldId id="266" r:id="rId10"/>
    <p:sldId id="268" r:id="rId11"/>
    <p:sldId id="277" r:id="rId12"/>
    <p:sldId id="269" r:id="rId13"/>
    <p:sldId id="289" r:id="rId14"/>
    <p:sldId id="282" r:id="rId15"/>
    <p:sldId id="270" r:id="rId16"/>
    <p:sldId id="283" r:id="rId17"/>
    <p:sldId id="290" r:id="rId18"/>
    <p:sldId id="271" r:id="rId19"/>
    <p:sldId id="284" r:id="rId20"/>
    <p:sldId id="272" r:id="rId21"/>
    <p:sldId id="285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D219B-CE07-4D56-BDAA-2A948F8EF46E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99A75-9E8F-4960-B1AD-5461668E5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45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99A75-9E8F-4960-B1AD-5461668E51F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71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F45E-481A-4542-9152-6BA8DEAB6CFA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2D6E-D7AC-4D92-95C1-598E9D33F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F45E-481A-4542-9152-6BA8DEAB6CFA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2D6E-D7AC-4D92-95C1-598E9D33F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F45E-481A-4542-9152-6BA8DEAB6CFA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2D6E-D7AC-4D92-95C1-598E9D33F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F45E-481A-4542-9152-6BA8DEAB6CFA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2D6E-D7AC-4D92-95C1-598E9D33F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F45E-481A-4542-9152-6BA8DEAB6CFA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2D6E-D7AC-4D92-95C1-598E9D33F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F45E-481A-4542-9152-6BA8DEAB6CFA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2D6E-D7AC-4D92-95C1-598E9D33F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F45E-481A-4542-9152-6BA8DEAB6CFA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2D6E-D7AC-4D92-95C1-598E9D33F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F45E-481A-4542-9152-6BA8DEAB6CFA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2D6E-D7AC-4D92-95C1-598E9D33F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F45E-481A-4542-9152-6BA8DEAB6CFA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2D6E-D7AC-4D92-95C1-598E9D33F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F45E-481A-4542-9152-6BA8DEAB6CFA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2D6E-D7AC-4D92-95C1-598E9D33F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F45E-481A-4542-9152-6BA8DEAB6CFA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2D6E-D7AC-4D92-95C1-598E9D33F86D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1A2F45E-481A-4542-9152-6BA8DEAB6CFA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BB2D6E-D7AC-4D92-95C1-598E9D33F8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640960" cy="2376264"/>
          </a:xfrm>
        </p:spPr>
        <p:txBody>
          <a:bodyPr>
            <a:noAutofit/>
          </a:bodyPr>
          <a:lstStyle/>
          <a:p>
            <a:pPr algn="ctr"/>
            <a:r>
              <a:rPr lang="ru-RU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</a:t>
            </a:r>
            <a:r>
              <a:rPr lang="ru-RU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356992"/>
            <a:ext cx="6912768" cy="2880320"/>
          </a:xfrm>
        </p:spPr>
        <p:txBody>
          <a:bodyPr>
            <a:normAutofit/>
          </a:bodyPr>
          <a:lstStyle/>
          <a:p>
            <a:pPr algn="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Т.М.</a:t>
            </a:r>
            <a:r>
              <a:rPr 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Непритворна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початкових класів </a:t>
            </a:r>
          </a:p>
          <a:p>
            <a:pPr algn="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Черкаської </a:t>
            </a:r>
          </a:p>
          <a:p>
            <a:pPr algn="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спеціалізованої школи</a:t>
            </a:r>
          </a:p>
          <a:p>
            <a:pPr algn="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І-ІІІ ступенів №20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5064"/>
            <a:ext cx="2268052" cy="2118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5" y="2771381"/>
            <a:ext cx="2313272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991" y="404664"/>
            <a:ext cx="871296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невеликий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думок,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того, про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говорите (пишете);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думки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здивувати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зацікавити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слухача (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читача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текст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зрозумілим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слухачеві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читачеві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051" y="620688"/>
            <a:ext cx="3110289" cy="2348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48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265420"/>
            <a:ext cx="3559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есе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763" y="839141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44134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Одне речення, яке пояснює тему есе.</a:t>
            </a:r>
            <a:endParaRPr lang="ru-RU" sz="36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763" y="2131803"/>
            <a:ext cx="5296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частина.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780928"/>
            <a:ext cx="8064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Кілька речень, у яких викладені факти, власні думки.</a:t>
            </a:r>
            <a:endParaRPr lang="ru-RU" sz="36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5600" y="3981257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Висновок, 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якого може і не бути.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3403" y="5348747"/>
            <a:ext cx="5376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Одне підсумкове речення.</a:t>
            </a:r>
            <a:endParaRPr lang="ru-RU" sz="3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65" y="4104381"/>
            <a:ext cx="2902492" cy="2488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32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25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30913"/>
            <a:ext cx="885698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C00000"/>
                </a:solidFill>
              </a:rPr>
              <a:t>Побудова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есе</a:t>
            </a:r>
            <a:r>
              <a:rPr lang="ru-RU" sz="3200" dirty="0" smtClean="0">
                <a:solidFill>
                  <a:srgbClr val="C00000"/>
                </a:solidFill>
              </a:rPr>
              <a:t> за </a:t>
            </a:r>
            <a:r>
              <a:rPr lang="ru-RU" sz="3200" dirty="0" err="1" smtClean="0">
                <a:solidFill>
                  <a:srgbClr val="C00000"/>
                </a:solidFill>
              </a:rPr>
              <a:t>зразком</a:t>
            </a:r>
            <a:endParaRPr lang="ru-RU" sz="3200" dirty="0" smtClean="0">
              <a:solidFill>
                <a:srgbClr val="C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Послухайте</a:t>
            </a:r>
            <a:r>
              <a:rPr lang="ru-RU" sz="3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(прочитайте) текст. </a:t>
            </a:r>
            <a:r>
              <a:rPr lang="ru-RU" sz="3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endParaRPr lang="ru-RU" sz="3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3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назвати</a:t>
            </a:r>
            <a:r>
              <a:rPr lang="ru-RU" sz="3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sz="3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3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Доведіть</a:t>
            </a:r>
            <a:r>
              <a:rPr lang="ru-RU" sz="3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свою думку.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Андрійко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сумує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закінчується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треба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йти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 я дивуюсь, як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хотіти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школу?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навчатись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нелегко.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думати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на кожному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дізнаєшся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незвичайне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хочеться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знати й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уміти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9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874846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цікавого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Хіба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вас не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захоплюють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свята, походи,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екскурсії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Ми з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нашою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вчителькою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кудись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подорожуємо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побуваємо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Не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Андрійкові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хочеться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Склади</a:t>
            </a:r>
            <a:r>
              <a:rPr lang="ru-RU" sz="3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настрій</a:t>
            </a:r>
            <a:r>
              <a:rPr lang="ru-RU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1 </a:t>
            </a:r>
            <a:r>
              <a:rPr lang="ru-RU" sz="3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40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2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896" cy="5184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першим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сумно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вставати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рано,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готувати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уроки.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той же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математику,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розв᾿язувати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уроках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обговорюати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трапились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літературними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героями,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оцінювати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вчинки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побачу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друзів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А на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перервах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обов᾿язково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трапляється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цікаве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веселе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Я став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дорослішим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2143936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 за зразком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1008112"/>
          </a:xfrm>
        </p:spPr>
        <p:txBody>
          <a:bodyPr/>
          <a:lstStyle/>
          <a:p>
            <a:pPr algn="ctr"/>
            <a:r>
              <a:rPr lang="ru-RU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Мій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настрій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1 </a:t>
            </a:r>
            <a:r>
              <a:rPr lang="ru-RU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9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4" grpId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98298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планом</a:t>
            </a:r>
          </a:p>
          <a:p>
            <a:endParaRPr lang="ru-RU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1.Які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добрі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зробив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зробила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у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своєму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За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вчинки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соромно?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роблю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себе?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56992"/>
            <a:ext cx="2506221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6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424936" cy="65527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сказала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пишається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мною.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приємно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А я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замислився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хорошого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зробив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 мене є маленький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братик,  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хочеться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 для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прикладом. Я </a:t>
            </a:r>
            <a:r>
              <a:rPr lang="ru-RU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граюся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ним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ми разом </a:t>
            </a:r>
            <a:r>
              <a:rPr lang="ru-RU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читаємо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книжки і </a:t>
            </a:r>
            <a:r>
              <a:rPr lang="ru-RU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розглядаємо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малюнки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я </a:t>
            </a:r>
            <a:r>
              <a:rPr lang="ru-RU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батькам.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Слідкую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порядком у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кімнаті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і, коли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пограюся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прибираю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іграшки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2276872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 за планом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77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48680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вчинків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соромно? Так, є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Думаю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обдурювати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траплялося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мною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лінуюсь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мама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зауваження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Я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маленький, але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гадаю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хороших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вчинків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937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427" y="404664"/>
            <a:ext cx="813690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даним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початком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Марійка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любить уроки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Сергійкові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не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подобаються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треба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писати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А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9" y="3522046"/>
            <a:ext cx="2920222" cy="3212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3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Марійка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любить уроки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Сергійкові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не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подобаються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писати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А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здається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уроки 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вчимося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грамотно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писати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й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складати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висловлювати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думки.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треба,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майбутньому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вільно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спілкуватись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людьми, 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гарну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роботу,  бути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цікавим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співрозмовником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7312" y="2288389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 за даним початком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1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125113" cy="1152128"/>
          </a:xfrm>
        </p:spPr>
        <p:txBody>
          <a:bodyPr/>
          <a:lstStyle/>
          <a:p>
            <a:pPr algn="ctr"/>
            <a:r>
              <a:rPr lang="uk-UA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до вивчення есе</a:t>
            </a:r>
            <a:br>
              <a:rPr lang="uk-UA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3 класі: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7955043" cy="51125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Засвоїмо термін есе.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Навчимося  відрізняти есе </a:t>
            </a:r>
          </a:p>
          <a:p>
            <a:pPr marL="0" indent="0">
              <a:buNone/>
            </a:pPr>
            <a:r>
              <a:rPr lang="uk-UA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 розповіді та опису.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Складемо есе усно під </a:t>
            </a:r>
          </a:p>
          <a:p>
            <a:pPr marL="0" indent="0">
              <a:buNone/>
            </a:pPr>
            <a:r>
              <a:rPr lang="uk-UA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керівництвом вчителя.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12976"/>
            <a:ext cx="2760795" cy="3246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04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8683"/>
            <a:ext cx="878497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задану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тему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текст.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Хлопчики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домовились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зустрітися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неділю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стадіоні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пограти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футбол. Але Сашко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полюбляє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вранці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поспати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прокинувшись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почав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розмірковувати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стадіон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поніжитися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ліжку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ковдрою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362" y="3759625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ти порадиш вчинити Сашкові?</a:t>
            </a:r>
            <a:endParaRPr lang="ru-RU" sz="3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42840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траплялися з тобою такі випадки?</a:t>
            </a:r>
            <a:endParaRPr lang="ru-RU" sz="3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608" y="5013175"/>
            <a:ext cx="8573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основі прочитаного тексту побудуй есе на тему: «Що для тебе важливіше: домовленість </a:t>
            </a:r>
          </a:p>
          <a:p>
            <a:r>
              <a:rPr lang="uk-UA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із друзями чи власні бажання?»</a:t>
            </a:r>
            <a:endParaRPr lang="ru-RU" sz="3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0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9"/>
            <a:ext cx="8208912" cy="1368151"/>
          </a:xfrm>
        </p:spPr>
        <p:txBody>
          <a:bodyPr/>
          <a:lstStyle/>
          <a:p>
            <a:pPr algn="ctr"/>
            <a:r>
              <a:rPr lang="uk-UA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для мене важливіше: домовленість з друзями чи власні бажання?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424936" cy="44644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dirty="0" smtClean="0">
                <a:solidFill>
                  <a:schemeClr val="tx1"/>
                </a:solidFill>
              </a:rPr>
              <a:t>     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вранці поспати! Але якщо була домовленість з друзями, то я піду на зустріч. </a:t>
            </a:r>
          </a:p>
          <a:p>
            <a:pPr marL="0" indent="0">
              <a:buNone/>
            </a:pP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Якщо не дотримуватись обіцянок, тебе перестануть запрошувати і можна взагалі втратити друзів. А вірні друзі – це важливо! Мене тато так завжди вчить. Треба виконувати те, що обіцяв.</a:t>
            </a:r>
          </a:p>
          <a:p>
            <a:pPr marL="0" indent="0">
              <a:buNone/>
            </a:pP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Мені теж не подобається когось марно чекати. 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385" y="2492896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 на задану тему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5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556792"/>
            <a:ext cx="8454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://ok.ru/dk?cmd=logExternal&amp;st.name=externalLinkRedirect&amp;st.link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3" y="2132856"/>
            <a:ext cx="84540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://osvita.ua/school/lessons_summary/initial/53053/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713563"/>
            <a:ext cx="84540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https://clck.yandex.ru/redir/dv/*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data=url%3Dhttp%253A%252F%252Fwww.ks-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770" y="3421449"/>
            <a:ext cx="8454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https://docviewer.yandex.ua/?url=http%3A%2F%2Floippo.lviv.ua%2Ffiles%2F2016%2FMetoduka%2Fpo4_klasu%2F1532.pdf&amp;name=1532.pdf&amp;lang=uk&amp;c=589f37a382d7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437112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http://journlib.univ.kiev.ua/ese_gol_2.doc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6420" y="314696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ІНТЕРНЕТ-РЕСУРСИ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03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9"/>
            <a:ext cx="7125113" cy="936104"/>
          </a:xfrm>
        </p:spPr>
        <p:txBody>
          <a:bodyPr/>
          <a:lstStyle/>
          <a:p>
            <a:pPr algn="ctr"/>
            <a:r>
              <a:rPr lang="uk-UA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Складаємо есе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42707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Порівнюємо опис, розповідь і есе.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Визначаємо суттєві ознаки есе.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Формулюємо правило.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Складаємо есе.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638" y="3933055"/>
            <a:ext cx="3902832" cy="2924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00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556792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тексти. Порівняй їх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298" y="404664"/>
            <a:ext cx="88924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1.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нашим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вікном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росте стара береза. Бабуся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розповідала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колись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березу посадила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минуло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часу. Береза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бачила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свідком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радісних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гіллям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захищала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дощу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дарувала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прохолоду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спекотні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Зранку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проводжала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справах,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ввечері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зустрічала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дня.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береза стала членом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1130" y="6035473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 це текст – розповідь чи опис?</a:t>
            </a:r>
            <a:endParaRPr lang="ru-RU" sz="28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44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-171400"/>
            <a:ext cx="8208912" cy="7029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2.</a:t>
            </a:r>
          </a:p>
          <a:p>
            <a:pPr marL="0" indent="0">
              <a:buNone/>
            </a:pP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Біля нашої школи росте береза. Красива вона в усі пори року. Навесні звисають гнучкі тонкі віти з ніжними сережками та тендітними ніжно-зеленими листочками. Влітку стоїть убрана в смарагдове плаття, а вітер розчісує її довгі дівочі коси. Осінь вбирає деревце в розкішні шати. Листочки, мов золоті монетки, </a:t>
            </a:r>
            <a:r>
              <a:rPr lang="uk-UA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сипляться</a:t>
            </a: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землю. Ну а взимку стоїть красуня снігуронька в білій пухнастій шубці.</a:t>
            </a:r>
          </a:p>
          <a:p>
            <a:pPr marL="0" indent="0">
              <a:buNone/>
            </a:pP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Цілий рік берізка милує око і дорослим, і дітям.    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6301703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</a:t>
            </a:r>
            <a:r>
              <a:rPr lang="ru-RU" sz="2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 тексту</a:t>
            </a:r>
          </a:p>
        </p:txBody>
      </p:sp>
    </p:spTree>
    <p:extLst>
      <p:ext uri="{BB962C8B-B14F-4D97-AF65-F5344CB8AC3E}">
        <p14:creationId xmlns:p14="http://schemas.microsoft.com/office/powerpoint/2010/main" val="391697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1"/>
            <a:ext cx="7920880" cy="288031"/>
          </a:xfrm>
        </p:spPr>
        <p:txBody>
          <a:bodyPr/>
          <a:lstStyle/>
          <a:p>
            <a:pPr algn="ctr"/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424936" cy="61926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uk-UA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3.</a:t>
            </a:r>
          </a:p>
          <a:p>
            <a:pPr marL="0" indent="0">
              <a:buNone/>
            </a:pPr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Після уроків поверталась я додому. Проходила біля берізки. Подув теплий осінній вітер, і один золотий листочок, покружлявши, впав на мою долоню. Здавалось, що берізка подарувала мені шматочок сонця. А чому? Можливо, щоб підняти мені настрій, а може, хотіла, щоб я ще раз помилувалась її красою.</a:t>
            </a:r>
          </a:p>
          <a:p>
            <a:pPr marL="0" indent="0">
              <a:buNone/>
            </a:pPr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Як би там не було, а я дуже зраділа такому несподіваному привіту.  </a:t>
            </a:r>
          </a:p>
          <a:p>
            <a:pPr marL="0" indent="0">
              <a:buNone/>
            </a:pPr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1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173" y="313745"/>
            <a:ext cx="8388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Яку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третій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898520"/>
            <a:ext cx="88722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дівчинка</a:t>
            </a:r>
            <a:r>
              <a:rPr lang="ru-RU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роздумує</a:t>
            </a:r>
            <a:r>
              <a:rPr lang="ru-RU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 упав </a:t>
            </a:r>
            <a:r>
              <a:rPr lang="ru-RU" sz="2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березовий</a:t>
            </a:r>
            <a:r>
              <a:rPr lang="ru-RU" sz="2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листок</a:t>
            </a:r>
            <a:r>
              <a:rPr lang="ru-RU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966" y="2436500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Такий текст називається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637" y="3021275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ж таке есе?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329" y="3496012"/>
            <a:ext cx="8100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Пригадай, який текст називається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розповіддю?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4034621"/>
            <a:ext cx="563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660066"/>
                </a:solidFill>
              </a:rPr>
              <a:t>У </a:t>
            </a:r>
            <a:r>
              <a:rPr lang="ru-RU" sz="2400" dirty="0" err="1">
                <a:solidFill>
                  <a:srgbClr val="660066"/>
                </a:solidFill>
              </a:rPr>
              <a:t>якому</a:t>
            </a:r>
            <a:r>
              <a:rPr lang="ru-RU" sz="2400" dirty="0">
                <a:solidFill>
                  <a:srgbClr val="660066"/>
                </a:solidFill>
              </a:rPr>
              <a:t> про </a:t>
            </a:r>
            <a:r>
              <a:rPr lang="ru-RU" sz="2400" dirty="0" err="1">
                <a:solidFill>
                  <a:srgbClr val="660066"/>
                </a:solidFill>
              </a:rPr>
              <a:t>щось</a:t>
            </a:r>
            <a:r>
              <a:rPr lang="ru-RU" sz="2400" dirty="0">
                <a:solidFill>
                  <a:srgbClr val="660066"/>
                </a:solidFill>
              </a:rPr>
              <a:t> </a:t>
            </a:r>
            <a:r>
              <a:rPr lang="ru-RU" sz="2400" dirty="0" err="1">
                <a:solidFill>
                  <a:srgbClr val="660066"/>
                </a:solidFill>
              </a:rPr>
              <a:t>розповідається</a:t>
            </a:r>
            <a:r>
              <a:rPr lang="ru-RU" sz="24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966" y="4537688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текст називається описом?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80155" y="5086193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якому щось описується.</a:t>
            </a:r>
            <a:endParaRPr lang="ru-RU" sz="28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637" y="5583746"/>
            <a:ext cx="5364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висловлюється в есе?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223" y="6168521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 думки, розмірковування про щось</a:t>
            </a:r>
            <a: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3929" y="1851725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ви гадаєте, як називається цей текст?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32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438" y="1124744"/>
            <a:ext cx="82280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текст, у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висловлює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думки та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якусь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подію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вчинок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виражає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79289"/>
            <a:ext cx="3002094" cy="2994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60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188640"/>
            <a:ext cx="5362758" cy="2088232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Завдання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для </a:t>
            </a:r>
            <a:r>
              <a:rPr lang="ru-RU" dirty="0" err="1">
                <a:solidFill>
                  <a:srgbClr val="C00000"/>
                </a:solidFill>
              </a:rPr>
              <a:t>формування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err="1">
                <a:solidFill>
                  <a:srgbClr val="C00000"/>
                </a:solidFill>
              </a:rPr>
              <a:t>умінь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складати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есе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07361"/>
            <a:ext cx="8640959" cy="42859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зразком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Побудувати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поданим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планом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твір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даним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початком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Придумати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задану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тему.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2483438" cy="3201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1157</TotalTime>
  <Words>1238</Words>
  <Application>Microsoft Office PowerPoint</Application>
  <PresentationFormat>Экран (4:3)</PresentationFormat>
  <Paragraphs>124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Spring</vt:lpstr>
      <vt:lpstr>Вивчення есе  на уроках української мови 3 клас</vt:lpstr>
      <vt:lpstr>Завдання до вивчення есе  у 3 класі:</vt:lpstr>
      <vt:lpstr>Складаємо есе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Завдання  для формування умінь складати есе:</vt:lpstr>
      <vt:lpstr>Презентация PowerPoint</vt:lpstr>
      <vt:lpstr>Презентация PowerPoint</vt:lpstr>
      <vt:lpstr>Презентация PowerPoint</vt:lpstr>
      <vt:lpstr>Презентация PowerPoint</vt:lpstr>
      <vt:lpstr>Мій настрій перед 1 вересня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Що для мене важливіше: домовленість з друзями чи власні бажання?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Ессе  на уроках української мови 3 клас</dc:title>
  <dc:creator>Татьяна</dc:creator>
  <cp:lastModifiedBy>Татьяна</cp:lastModifiedBy>
  <cp:revision>99</cp:revision>
  <dcterms:created xsi:type="dcterms:W3CDTF">2017-02-06T18:15:24Z</dcterms:created>
  <dcterms:modified xsi:type="dcterms:W3CDTF">2017-02-25T16:10:22Z</dcterms:modified>
</cp:coreProperties>
</file>