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72" r:id="rId3"/>
    <p:sldId id="257" r:id="rId4"/>
    <p:sldId id="267" r:id="rId5"/>
    <p:sldId id="258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268" r:id="rId14"/>
    <p:sldId id="269" r:id="rId15"/>
    <p:sldId id="270" r:id="rId16"/>
    <p:sldId id="271" r:id="rId17"/>
    <p:sldId id="25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55" d="100"/>
          <a:sy n="55" d="100"/>
        </p:scale>
        <p:origin x="78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41DE-3527-4B36-AABE-0B8D78FE8213}" type="datetimeFigureOut">
              <a:rPr lang="ru-RU" smtClean="0"/>
              <a:t>03.03.2026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6B1EC-FB20-4C52-AFFE-3D19D574A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661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41DE-3527-4B36-AABE-0B8D78FE8213}" type="datetimeFigureOut">
              <a:rPr lang="ru-RU" smtClean="0"/>
              <a:t>03.03.2026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6B1EC-FB20-4C52-AFFE-3D19D574A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123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41DE-3527-4B36-AABE-0B8D78FE8213}" type="datetimeFigureOut">
              <a:rPr lang="ru-RU" smtClean="0"/>
              <a:t>03.03.2026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6B1EC-FB20-4C52-AFFE-3D19D574A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588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41DE-3527-4B36-AABE-0B8D78FE8213}" type="datetimeFigureOut">
              <a:rPr lang="ru-RU" smtClean="0"/>
              <a:t>03.03.2026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6B1EC-FB20-4C52-AFFE-3D19D574A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665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41DE-3527-4B36-AABE-0B8D78FE8213}" type="datetimeFigureOut">
              <a:rPr lang="ru-RU" smtClean="0"/>
              <a:t>03.03.2026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6B1EC-FB20-4C52-AFFE-3D19D574A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12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41DE-3527-4B36-AABE-0B8D78FE8213}" type="datetimeFigureOut">
              <a:rPr lang="ru-RU" smtClean="0"/>
              <a:t>03.03.2026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6B1EC-FB20-4C52-AFFE-3D19D574A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480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41DE-3527-4B36-AABE-0B8D78FE8213}" type="datetimeFigureOut">
              <a:rPr lang="ru-RU" smtClean="0"/>
              <a:t>03.03.2026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6B1EC-FB20-4C52-AFFE-3D19D574A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437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41DE-3527-4B36-AABE-0B8D78FE8213}" type="datetimeFigureOut">
              <a:rPr lang="ru-RU" smtClean="0"/>
              <a:t>03.03.2026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6B1EC-FB20-4C52-AFFE-3D19D574A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173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41DE-3527-4B36-AABE-0B8D78FE8213}" type="datetimeFigureOut">
              <a:rPr lang="ru-RU" smtClean="0"/>
              <a:t>03.03.2026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6B1EC-FB20-4C52-AFFE-3D19D574A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0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41DE-3527-4B36-AABE-0B8D78FE8213}" type="datetimeFigureOut">
              <a:rPr lang="ru-RU" smtClean="0"/>
              <a:t>03.03.2026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6B1EC-FB20-4C52-AFFE-3D19D574A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211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41DE-3527-4B36-AABE-0B8D78FE8213}" type="datetimeFigureOut">
              <a:rPr lang="ru-RU" smtClean="0"/>
              <a:t>03.03.2026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6B1EC-FB20-4C52-AFFE-3D19D574A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338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641DE-3527-4B36-AABE-0B8D78FE8213}" type="datetimeFigureOut">
              <a:rPr lang="ru-RU" smtClean="0"/>
              <a:t>03.03.2026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6B1EC-FB20-4C52-AFFE-3D19D574A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03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68800" y="1452417"/>
            <a:ext cx="9144000" cy="1654849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660033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Феномен Софії </a:t>
            </a:r>
            <a:br>
              <a:rPr lang="uk-UA" dirty="0" smtClean="0">
                <a:solidFill>
                  <a:srgbClr val="660033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</a:br>
            <a:r>
              <a:rPr lang="uk-UA" dirty="0" err="1" smtClean="0">
                <a:solidFill>
                  <a:srgbClr val="660033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Русової</a:t>
            </a:r>
            <a:endParaRPr lang="ru-RU" dirty="0">
              <a:solidFill>
                <a:srgbClr val="660033"/>
              </a:solidFill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22950" y="4129887"/>
            <a:ext cx="6235700" cy="1864513"/>
          </a:xfrm>
        </p:spPr>
        <p:txBody>
          <a:bodyPr/>
          <a:lstStyle/>
          <a:p>
            <a:r>
              <a:rPr lang="uk-UA" sz="3200" dirty="0" smtClean="0"/>
              <a:t>Віртуальна книжкова виставка</a:t>
            </a:r>
          </a:p>
          <a:p>
            <a:r>
              <a:rPr lang="uk-UA" sz="2800" dirty="0" smtClean="0"/>
              <a:t>До 170-річчя від дня народження</a:t>
            </a:r>
          </a:p>
          <a:p>
            <a:endParaRPr lang="uk-UA" sz="3200" dirty="0"/>
          </a:p>
          <a:p>
            <a:endParaRPr lang="uk-UA" sz="3200" dirty="0" smtClean="0"/>
          </a:p>
          <a:p>
            <a:endParaRPr lang="uk-UA" sz="3200" dirty="0"/>
          </a:p>
          <a:p>
            <a:endParaRPr lang="uk-UA" sz="3200" dirty="0" smtClean="0"/>
          </a:p>
          <a:p>
            <a:endParaRPr lang="uk-UA" sz="3200" dirty="0"/>
          </a:p>
          <a:p>
            <a:endParaRPr lang="uk-UA" sz="3200" dirty="0" smtClean="0"/>
          </a:p>
          <a:p>
            <a:endParaRPr lang="uk-UA" sz="32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648" y="1219428"/>
            <a:ext cx="5221319" cy="4220718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6600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82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1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227" y="1016174"/>
            <a:ext cx="3483864" cy="50109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08780" y="197643"/>
            <a:ext cx="6096000" cy="66479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 err="1" smtClean="0"/>
              <a:t>Софія</a:t>
            </a:r>
            <a:r>
              <a:rPr lang="ru-RU" sz="2000" dirty="0" smtClean="0"/>
              <a:t> </a:t>
            </a:r>
            <a:r>
              <a:rPr lang="ru-RU" sz="2000" dirty="0" err="1" smtClean="0"/>
              <a:t>Русова</a:t>
            </a:r>
            <a:r>
              <a:rPr lang="ru-RU" sz="2000" dirty="0" smtClean="0"/>
              <a:t> – педагог, </a:t>
            </a:r>
            <a:r>
              <a:rPr lang="ru-RU" sz="2000" dirty="0" err="1" smtClean="0"/>
              <a:t>державний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діяч</a:t>
            </a:r>
            <a:r>
              <a:rPr lang="ru-RU" sz="2000" dirty="0" smtClean="0"/>
              <a:t>, </a:t>
            </a:r>
            <a:r>
              <a:rPr lang="ru-RU" sz="2000" dirty="0" err="1" smtClean="0"/>
              <a:t>просвітитель</a:t>
            </a:r>
            <a:r>
              <a:rPr lang="ru-RU" sz="2000" dirty="0" smtClean="0"/>
              <a:t> (до 155-річчя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дня </a:t>
            </a:r>
            <a:r>
              <a:rPr lang="ru-RU" sz="2000" dirty="0" err="1" smtClean="0"/>
              <a:t>народження</a:t>
            </a:r>
            <a:r>
              <a:rPr lang="ru-RU" sz="2000" dirty="0" smtClean="0"/>
              <a:t>) : </a:t>
            </a:r>
            <a:r>
              <a:rPr lang="ru-RU" sz="2000" dirty="0" err="1" smtClean="0"/>
              <a:t>біобібліографічний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покажчик</a:t>
            </a:r>
            <a:r>
              <a:rPr lang="ru-RU" sz="2000" dirty="0" smtClean="0"/>
              <a:t> / Нац. акад. </a:t>
            </a:r>
            <a:r>
              <a:rPr lang="ru-RU" sz="2000" dirty="0" err="1" smtClean="0"/>
              <a:t>пед</a:t>
            </a:r>
            <a:r>
              <a:rPr lang="ru-RU" sz="2000" dirty="0" smtClean="0"/>
              <a:t>. наук </a:t>
            </a:r>
            <a:r>
              <a:rPr lang="ru-RU" sz="2000" dirty="0" err="1" smtClean="0"/>
              <a:t>України</a:t>
            </a:r>
            <a:r>
              <a:rPr lang="ru-RU" sz="2000" dirty="0" smtClean="0"/>
              <a:t>; ДНПБ </a:t>
            </a:r>
            <a:r>
              <a:rPr lang="ru-RU" sz="2000" dirty="0" err="1" smtClean="0"/>
              <a:t>ім</a:t>
            </a:r>
            <a:r>
              <a:rPr lang="ru-RU" sz="2000" dirty="0" smtClean="0"/>
              <a:t>. В. О. </a:t>
            </a:r>
            <a:r>
              <a:rPr lang="ru-RU" sz="2000" dirty="0" err="1" smtClean="0"/>
              <a:t>Сухомлинського</a:t>
            </a:r>
            <a:r>
              <a:rPr lang="ru-RU" sz="2000" dirty="0" smtClean="0"/>
              <a:t> ; </a:t>
            </a:r>
            <a:r>
              <a:rPr lang="ru-RU" sz="2000" dirty="0" err="1" smtClean="0"/>
              <a:t>Ніжин</a:t>
            </a:r>
            <a:r>
              <a:rPr lang="ru-RU" sz="2000" dirty="0" smtClean="0"/>
              <a:t>. </a:t>
            </a:r>
            <a:r>
              <a:rPr lang="ru-RU" sz="2000" dirty="0" err="1" smtClean="0"/>
              <a:t>держ</a:t>
            </a:r>
            <a:r>
              <a:rPr lang="ru-RU" sz="2000" dirty="0" smtClean="0"/>
              <a:t>. ун-т </a:t>
            </a:r>
            <a:r>
              <a:rPr lang="ru-RU" sz="2000" dirty="0" err="1" smtClean="0"/>
              <a:t>ім</a:t>
            </a:r>
            <a:r>
              <a:rPr lang="ru-RU" sz="2000" dirty="0" smtClean="0"/>
              <a:t>. М. Гоголя; </a:t>
            </a:r>
            <a:r>
              <a:rPr lang="ru-RU" sz="2000" dirty="0" err="1" smtClean="0"/>
              <a:t>упоряд</a:t>
            </a:r>
            <a:r>
              <a:rPr lang="ru-RU" sz="2000" dirty="0" smtClean="0"/>
              <a:t>. А. М. </a:t>
            </a:r>
            <a:r>
              <a:rPr lang="ru-RU" sz="2000" dirty="0" err="1" smtClean="0"/>
              <a:t>Доркену</a:t>
            </a:r>
            <a:r>
              <a:rPr lang="ru-RU" sz="2000" dirty="0" smtClean="0"/>
              <a:t> ; наук. ред. П. І. Рогова. – </a:t>
            </a:r>
            <a:r>
              <a:rPr lang="ru-RU" sz="2000" dirty="0" err="1" smtClean="0"/>
              <a:t>Київ</a:t>
            </a:r>
            <a:r>
              <a:rPr lang="ru-RU" sz="2000" dirty="0" smtClean="0"/>
              <a:t> : ДНПБ </a:t>
            </a:r>
            <a:r>
              <a:rPr lang="ru-RU" sz="2000" dirty="0" err="1" smtClean="0"/>
              <a:t>України</a:t>
            </a:r>
            <a:r>
              <a:rPr lang="ru-RU" sz="2000" dirty="0" smtClean="0"/>
              <a:t>, 2010. – 176 с.</a:t>
            </a:r>
          </a:p>
          <a:p>
            <a:pPr algn="just"/>
            <a:r>
              <a:rPr lang="ru-RU" dirty="0" smtClean="0"/>
              <a:t>  </a:t>
            </a:r>
            <a:r>
              <a:rPr lang="ru-RU" dirty="0" err="1" smtClean="0"/>
              <a:t>Біобібліографічний</a:t>
            </a:r>
            <a:r>
              <a:rPr lang="ru-RU" dirty="0" smtClean="0"/>
              <a:t> </a:t>
            </a:r>
            <a:r>
              <a:rPr lang="ru-RU" dirty="0" err="1" smtClean="0"/>
              <a:t>покажчик</a:t>
            </a:r>
            <a:r>
              <a:rPr lang="ru-RU" dirty="0" smtClean="0"/>
              <a:t> </a:t>
            </a:r>
            <a:r>
              <a:rPr lang="ru-RU" dirty="0" err="1" smtClean="0"/>
              <a:t>присвячений</a:t>
            </a:r>
            <a:r>
              <a:rPr lang="ru-RU" dirty="0" smtClean="0"/>
              <a:t> </a:t>
            </a:r>
            <a:r>
              <a:rPr lang="ru-RU" dirty="0" err="1" smtClean="0"/>
              <a:t>життю</a:t>
            </a:r>
            <a:r>
              <a:rPr lang="ru-RU" dirty="0" smtClean="0"/>
              <a:t> і </a:t>
            </a:r>
            <a:r>
              <a:rPr lang="ru-RU" dirty="0" err="1" smtClean="0"/>
              <a:t>діяльності</a:t>
            </a:r>
            <a:r>
              <a:rPr lang="ru-RU" dirty="0" smtClean="0"/>
              <a:t> </a:t>
            </a:r>
            <a:r>
              <a:rPr lang="ru-RU" dirty="0" err="1" smtClean="0"/>
              <a:t>Софії</a:t>
            </a:r>
            <a:r>
              <a:rPr lang="ru-RU" dirty="0" smtClean="0"/>
              <a:t> </a:t>
            </a:r>
            <a:r>
              <a:rPr lang="ru-RU" dirty="0" err="1" smtClean="0"/>
              <a:t>Федорівни</a:t>
            </a:r>
            <a:r>
              <a:rPr lang="ru-RU" dirty="0" smtClean="0"/>
              <a:t> </a:t>
            </a:r>
            <a:r>
              <a:rPr lang="ru-RU" dirty="0" err="1" smtClean="0"/>
              <a:t>Русової</a:t>
            </a:r>
            <a:r>
              <a:rPr lang="ru-RU" dirty="0" smtClean="0"/>
              <a:t> (1856-1940) – </a:t>
            </a:r>
            <a:r>
              <a:rPr lang="ru-RU" dirty="0" err="1" smtClean="0"/>
              <a:t>видатного</a:t>
            </a:r>
            <a:r>
              <a:rPr lang="ru-RU" dirty="0" smtClean="0"/>
              <a:t> </a:t>
            </a:r>
            <a:r>
              <a:rPr lang="ru-RU" dirty="0" err="1" smtClean="0"/>
              <a:t>українського</a:t>
            </a:r>
            <a:r>
              <a:rPr lang="ru-RU" dirty="0" smtClean="0"/>
              <a:t> педагога в </a:t>
            </a:r>
            <a:r>
              <a:rPr lang="ru-RU" dirty="0" err="1" smtClean="0"/>
              <a:t>галузі</a:t>
            </a:r>
            <a:r>
              <a:rPr lang="ru-RU" dirty="0" smtClean="0"/>
              <a:t> </a:t>
            </a:r>
            <a:r>
              <a:rPr lang="ru-RU" dirty="0" err="1" smtClean="0"/>
              <a:t>дошкільного</a:t>
            </a:r>
            <a:r>
              <a:rPr lang="ru-RU" dirty="0" smtClean="0"/>
              <a:t> </a:t>
            </a:r>
            <a:r>
              <a:rPr lang="ru-RU" dirty="0" err="1" smtClean="0"/>
              <a:t>виховання</a:t>
            </a:r>
            <a:r>
              <a:rPr lang="ru-RU" dirty="0" smtClean="0"/>
              <a:t>, </a:t>
            </a:r>
            <a:r>
              <a:rPr lang="ru-RU" dirty="0" err="1" smtClean="0"/>
              <a:t>громадсько-освітнього</a:t>
            </a:r>
            <a:r>
              <a:rPr lang="ru-RU" dirty="0" smtClean="0"/>
              <a:t> </a:t>
            </a:r>
            <a:r>
              <a:rPr lang="ru-RU" dirty="0" err="1" smtClean="0"/>
              <a:t>діяча</a:t>
            </a:r>
            <a:r>
              <a:rPr lang="ru-RU" dirty="0" smtClean="0"/>
              <a:t>, </a:t>
            </a:r>
            <a:r>
              <a:rPr lang="ru-RU" dirty="0" err="1" smtClean="0"/>
              <a:t>письменниці</a:t>
            </a:r>
            <a:r>
              <a:rPr lang="ru-RU" dirty="0" smtClean="0"/>
              <a:t>, </a:t>
            </a:r>
            <a:r>
              <a:rPr lang="ru-RU" dirty="0" err="1" smtClean="0"/>
              <a:t>історика</a:t>
            </a:r>
            <a:r>
              <a:rPr lang="ru-RU" dirty="0" smtClean="0"/>
              <a:t>, </a:t>
            </a:r>
            <a:r>
              <a:rPr lang="ru-RU" dirty="0" err="1" smtClean="0"/>
              <a:t>етнографа</a:t>
            </a:r>
            <a:r>
              <a:rPr lang="ru-RU" dirty="0" smtClean="0"/>
              <a:t>, </a:t>
            </a:r>
            <a:r>
              <a:rPr lang="ru-RU" dirty="0" err="1" smtClean="0"/>
              <a:t>мистецтвознавця</a:t>
            </a:r>
            <a:r>
              <a:rPr lang="ru-RU" dirty="0" smtClean="0"/>
              <a:t>, </a:t>
            </a:r>
            <a:r>
              <a:rPr lang="ru-RU" dirty="0" err="1" smtClean="0"/>
              <a:t>літературного</a:t>
            </a:r>
            <a:r>
              <a:rPr lang="ru-RU" dirty="0" smtClean="0"/>
              <a:t> критика, </a:t>
            </a:r>
            <a:r>
              <a:rPr lang="ru-RU" dirty="0" err="1" smtClean="0"/>
              <a:t>визначного</a:t>
            </a:r>
            <a:r>
              <a:rPr lang="ru-RU" dirty="0" smtClean="0"/>
              <a:t> </a:t>
            </a:r>
            <a:r>
              <a:rPr lang="ru-RU" dirty="0" err="1" smtClean="0"/>
              <a:t>представника</a:t>
            </a:r>
            <a:r>
              <a:rPr lang="ru-RU" dirty="0" smtClean="0"/>
              <a:t> </a:t>
            </a:r>
            <a:r>
              <a:rPr lang="ru-RU" dirty="0" err="1" smtClean="0"/>
              <a:t>української</a:t>
            </a:r>
            <a:r>
              <a:rPr lang="ru-RU" dirty="0" smtClean="0"/>
              <a:t> </a:t>
            </a:r>
            <a:r>
              <a:rPr lang="ru-RU" dirty="0" err="1" smtClean="0"/>
              <a:t>культури</a:t>
            </a:r>
            <a:r>
              <a:rPr lang="ru-RU" dirty="0" smtClean="0"/>
              <a:t>, </a:t>
            </a:r>
            <a:r>
              <a:rPr lang="ru-RU" dirty="0" err="1" smtClean="0"/>
              <a:t>однієї</a:t>
            </a:r>
            <a:r>
              <a:rPr lang="ru-RU" dirty="0" smtClean="0"/>
              <a:t> з </a:t>
            </a:r>
            <a:r>
              <a:rPr lang="ru-RU" dirty="0" err="1" smtClean="0"/>
              <a:t>організаторів</a:t>
            </a:r>
            <a:r>
              <a:rPr lang="ru-RU" dirty="0" smtClean="0"/>
              <a:t> </a:t>
            </a:r>
            <a:r>
              <a:rPr lang="ru-RU" dirty="0" err="1" smtClean="0"/>
              <a:t>жіночого</a:t>
            </a:r>
            <a:r>
              <a:rPr lang="ru-RU" dirty="0" smtClean="0"/>
              <a:t> </a:t>
            </a:r>
            <a:r>
              <a:rPr lang="ru-RU" dirty="0" err="1" smtClean="0"/>
              <a:t>руху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  У </a:t>
            </a:r>
            <a:r>
              <a:rPr lang="ru-RU" dirty="0" err="1" smtClean="0"/>
              <a:t>покажчику</a:t>
            </a:r>
            <a:r>
              <a:rPr lang="ru-RU" dirty="0" smtClean="0"/>
              <a:t> представлено </a:t>
            </a:r>
            <a:r>
              <a:rPr lang="ru-RU" dirty="0" err="1" smtClean="0"/>
              <a:t>бібліографію</a:t>
            </a:r>
            <a:r>
              <a:rPr lang="ru-RU" dirty="0" smtClean="0"/>
              <a:t> </a:t>
            </a:r>
            <a:r>
              <a:rPr lang="ru-RU" dirty="0" err="1" smtClean="0"/>
              <a:t>праць</a:t>
            </a:r>
            <a:r>
              <a:rPr lang="ru-RU" dirty="0" smtClean="0"/>
              <a:t> </a:t>
            </a:r>
            <a:r>
              <a:rPr lang="ru-RU" dirty="0" smtClean="0"/>
              <a:t>                                С</a:t>
            </a:r>
            <a:r>
              <a:rPr lang="ru-RU" dirty="0" smtClean="0"/>
              <a:t>. Ф. </a:t>
            </a:r>
            <a:r>
              <a:rPr lang="ru-RU" dirty="0" err="1" smtClean="0"/>
              <a:t>Русової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видані</a:t>
            </a:r>
            <a:r>
              <a:rPr lang="ru-RU" dirty="0" smtClean="0"/>
              <a:t> з початку 80-х </a:t>
            </a:r>
            <a:r>
              <a:rPr lang="ru-RU" dirty="0" err="1" smtClean="0"/>
              <a:t>років</a:t>
            </a:r>
            <a:r>
              <a:rPr lang="ru-RU" dirty="0" smtClean="0"/>
              <a:t> ХІХ ст. до 2010 року в </a:t>
            </a:r>
            <a:r>
              <a:rPr lang="ru-RU" dirty="0" err="1" smtClean="0"/>
              <a:t>Україні</a:t>
            </a:r>
            <a:r>
              <a:rPr lang="ru-RU" dirty="0" smtClean="0"/>
              <a:t> та </a:t>
            </a:r>
            <a:r>
              <a:rPr lang="ru-RU" dirty="0" err="1" smtClean="0"/>
              <a:t>світі</a:t>
            </a:r>
            <a:r>
              <a:rPr lang="ru-RU" dirty="0" smtClean="0"/>
              <a:t>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дослідження</a:t>
            </a:r>
            <a:r>
              <a:rPr lang="ru-RU" dirty="0" smtClean="0"/>
              <a:t> </a:t>
            </a:r>
            <a:r>
              <a:rPr lang="ru-RU" dirty="0" err="1" smtClean="0"/>
              <a:t>вчених</a:t>
            </a:r>
            <a:r>
              <a:rPr lang="ru-RU" dirty="0" smtClean="0"/>
              <a:t>, </a:t>
            </a:r>
            <a:r>
              <a:rPr lang="ru-RU" dirty="0" err="1" smtClean="0"/>
              <a:t>присвячені</a:t>
            </a:r>
            <a:r>
              <a:rPr lang="ru-RU" dirty="0" smtClean="0"/>
              <a:t> </a:t>
            </a:r>
            <a:r>
              <a:rPr lang="ru-RU" dirty="0" err="1" smtClean="0"/>
              <a:t>життю</a:t>
            </a:r>
            <a:r>
              <a:rPr lang="ru-RU" dirty="0" smtClean="0"/>
              <a:t> і </a:t>
            </a:r>
            <a:r>
              <a:rPr lang="ru-RU" dirty="0" err="1" smtClean="0"/>
              <a:t>творчій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 педагога,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поглядам</a:t>
            </a:r>
            <a:r>
              <a:rPr lang="ru-RU" dirty="0" smtClean="0"/>
              <a:t> на </a:t>
            </a:r>
            <a:r>
              <a:rPr lang="ru-RU" dirty="0" err="1" smtClean="0"/>
              <a:t>зміст</a:t>
            </a:r>
            <a:r>
              <a:rPr lang="ru-RU" dirty="0" smtClean="0"/>
              <a:t> </a:t>
            </a:r>
            <a:r>
              <a:rPr lang="ru-RU" dirty="0" err="1" smtClean="0"/>
              <a:t>виховання</a:t>
            </a:r>
            <a:r>
              <a:rPr lang="ru-RU" dirty="0" smtClean="0"/>
              <a:t> й </a:t>
            </a:r>
            <a:r>
              <a:rPr lang="ru-RU" dirty="0" err="1" smtClean="0"/>
              <a:t>навчання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вийшли</a:t>
            </a:r>
            <a:r>
              <a:rPr lang="ru-RU" dirty="0" smtClean="0"/>
              <a:t> на </a:t>
            </a:r>
            <a:r>
              <a:rPr lang="ru-RU" dirty="0" err="1" smtClean="0"/>
              <a:t>традиційних</a:t>
            </a:r>
            <a:r>
              <a:rPr lang="ru-RU" dirty="0" smtClean="0"/>
              <a:t> та </a:t>
            </a:r>
            <a:r>
              <a:rPr lang="ru-RU" dirty="0" err="1" smtClean="0"/>
              <a:t>електронних</a:t>
            </a:r>
            <a:r>
              <a:rPr lang="ru-RU" dirty="0" smtClean="0"/>
              <a:t> </a:t>
            </a:r>
            <a:r>
              <a:rPr lang="ru-RU" dirty="0" err="1" smtClean="0"/>
              <a:t>носіях</a:t>
            </a:r>
            <a:r>
              <a:rPr lang="ru-RU" dirty="0" smtClean="0"/>
              <a:t> </a:t>
            </a:r>
            <a:r>
              <a:rPr lang="ru-RU" dirty="0" err="1" smtClean="0"/>
              <a:t>упродовж</a:t>
            </a:r>
            <a:r>
              <a:rPr lang="ru-RU" dirty="0" smtClean="0"/>
              <a:t> </a:t>
            </a:r>
            <a:r>
              <a:rPr lang="ru-RU" dirty="0" err="1" smtClean="0"/>
              <a:t>зазначеного</a:t>
            </a:r>
            <a:r>
              <a:rPr lang="ru-RU" dirty="0" smtClean="0"/>
              <a:t> </a:t>
            </a:r>
            <a:r>
              <a:rPr lang="ru-RU" dirty="0" err="1" smtClean="0"/>
              <a:t>вище</a:t>
            </a:r>
            <a:r>
              <a:rPr lang="ru-RU" dirty="0" smtClean="0"/>
              <a:t> </a:t>
            </a:r>
            <a:r>
              <a:rPr lang="ru-RU" dirty="0" err="1" smtClean="0"/>
              <a:t>періоду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  </a:t>
            </a:r>
            <a:r>
              <a:rPr lang="ru-RU" dirty="0" err="1" smtClean="0"/>
              <a:t>Біобібліографічний</a:t>
            </a:r>
            <a:r>
              <a:rPr lang="ru-RU" dirty="0" smtClean="0"/>
              <a:t> </a:t>
            </a:r>
            <a:r>
              <a:rPr lang="ru-RU" dirty="0" err="1" smtClean="0"/>
              <a:t>покажчик</a:t>
            </a:r>
            <a:r>
              <a:rPr lang="ru-RU" dirty="0" smtClean="0"/>
              <a:t> рекомендовано </a:t>
            </a:r>
            <a:r>
              <a:rPr lang="ru-RU" dirty="0" err="1" smtClean="0"/>
              <a:t>науково-педагогічним</a:t>
            </a:r>
            <a:r>
              <a:rPr lang="ru-RU" dirty="0" smtClean="0"/>
              <a:t> і </a:t>
            </a:r>
            <a:r>
              <a:rPr lang="ru-RU" dirty="0" err="1" smtClean="0"/>
              <a:t>педагогічним</a:t>
            </a:r>
            <a:r>
              <a:rPr lang="ru-RU" dirty="0" smtClean="0"/>
              <a:t> кадрам, </a:t>
            </a:r>
            <a:r>
              <a:rPr lang="ru-RU" dirty="0" err="1" smtClean="0"/>
              <a:t>аспірантам</a:t>
            </a:r>
            <a:r>
              <a:rPr lang="ru-RU" dirty="0" smtClean="0"/>
              <a:t>, студентам, </a:t>
            </a:r>
            <a:r>
              <a:rPr lang="ru-RU" dirty="0" err="1" smtClean="0"/>
              <a:t>бібліотечним</a:t>
            </a:r>
            <a:r>
              <a:rPr lang="ru-RU" dirty="0" smtClean="0"/>
              <a:t> </a:t>
            </a:r>
            <a:r>
              <a:rPr lang="ru-RU" dirty="0" err="1" smtClean="0"/>
              <a:t>працівникам</a:t>
            </a:r>
            <a:r>
              <a:rPr lang="ru-RU" dirty="0" smtClean="0"/>
              <a:t>, </a:t>
            </a:r>
            <a:r>
              <a:rPr lang="ru-RU" dirty="0" err="1" smtClean="0"/>
              <a:t>усім</a:t>
            </a:r>
            <a:r>
              <a:rPr lang="ru-RU" dirty="0" smtClean="0"/>
              <a:t>, кого </a:t>
            </a:r>
            <a:r>
              <a:rPr lang="ru-RU" dirty="0" err="1" smtClean="0"/>
              <a:t>цікавить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, </a:t>
            </a:r>
            <a:r>
              <a:rPr lang="ru-RU" dirty="0" err="1" smtClean="0"/>
              <a:t>освітня</a:t>
            </a:r>
            <a:r>
              <a:rPr lang="ru-RU" dirty="0" smtClean="0"/>
              <a:t> </a:t>
            </a:r>
            <a:r>
              <a:rPr lang="ru-RU" dirty="0" err="1" smtClean="0"/>
              <a:t>діяльність</a:t>
            </a:r>
            <a:r>
              <a:rPr lang="ru-RU" dirty="0" smtClean="0"/>
              <a:t> й </a:t>
            </a:r>
            <a:r>
              <a:rPr lang="ru-RU" dirty="0" err="1" smtClean="0"/>
              <a:t>педагогічні</a:t>
            </a:r>
            <a:r>
              <a:rPr lang="ru-RU" dirty="0" smtClean="0"/>
              <a:t> погляди </a:t>
            </a:r>
            <a:r>
              <a:rPr lang="ru-RU" dirty="0" err="1" smtClean="0"/>
              <a:t>Софії</a:t>
            </a:r>
            <a:r>
              <a:rPr lang="ru-RU" dirty="0" smtClean="0"/>
              <a:t> </a:t>
            </a:r>
            <a:r>
              <a:rPr lang="ru-RU" dirty="0" err="1" smtClean="0"/>
              <a:t>Русової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8272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4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215" y="1024425"/>
            <a:ext cx="3511296" cy="48097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49900" y="860425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Джус, О. В. </a:t>
            </a:r>
            <a:r>
              <a:rPr lang="ru-RU" b="1" dirty="0" err="1" smtClean="0"/>
              <a:t>Творча</a:t>
            </a:r>
            <a:r>
              <a:rPr lang="ru-RU" b="1" dirty="0" smtClean="0"/>
              <a:t> </a:t>
            </a:r>
            <a:r>
              <a:rPr lang="ru-RU" b="1" dirty="0" err="1" smtClean="0"/>
              <a:t>спадщина</a:t>
            </a:r>
            <a:r>
              <a:rPr lang="ru-RU" b="1" dirty="0" smtClean="0"/>
              <a:t> </a:t>
            </a:r>
            <a:r>
              <a:rPr lang="ru-RU" b="1" dirty="0" err="1" smtClean="0"/>
              <a:t>Софії</a:t>
            </a:r>
            <a:r>
              <a:rPr lang="ru-RU" b="1" dirty="0" smtClean="0"/>
              <a:t> </a:t>
            </a:r>
            <a:r>
              <a:rPr lang="ru-RU" b="1" dirty="0" err="1" smtClean="0"/>
              <a:t>Русової</a:t>
            </a:r>
            <a:r>
              <a:rPr lang="ru-RU" b="1" dirty="0" smtClean="0"/>
              <a:t> </a:t>
            </a:r>
            <a:r>
              <a:rPr lang="ru-RU" b="1" dirty="0" err="1" smtClean="0"/>
              <a:t>періоду</a:t>
            </a:r>
            <a:r>
              <a:rPr lang="ru-RU" b="1" dirty="0" smtClean="0"/>
              <a:t> </a:t>
            </a:r>
            <a:r>
              <a:rPr lang="ru-RU" b="1" dirty="0" err="1" smtClean="0"/>
              <a:t>еміграції</a:t>
            </a:r>
            <a:r>
              <a:rPr lang="ru-RU" b="1" dirty="0" smtClean="0"/>
              <a:t> / О. В. Джус. – </a:t>
            </a:r>
            <a:r>
              <a:rPr lang="ru-RU" b="1" dirty="0" err="1" smtClean="0"/>
              <a:t>Івано-Франківськ</a:t>
            </a:r>
            <a:r>
              <a:rPr lang="ru-RU" b="1" dirty="0" smtClean="0"/>
              <a:t>, 2002. – 260 с</a:t>
            </a:r>
            <a:r>
              <a:rPr lang="ru-RU" b="1" dirty="0" smtClean="0"/>
              <a:t>.</a:t>
            </a:r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ru-RU" dirty="0" smtClean="0"/>
          </a:p>
          <a:p>
            <a:pPr algn="just"/>
            <a:r>
              <a:rPr lang="ru-RU" sz="2000" dirty="0" smtClean="0"/>
              <a:t> У </a:t>
            </a:r>
            <a:r>
              <a:rPr lang="ru-RU" sz="2000" dirty="0" err="1" smtClean="0"/>
              <a:t>монографії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розкрито</a:t>
            </a:r>
            <a:r>
              <a:rPr lang="ru-RU" sz="2000" dirty="0" smtClean="0"/>
              <a:t> </a:t>
            </a:r>
            <a:r>
              <a:rPr lang="ru-RU" sz="2000" dirty="0" err="1" smtClean="0"/>
              <a:t>основні</a:t>
            </a:r>
            <a:r>
              <a:rPr lang="ru-RU" sz="2000" dirty="0" smtClean="0"/>
              <a:t> </a:t>
            </a:r>
            <a:r>
              <a:rPr lang="ru-RU" sz="2000" dirty="0" err="1" smtClean="0"/>
              <a:t>напрями</a:t>
            </a:r>
            <a:r>
              <a:rPr lang="ru-RU" sz="2000" dirty="0" smtClean="0"/>
              <a:t> </a:t>
            </a:r>
            <a:r>
              <a:rPr lang="ru-RU" sz="2000" dirty="0" err="1" smtClean="0"/>
              <a:t>багатогранної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діяльності</a:t>
            </a:r>
            <a:r>
              <a:rPr lang="ru-RU" sz="2000" dirty="0" smtClean="0"/>
              <a:t> та </a:t>
            </a:r>
            <a:r>
              <a:rPr lang="ru-RU" sz="2000" dirty="0" err="1" smtClean="0"/>
              <a:t>зміст</a:t>
            </a:r>
            <a:r>
              <a:rPr lang="ru-RU" sz="2000" dirty="0" smtClean="0"/>
              <a:t> </a:t>
            </a:r>
            <a:r>
              <a:rPr lang="ru-RU" sz="2000" dirty="0" err="1" smtClean="0"/>
              <a:t>науково-теоретичної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спадщини</a:t>
            </a:r>
            <a:r>
              <a:rPr lang="ru-RU" sz="2000" dirty="0" smtClean="0"/>
              <a:t> </a:t>
            </a:r>
            <a:r>
              <a:rPr lang="ru-RU" sz="2000" dirty="0" err="1" smtClean="0"/>
              <a:t>періоду</a:t>
            </a:r>
            <a:r>
              <a:rPr lang="ru-RU" sz="2000" dirty="0" smtClean="0"/>
              <a:t> </a:t>
            </a:r>
            <a:r>
              <a:rPr lang="ru-RU" sz="2000" dirty="0" err="1" smtClean="0"/>
              <a:t>еміграції</a:t>
            </a:r>
            <a:r>
              <a:rPr lang="ru-RU" sz="2000" dirty="0" smtClean="0"/>
              <a:t> С. Ф. </a:t>
            </a:r>
            <a:r>
              <a:rPr lang="ru-RU" sz="2000" dirty="0" err="1" smtClean="0"/>
              <a:t>Русової</a:t>
            </a:r>
            <a:r>
              <a:rPr lang="ru-RU" sz="2000" dirty="0" smtClean="0"/>
              <a:t> – педагога </a:t>
            </a:r>
            <a:r>
              <a:rPr lang="ru-RU" sz="2000" dirty="0" err="1" smtClean="0"/>
              <a:t>європейського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рівня</a:t>
            </a:r>
            <a:r>
              <a:rPr lang="ru-RU" sz="2000" dirty="0" smtClean="0"/>
              <a:t>, </a:t>
            </a:r>
            <a:r>
              <a:rPr lang="ru-RU" sz="2000" dirty="0" err="1" smtClean="0"/>
              <a:t>визначного</a:t>
            </a:r>
            <a:r>
              <a:rPr lang="ru-RU" sz="2000" dirty="0" smtClean="0"/>
              <a:t> культурно-</a:t>
            </a:r>
            <a:r>
              <a:rPr lang="ru-RU" sz="2000" dirty="0" err="1" smtClean="0"/>
              <a:t>просвітницького</a:t>
            </a:r>
            <a:r>
              <a:rPr lang="ru-RU" sz="2000" dirty="0" smtClean="0"/>
              <a:t> і </a:t>
            </a:r>
            <a:r>
              <a:rPr lang="ru-RU" sz="2000" dirty="0" err="1" smtClean="0"/>
              <a:t>громадського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діяча</a:t>
            </a:r>
            <a:r>
              <a:rPr lang="ru-RU" sz="2000" dirty="0" smtClean="0"/>
              <a:t>, </a:t>
            </a:r>
            <a:r>
              <a:rPr lang="ru-RU" sz="2000" dirty="0" err="1" smtClean="0"/>
              <a:t>літературного</a:t>
            </a:r>
            <a:r>
              <a:rPr lang="ru-RU" sz="2000" dirty="0" smtClean="0"/>
              <a:t> критика, мемуариста.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8272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2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054" y="852054"/>
            <a:ext cx="3555873" cy="49743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59927" y="113848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1" dirty="0" err="1" smtClean="0"/>
              <a:t>Русова</a:t>
            </a:r>
            <a:r>
              <a:rPr lang="ru-RU" sz="2000" b="1" dirty="0" smtClean="0"/>
              <a:t>, С. </a:t>
            </a:r>
            <a:r>
              <a:rPr lang="ru-RU" sz="2000" b="1" dirty="0" err="1" smtClean="0"/>
              <a:t>Оповідання</a:t>
            </a:r>
            <a:r>
              <a:rPr lang="ru-RU" sz="2000" b="1" dirty="0" smtClean="0"/>
              <a:t> для </a:t>
            </a:r>
            <a:r>
              <a:rPr lang="ru-RU" sz="2000" b="1" dirty="0" err="1" smtClean="0"/>
              <a:t>дітей</a:t>
            </a:r>
            <a:r>
              <a:rPr lang="ru-RU" sz="2000" b="1" dirty="0" smtClean="0"/>
              <a:t> / С. </a:t>
            </a:r>
            <a:r>
              <a:rPr lang="ru-RU" sz="2000" b="1" dirty="0" err="1" smtClean="0"/>
              <a:t>Русова</a:t>
            </a:r>
            <a:r>
              <a:rPr lang="ru-RU" sz="2000" b="1" dirty="0" smtClean="0"/>
              <a:t>. – </a:t>
            </a:r>
            <a:r>
              <a:rPr lang="ru-RU" sz="2000" b="1" dirty="0" err="1" smtClean="0"/>
              <a:t>Київ</a:t>
            </a:r>
            <a:r>
              <a:rPr lang="ru-RU" sz="2000" b="1" dirty="0" smtClean="0"/>
              <a:t>, 2006. – 72 с.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80000" y="2322605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 err="1" smtClean="0"/>
              <a:t>Оповідання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дітей</a:t>
            </a:r>
            <a:r>
              <a:rPr lang="ru-RU" sz="2000" dirty="0" smtClean="0"/>
              <a:t> </a:t>
            </a:r>
            <a:r>
              <a:rPr lang="ru-RU" sz="2000" dirty="0" err="1" smtClean="0"/>
              <a:t>Софії</a:t>
            </a:r>
            <a:r>
              <a:rPr lang="ru-RU" sz="2000" dirty="0" smtClean="0"/>
              <a:t> </a:t>
            </a:r>
            <a:r>
              <a:rPr lang="ru-RU" sz="2000" dirty="0" err="1" smtClean="0"/>
              <a:t>Русової</a:t>
            </a:r>
            <a:r>
              <a:rPr lang="ru-RU" sz="2000" dirty="0" smtClean="0"/>
              <a:t> </a:t>
            </a:r>
            <a:r>
              <a:rPr lang="ru-RU" sz="2000" dirty="0" err="1" smtClean="0"/>
              <a:t>представлені</a:t>
            </a:r>
            <a:r>
              <a:rPr lang="ru-RU" sz="2000" dirty="0" smtClean="0"/>
              <a:t> </a:t>
            </a:r>
            <a:r>
              <a:rPr lang="ru-RU" sz="2000" dirty="0" err="1" smtClean="0"/>
              <a:t>укладачем</a:t>
            </a:r>
            <a:r>
              <a:rPr lang="ru-RU" sz="2000" dirty="0" smtClean="0"/>
              <a:t> </a:t>
            </a:r>
            <a:r>
              <a:rPr lang="ru-RU" sz="2000" dirty="0" err="1" smtClean="0"/>
              <a:t>двома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розділами</a:t>
            </a:r>
            <a:r>
              <a:rPr lang="ru-RU" sz="2000" dirty="0" smtClean="0"/>
              <a:t>: Перший –  "</a:t>
            </a:r>
            <a:r>
              <a:rPr lang="ru-RU" sz="2000" dirty="0" err="1" smtClean="0"/>
              <a:t>Серед</a:t>
            </a:r>
            <a:r>
              <a:rPr lang="ru-RU" sz="2000" dirty="0" smtClean="0"/>
              <a:t> </a:t>
            </a:r>
            <a:r>
              <a:rPr lang="ru-RU" sz="2000" dirty="0" err="1" smtClean="0"/>
              <a:t>рідної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природи</a:t>
            </a:r>
            <a:r>
              <a:rPr lang="ru-RU" sz="2000" dirty="0" smtClean="0"/>
              <a:t>". </a:t>
            </a:r>
            <a:r>
              <a:rPr lang="ru-RU" sz="2000" dirty="0" err="1" smtClean="0"/>
              <a:t>Надруковано</a:t>
            </a:r>
            <a:r>
              <a:rPr lang="ru-RU" sz="2000" dirty="0" smtClean="0"/>
              <a:t> та </a:t>
            </a:r>
            <a:r>
              <a:rPr lang="ru-RU" sz="2000" dirty="0" err="1" smtClean="0"/>
              <a:t>відредаговано</a:t>
            </a:r>
            <a:r>
              <a:rPr lang="ru-RU" sz="2000" dirty="0" smtClean="0"/>
              <a:t> з книжки: </a:t>
            </a:r>
            <a:r>
              <a:rPr lang="ru-RU" sz="2000" dirty="0" smtClean="0"/>
              <a:t>              С</a:t>
            </a:r>
            <a:r>
              <a:rPr lang="ru-RU" sz="2000" dirty="0" smtClean="0"/>
              <a:t>. </a:t>
            </a:r>
            <a:r>
              <a:rPr lang="ru-RU" sz="2000" dirty="0" err="1" smtClean="0"/>
              <a:t>Русова</a:t>
            </a:r>
            <a:r>
              <a:rPr lang="ru-RU" sz="2000" dirty="0" smtClean="0"/>
              <a:t>. </a:t>
            </a:r>
            <a:r>
              <a:rPr lang="ru-RU" sz="2000" dirty="0" err="1" smtClean="0"/>
              <a:t>Серед</a:t>
            </a:r>
            <a:r>
              <a:rPr lang="ru-RU" sz="2000" dirty="0" smtClean="0"/>
              <a:t> </a:t>
            </a:r>
            <a:r>
              <a:rPr lang="ru-RU" sz="2000" dirty="0" err="1" smtClean="0"/>
              <a:t>рідної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природи</a:t>
            </a:r>
            <a:r>
              <a:rPr lang="ru-RU" sz="2000" dirty="0" smtClean="0"/>
              <a:t>. </a:t>
            </a:r>
            <a:r>
              <a:rPr lang="ru-RU" sz="2000" dirty="0" err="1" smtClean="0"/>
              <a:t>Оповідання</a:t>
            </a:r>
            <a:r>
              <a:rPr lang="ru-RU" sz="2000" dirty="0" smtClean="0"/>
              <a:t>. З </a:t>
            </a:r>
            <a:r>
              <a:rPr lang="ru-RU" sz="2000" dirty="0" err="1" smtClean="0"/>
              <a:t>малюнками</a:t>
            </a:r>
            <a:r>
              <a:rPr lang="ru-RU" sz="2000" dirty="0" smtClean="0"/>
              <a:t> Ю. </a:t>
            </a:r>
            <a:r>
              <a:rPr lang="ru-RU" sz="2000" dirty="0" err="1" smtClean="0"/>
              <a:t>Русова</a:t>
            </a:r>
            <a:r>
              <a:rPr lang="ru-RU" sz="2000" dirty="0" smtClean="0"/>
              <a:t>. – </a:t>
            </a:r>
            <a:r>
              <a:rPr lang="ru-RU" sz="2000" dirty="0" err="1" smtClean="0"/>
              <a:t>Українське</a:t>
            </a:r>
            <a:r>
              <a:rPr lang="ru-RU" sz="2000" dirty="0" smtClean="0"/>
              <a:t> </a:t>
            </a:r>
            <a:r>
              <a:rPr lang="ru-RU" sz="2000" dirty="0" err="1" smtClean="0"/>
              <a:t>видавництво</a:t>
            </a:r>
            <a:r>
              <a:rPr lang="ru-RU" sz="2000" dirty="0" smtClean="0"/>
              <a:t> в </a:t>
            </a:r>
            <a:r>
              <a:rPr lang="ru-RU" sz="2000" dirty="0" err="1" smtClean="0"/>
              <a:t>Катеринославі</a:t>
            </a:r>
            <a:r>
              <a:rPr lang="ru-RU" sz="2000" dirty="0" smtClean="0"/>
              <a:t>. </a:t>
            </a:r>
            <a:r>
              <a:rPr lang="ru-RU" sz="2000" dirty="0" err="1" smtClean="0"/>
              <a:t>Київ</a:t>
            </a:r>
            <a:r>
              <a:rPr lang="ru-RU" sz="2000" dirty="0" smtClean="0"/>
              <a:t>. – </a:t>
            </a:r>
            <a:r>
              <a:rPr lang="ru-RU" sz="2000" dirty="0" err="1" smtClean="0"/>
              <a:t>Ляйпціг</a:t>
            </a:r>
            <a:r>
              <a:rPr lang="ru-RU" sz="2000" dirty="0" smtClean="0"/>
              <a:t>, 1922 р. </a:t>
            </a:r>
            <a:endParaRPr lang="ru-RU" sz="2000" dirty="0" smtClean="0"/>
          </a:p>
          <a:p>
            <a:pPr algn="just"/>
            <a:r>
              <a:rPr lang="ru-RU" sz="2000" dirty="0" smtClean="0"/>
              <a:t> </a:t>
            </a:r>
            <a:r>
              <a:rPr lang="ru-RU" sz="2000" dirty="0" err="1" smtClean="0"/>
              <a:t>Другий</a:t>
            </a:r>
            <a:r>
              <a:rPr lang="ru-RU" sz="2000" dirty="0" smtClean="0"/>
              <a:t> </a:t>
            </a:r>
            <a:r>
              <a:rPr lang="ru-RU" sz="2000" dirty="0" smtClean="0"/>
              <a:t>– "</a:t>
            </a:r>
            <a:r>
              <a:rPr lang="ru-RU" sz="2000" dirty="0" err="1" smtClean="0"/>
              <a:t>Оповідання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малих</a:t>
            </a:r>
            <a:r>
              <a:rPr lang="ru-RU" sz="2000" dirty="0" smtClean="0"/>
              <a:t> </a:t>
            </a:r>
            <a:r>
              <a:rPr lang="ru-RU" sz="2000" dirty="0" err="1" smtClean="0"/>
              <a:t>дітей</a:t>
            </a:r>
            <a:r>
              <a:rPr lang="ru-RU" sz="2000" dirty="0" smtClean="0"/>
              <a:t>". З </a:t>
            </a:r>
            <a:r>
              <a:rPr lang="ru-RU" sz="2000" dirty="0" err="1" smtClean="0"/>
              <a:t>рукописних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текстів</a:t>
            </a:r>
            <a:r>
              <a:rPr lang="ru-RU" sz="2000" dirty="0" smtClean="0"/>
              <a:t> </a:t>
            </a:r>
            <a:r>
              <a:rPr lang="ru-RU" sz="2000" dirty="0" err="1" smtClean="0"/>
              <a:t>Софії</a:t>
            </a:r>
            <a:r>
              <a:rPr lang="ru-RU" sz="2000" dirty="0" smtClean="0"/>
              <a:t> </a:t>
            </a:r>
            <a:r>
              <a:rPr lang="ru-RU" sz="2000" dirty="0" err="1" smtClean="0"/>
              <a:t>Русової</a:t>
            </a:r>
            <a:r>
              <a:rPr lang="ru-RU" sz="2000" dirty="0" smtClean="0"/>
              <a:t> в </a:t>
            </a:r>
            <a:r>
              <a:rPr lang="ru-RU" sz="2000" dirty="0" err="1" smtClean="0"/>
              <a:t>її</a:t>
            </a:r>
            <a:r>
              <a:rPr lang="ru-RU" sz="2000" dirty="0" smtClean="0"/>
              <a:t> </a:t>
            </a:r>
            <a:r>
              <a:rPr lang="ru-RU" sz="2000" dirty="0" err="1" smtClean="0"/>
              <a:t>особовому</a:t>
            </a:r>
            <a:r>
              <a:rPr lang="ru-RU" sz="2000" dirty="0" smtClean="0"/>
              <a:t> </a:t>
            </a:r>
            <a:r>
              <a:rPr lang="ru-RU" sz="2000" dirty="0" err="1" smtClean="0"/>
              <a:t>фонді</a:t>
            </a:r>
            <a:r>
              <a:rPr lang="ru-RU" sz="2000" dirty="0" smtClean="0"/>
              <a:t>, </a:t>
            </a:r>
            <a:r>
              <a:rPr lang="ru-RU" sz="2000" dirty="0" err="1" smtClean="0"/>
              <a:t>який</a:t>
            </a:r>
            <a:r>
              <a:rPr lang="ru-RU" sz="2000" dirty="0" smtClean="0"/>
              <a:t> </a:t>
            </a:r>
            <a:r>
              <a:rPr lang="ru-RU" sz="2000" dirty="0" err="1" smtClean="0"/>
              <a:t>зберігається</a:t>
            </a:r>
            <a:r>
              <a:rPr lang="ru-RU" sz="2000" dirty="0" smtClean="0"/>
              <a:t> в Центральному Державному </a:t>
            </a:r>
            <a:r>
              <a:rPr lang="ru-RU" sz="2000" dirty="0" err="1" smtClean="0"/>
              <a:t>архіві</a:t>
            </a:r>
            <a:r>
              <a:rPr lang="ru-RU" sz="2000" dirty="0" smtClean="0"/>
              <a:t> </a:t>
            </a:r>
            <a:r>
              <a:rPr lang="ru-RU" sz="2000" dirty="0" err="1" smtClean="0"/>
              <a:t>вищих</a:t>
            </a:r>
            <a:r>
              <a:rPr lang="ru-RU" sz="2000" dirty="0" smtClean="0"/>
              <a:t> </a:t>
            </a:r>
            <a:r>
              <a:rPr lang="ru-RU" sz="2000" dirty="0" err="1" smtClean="0"/>
              <a:t>органів</a:t>
            </a:r>
            <a:r>
              <a:rPr lang="ru-RU" sz="2000" dirty="0" smtClean="0"/>
              <a:t>  </a:t>
            </a:r>
            <a:r>
              <a:rPr lang="ru-RU" sz="2000" dirty="0" err="1" smtClean="0"/>
              <a:t>влади</a:t>
            </a:r>
            <a:r>
              <a:rPr lang="ru-RU" sz="2000" dirty="0" smtClean="0"/>
              <a:t> та </a:t>
            </a:r>
            <a:r>
              <a:rPr lang="ru-RU" sz="2000" dirty="0" err="1" smtClean="0"/>
              <a:t>управління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України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118272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3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153" y="935058"/>
            <a:ext cx="3623120" cy="4987290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660033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676900" y="2149019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 smtClean="0"/>
              <a:t>У </a:t>
            </a:r>
            <a:r>
              <a:rPr lang="ru-RU" sz="2000" dirty="0" err="1" smtClean="0"/>
              <a:t>книзі</a:t>
            </a:r>
            <a:r>
              <a:rPr lang="ru-RU" sz="2000" dirty="0" smtClean="0"/>
              <a:t> </a:t>
            </a:r>
            <a:r>
              <a:rPr lang="ru-RU" sz="2000" dirty="0" err="1" smtClean="0"/>
              <a:t>зібрані</a:t>
            </a:r>
            <a:r>
              <a:rPr lang="ru-RU" sz="2000" dirty="0" smtClean="0"/>
              <a:t> твори С</a:t>
            </a:r>
            <a:r>
              <a:rPr lang="ru-RU" sz="2000" dirty="0" smtClean="0"/>
              <a:t>. Ф</a:t>
            </a:r>
            <a:r>
              <a:rPr lang="ru-RU" sz="2000" dirty="0" smtClean="0"/>
              <a:t>. </a:t>
            </a:r>
            <a:r>
              <a:rPr lang="ru-RU" sz="2000" dirty="0" err="1" smtClean="0"/>
              <a:t>Русової</a:t>
            </a:r>
            <a:r>
              <a:rPr lang="ru-RU" sz="2000" dirty="0" smtClean="0"/>
              <a:t> (1856-1940), </a:t>
            </a:r>
            <a:r>
              <a:rPr lang="ru-RU" sz="2000" dirty="0" err="1" smtClean="0"/>
              <a:t>надруковані</a:t>
            </a:r>
            <a:r>
              <a:rPr lang="ru-RU" sz="2000" dirty="0" smtClean="0"/>
              <a:t> в </a:t>
            </a:r>
            <a:r>
              <a:rPr lang="ru-RU" sz="2000" dirty="0" err="1" smtClean="0"/>
              <a:t>україномовному</a:t>
            </a:r>
            <a:r>
              <a:rPr lang="ru-RU" sz="2000" dirty="0" smtClean="0"/>
              <a:t> </a:t>
            </a:r>
            <a:r>
              <a:rPr lang="ru-RU" sz="2000" dirty="0" err="1" smtClean="0"/>
              <a:t>педагогічному</a:t>
            </a:r>
            <a:r>
              <a:rPr lang="ru-RU" sz="2000" dirty="0" smtClean="0"/>
              <a:t> </a:t>
            </a:r>
            <a:r>
              <a:rPr lang="ru-RU" sz="2000" dirty="0" err="1" smtClean="0"/>
              <a:t>журналі</a:t>
            </a:r>
            <a:r>
              <a:rPr lang="ru-RU" sz="2000" dirty="0" smtClean="0"/>
              <a:t> “</a:t>
            </a:r>
            <a:r>
              <a:rPr lang="ru-RU" sz="2000" dirty="0" err="1" smtClean="0"/>
              <a:t>Світло</a:t>
            </a:r>
            <a:r>
              <a:rPr lang="ru-RU" sz="2000" dirty="0" smtClean="0"/>
              <a:t>” (</a:t>
            </a:r>
            <a:r>
              <a:rPr lang="ru-RU" sz="2000" dirty="0" err="1" smtClean="0"/>
              <a:t>Київ</a:t>
            </a:r>
            <a:r>
              <a:rPr lang="ru-RU" sz="2000" dirty="0" smtClean="0"/>
              <a:t>, 1910-1914).</a:t>
            </a:r>
          </a:p>
          <a:p>
            <a:pPr algn="just"/>
            <a:r>
              <a:rPr lang="ru-RU" sz="2000" dirty="0" err="1" smtClean="0"/>
              <a:t>Збірка</a:t>
            </a:r>
            <a:r>
              <a:rPr lang="ru-RU" sz="2000" dirty="0" smtClean="0"/>
              <a:t> </a:t>
            </a:r>
            <a:r>
              <a:rPr lang="ru-RU" sz="2000" dirty="0" err="1" smtClean="0"/>
              <a:t>творів</a:t>
            </a:r>
            <a:r>
              <a:rPr lang="ru-RU" sz="2000" dirty="0" smtClean="0"/>
              <a:t> С. </a:t>
            </a:r>
            <a:r>
              <a:rPr lang="ru-RU" sz="2000" dirty="0" err="1" smtClean="0"/>
              <a:t>Русової</a:t>
            </a:r>
            <a:r>
              <a:rPr lang="ru-RU" sz="2000" dirty="0" smtClean="0"/>
              <a:t> адресована </a:t>
            </a:r>
            <a:r>
              <a:rPr lang="ru-RU" sz="2000" dirty="0" err="1" smtClean="0"/>
              <a:t>дослідникам</a:t>
            </a:r>
            <a:r>
              <a:rPr lang="ru-RU" sz="2000" dirty="0" smtClean="0"/>
              <a:t> у </a:t>
            </a:r>
            <a:r>
              <a:rPr lang="ru-RU" sz="2000" dirty="0" err="1" smtClean="0"/>
              <a:t>галузі</a:t>
            </a:r>
            <a:r>
              <a:rPr lang="ru-RU" sz="2000" dirty="0" smtClean="0"/>
              <a:t> </a:t>
            </a:r>
            <a:r>
              <a:rPr lang="ru-RU" sz="2000" dirty="0" err="1" smtClean="0"/>
              <a:t>загальної</a:t>
            </a:r>
            <a:r>
              <a:rPr lang="ru-RU" sz="2000" dirty="0" smtClean="0"/>
              <a:t>, </a:t>
            </a:r>
            <a:r>
              <a:rPr lang="ru-RU" sz="2000" dirty="0" err="1" smtClean="0"/>
              <a:t>дошкільної</a:t>
            </a:r>
            <a:r>
              <a:rPr lang="ru-RU" sz="2000" dirty="0" smtClean="0"/>
              <a:t> та </a:t>
            </a:r>
            <a:r>
              <a:rPr lang="ru-RU" sz="2000" dirty="0" err="1" smtClean="0"/>
              <a:t>соціальної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педагогіки</a:t>
            </a:r>
            <a:r>
              <a:rPr lang="ru-RU" sz="2000" dirty="0" smtClean="0"/>
              <a:t>, </a:t>
            </a:r>
            <a:r>
              <a:rPr lang="ru-RU" sz="2000" dirty="0" err="1" smtClean="0"/>
              <a:t>історії</a:t>
            </a:r>
            <a:r>
              <a:rPr lang="ru-RU" sz="2000" dirty="0" smtClean="0"/>
              <a:t> </a:t>
            </a:r>
            <a:r>
              <a:rPr lang="ru-RU" sz="2000" dirty="0" err="1" smtClean="0"/>
              <a:t>педагогіки</a:t>
            </a:r>
            <a:r>
              <a:rPr lang="ru-RU" sz="2000" dirty="0" smtClean="0"/>
              <a:t>, </a:t>
            </a:r>
            <a:r>
              <a:rPr lang="ru-RU" sz="2000" dirty="0" err="1" smtClean="0"/>
              <a:t>науково-педагогічним</a:t>
            </a:r>
            <a:r>
              <a:rPr lang="ru-RU" sz="2000" dirty="0" smtClean="0"/>
              <a:t> і </a:t>
            </a:r>
            <a:r>
              <a:rPr lang="ru-RU" sz="2000" dirty="0" err="1" smtClean="0"/>
              <a:t>педагогічним</a:t>
            </a:r>
            <a:r>
              <a:rPr lang="ru-RU" sz="2000" dirty="0" smtClean="0"/>
              <a:t> </a:t>
            </a:r>
            <a:r>
              <a:rPr lang="ru-RU" sz="2000" dirty="0" err="1" smtClean="0"/>
              <a:t>працівникам</a:t>
            </a:r>
            <a:r>
              <a:rPr lang="ru-RU" sz="2000" dirty="0" smtClean="0"/>
              <a:t> та студентам </a:t>
            </a:r>
            <a:r>
              <a:rPr lang="ru-RU" sz="2000" dirty="0" err="1" smtClean="0"/>
              <a:t>педагогічних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навчальних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закладів</a:t>
            </a:r>
            <a:r>
              <a:rPr lang="ru-RU" sz="2000" dirty="0" smtClean="0"/>
              <a:t>, учителям і </a:t>
            </a:r>
            <a:r>
              <a:rPr lang="ru-RU" sz="2000" dirty="0" err="1" smtClean="0"/>
              <a:t>викладачам</a:t>
            </a:r>
            <a:r>
              <a:rPr lang="ru-RU" sz="2000" dirty="0" smtClean="0"/>
              <a:t> </a:t>
            </a:r>
            <a:r>
              <a:rPr lang="ru-RU" sz="2000" dirty="0" err="1" smtClean="0"/>
              <a:t>різних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типів</a:t>
            </a:r>
            <a:r>
              <a:rPr lang="ru-RU" sz="2000" dirty="0" smtClean="0"/>
              <a:t> </a:t>
            </a:r>
            <a:r>
              <a:rPr lang="ru-RU" sz="2000" dirty="0" err="1" smtClean="0"/>
              <a:t>навчальних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закладів</a:t>
            </a:r>
            <a:r>
              <a:rPr lang="ru-RU" sz="2000" dirty="0" smtClean="0"/>
              <a:t>, </a:t>
            </a:r>
            <a:r>
              <a:rPr lang="ru-RU" sz="2000" dirty="0" err="1" smtClean="0"/>
              <a:t>працівникам</a:t>
            </a:r>
            <a:r>
              <a:rPr lang="ru-RU" sz="2000" dirty="0" smtClean="0"/>
              <a:t> </a:t>
            </a:r>
            <a:r>
              <a:rPr lang="ru-RU" sz="2000" dirty="0" err="1" smtClean="0"/>
              <a:t>дошкільних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дитячих</a:t>
            </a:r>
            <a:r>
              <a:rPr lang="ru-RU" sz="2000" dirty="0" smtClean="0"/>
              <a:t> </a:t>
            </a:r>
            <a:r>
              <a:rPr lang="ru-RU" sz="2000" dirty="0" err="1" smtClean="0"/>
              <a:t>установ</a:t>
            </a:r>
            <a:r>
              <a:rPr lang="ru-RU" sz="2000" dirty="0" smtClean="0"/>
              <a:t>, </a:t>
            </a:r>
            <a:r>
              <a:rPr lang="ru-RU" sz="2000" dirty="0" err="1" smtClean="0"/>
              <a:t>іншим</a:t>
            </a:r>
            <a:r>
              <a:rPr lang="ru-RU" sz="2000" dirty="0" smtClean="0"/>
              <a:t> </a:t>
            </a:r>
            <a:r>
              <a:rPr lang="ru-RU" sz="2000" dirty="0" err="1" smtClean="0"/>
              <a:t>освітянам</a:t>
            </a:r>
            <a:r>
              <a:rPr lang="ru-RU" sz="2000" dirty="0" smtClean="0"/>
              <a:t>, </a:t>
            </a:r>
            <a:r>
              <a:rPr lang="ru-RU" sz="2000" dirty="0" err="1" smtClean="0"/>
              <a:t>усім</a:t>
            </a:r>
            <a:r>
              <a:rPr lang="ru-RU" sz="2000" dirty="0" smtClean="0"/>
              <a:t>, </a:t>
            </a:r>
            <a:r>
              <a:rPr lang="ru-RU" sz="2000" dirty="0" err="1" smtClean="0"/>
              <a:t>хто</a:t>
            </a:r>
            <a:r>
              <a:rPr lang="ru-RU" sz="2000" dirty="0" smtClean="0"/>
              <a:t> </a:t>
            </a:r>
            <a:r>
              <a:rPr lang="ru-RU" sz="2000" dirty="0" err="1" smtClean="0"/>
              <a:t>цікавиться</a:t>
            </a:r>
            <a:r>
              <a:rPr lang="ru-RU" sz="2000" dirty="0" smtClean="0"/>
              <a:t> проблемами </a:t>
            </a:r>
            <a:r>
              <a:rPr lang="ru-RU" sz="2000" dirty="0" err="1" smtClean="0"/>
              <a:t>історії</a:t>
            </a:r>
            <a:r>
              <a:rPr lang="ru-RU" sz="2000" dirty="0" smtClean="0"/>
              <a:t> і </a:t>
            </a:r>
            <a:r>
              <a:rPr lang="ru-RU" sz="2000" dirty="0" err="1" smtClean="0"/>
              <a:t>сучасності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національної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освіти</a:t>
            </a:r>
            <a:r>
              <a:rPr lang="ru-RU" sz="2000" dirty="0" smtClean="0"/>
              <a:t>, </a:t>
            </a:r>
            <a:r>
              <a:rPr lang="ru-RU" sz="2000" dirty="0" err="1" smtClean="0"/>
              <a:t>школи</a:t>
            </a:r>
            <a:r>
              <a:rPr lang="ru-RU" sz="2000" dirty="0" smtClean="0"/>
              <a:t> й </a:t>
            </a:r>
            <a:r>
              <a:rPr lang="ru-RU" sz="2000" dirty="0" err="1" smtClean="0"/>
              <a:t>педагогіки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54700" y="816453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1" dirty="0" err="1" smtClean="0"/>
              <a:t>Русова</a:t>
            </a:r>
            <a:r>
              <a:rPr lang="ru-RU" sz="2000" b="1" dirty="0" smtClean="0"/>
              <a:t> С. Ф. Твори, </a:t>
            </a:r>
            <a:r>
              <a:rPr lang="ru-RU" sz="2000" b="1" dirty="0" err="1" smtClean="0"/>
              <a:t>надруковані</a:t>
            </a:r>
            <a:r>
              <a:rPr lang="ru-RU" sz="2000" b="1" dirty="0" smtClean="0"/>
              <a:t> у </a:t>
            </a:r>
            <a:r>
              <a:rPr lang="ru-RU" sz="2000" b="1" dirty="0" err="1" smtClean="0"/>
              <a:t>педагогічному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журналі</a:t>
            </a:r>
            <a:r>
              <a:rPr lang="ru-RU" sz="2000" b="1" dirty="0" smtClean="0"/>
              <a:t> «</a:t>
            </a:r>
            <a:r>
              <a:rPr lang="ru-RU" sz="2000" b="1" dirty="0" err="1" smtClean="0"/>
              <a:t>Світло</a:t>
            </a:r>
            <a:r>
              <a:rPr lang="ru-RU" sz="2000" b="1" dirty="0" smtClean="0"/>
              <a:t>» (</a:t>
            </a:r>
            <a:r>
              <a:rPr lang="ru-RU" sz="2000" b="1" dirty="0" err="1" smtClean="0"/>
              <a:t>Київ</a:t>
            </a:r>
            <a:r>
              <a:rPr lang="ru-RU" sz="2000" b="1" dirty="0" smtClean="0"/>
              <a:t>, 1910-1914) / С. Ф. </a:t>
            </a:r>
            <a:r>
              <a:rPr lang="ru-RU" sz="2000" b="1" dirty="0" err="1" smtClean="0"/>
              <a:t>Русова</a:t>
            </a:r>
            <a:r>
              <a:rPr lang="ru-RU" sz="2000" b="1" dirty="0" smtClean="0"/>
              <a:t>. – </a:t>
            </a:r>
            <a:r>
              <a:rPr lang="ru-RU" sz="2000" b="1" dirty="0" err="1" smtClean="0"/>
              <a:t>Київ</a:t>
            </a:r>
            <a:r>
              <a:rPr lang="ru-RU" sz="2000" b="1" dirty="0" smtClean="0"/>
              <a:t> : </a:t>
            </a:r>
            <a:r>
              <a:rPr lang="ru-RU" sz="2000" b="1" dirty="0" err="1" smtClean="0"/>
              <a:t>Ліра</a:t>
            </a:r>
            <a:r>
              <a:rPr lang="ru-RU" sz="2000" b="1" dirty="0" smtClean="0"/>
              <a:t>-К, 2022. – 500 с.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118272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1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266" y="1386184"/>
            <a:ext cx="2928461" cy="4086225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660033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758267" y="1088241"/>
            <a:ext cx="6096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1" dirty="0" err="1" smtClean="0"/>
              <a:t>Софія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Русова</a:t>
            </a:r>
            <a:r>
              <a:rPr lang="ru-RU" sz="2000" b="1" dirty="0" smtClean="0"/>
              <a:t> і </a:t>
            </a:r>
            <a:r>
              <a:rPr lang="ru-RU" sz="2000" b="1" dirty="0" err="1" smtClean="0"/>
              <a:t>сьогодення</a:t>
            </a:r>
            <a:r>
              <a:rPr lang="ru-RU" sz="2000" b="1" dirty="0" smtClean="0"/>
              <a:t> / </a:t>
            </a:r>
            <a:r>
              <a:rPr lang="ru-RU" sz="2000" b="1" dirty="0" err="1" smtClean="0"/>
              <a:t>упоряд</a:t>
            </a:r>
            <a:r>
              <a:rPr lang="ru-RU" sz="2000" b="1" dirty="0" smtClean="0"/>
              <a:t>. М. </a:t>
            </a:r>
            <a:r>
              <a:rPr lang="ru-RU" sz="2000" b="1" dirty="0" err="1" smtClean="0"/>
              <a:t>Ільків</a:t>
            </a:r>
            <a:r>
              <a:rPr lang="ru-RU" sz="2000" b="1" dirty="0" smtClean="0"/>
              <a:t>. – </a:t>
            </a:r>
            <a:r>
              <a:rPr lang="ru-RU" sz="2000" b="1" dirty="0" err="1" smtClean="0"/>
              <a:t>Івано-Франківськ</a:t>
            </a:r>
            <a:r>
              <a:rPr lang="ru-RU" sz="2000" b="1" dirty="0" smtClean="0"/>
              <a:t> : СІМИК, 2009. – 264 с.</a:t>
            </a:r>
          </a:p>
          <a:p>
            <a:pPr algn="just"/>
            <a:endParaRPr lang="ru-RU" dirty="0" smtClean="0"/>
          </a:p>
          <a:p>
            <a:pPr algn="just"/>
            <a:r>
              <a:rPr lang="ru-RU" sz="2000" dirty="0" smtClean="0"/>
              <a:t>До </a:t>
            </a:r>
            <a:r>
              <a:rPr lang="ru-RU" sz="2000" dirty="0" err="1" smtClean="0"/>
              <a:t>видання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увійшли</a:t>
            </a:r>
            <a:r>
              <a:rPr lang="ru-RU" sz="2000" dirty="0" smtClean="0"/>
              <a:t> </a:t>
            </a:r>
            <a:r>
              <a:rPr lang="ru-RU" sz="2000" dirty="0" err="1" smtClean="0"/>
              <a:t>окремі</a:t>
            </a:r>
            <a:r>
              <a:rPr lang="ru-RU" sz="2000" dirty="0" smtClean="0"/>
              <a:t> </a:t>
            </a:r>
            <a:r>
              <a:rPr lang="ru-RU" sz="2000" dirty="0" err="1" smtClean="0"/>
              <a:t>статті</a:t>
            </a:r>
            <a:r>
              <a:rPr lang="ru-RU" sz="2000" dirty="0" smtClean="0"/>
              <a:t> </a:t>
            </a:r>
            <a:r>
              <a:rPr lang="ru-RU" sz="2000" dirty="0" err="1" smtClean="0"/>
              <a:t>Софії</a:t>
            </a:r>
            <a:r>
              <a:rPr lang="ru-RU" sz="2000" dirty="0" smtClean="0"/>
              <a:t> </a:t>
            </a:r>
            <a:r>
              <a:rPr lang="ru-RU" sz="2000" dirty="0" err="1" smtClean="0"/>
              <a:t>Русової</a:t>
            </a:r>
            <a:r>
              <a:rPr lang="ru-RU" sz="2000" dirty="0" smtClean="0"/>
              <a:t>, </a:t>
            </a:r>
            <a:r>
              <a:rPr lang="ru-RU" sz="2000" dirty="0" err="1" smtClean="0"/>
              <a:t>історична</a:t>
            </a:r>
            <a:r>
              <a:rPr lang="ru-RU" sz="2000" dirty="0" smtClean="0"/>
              <a:t> </a:t>
            </a:r>
            <a:r>
              <a:rPr lang="ru-RU" sz="2000" dirty="0" err="1" smtClean="0"/>
              <a:t>довідка</a:t>
            </a:r>
            <a:r>
              <a:rPr lang="ru-RU" sz="2000" dirty="0" smtClean="0"/>
              <a:t> про </a:t>
            </a:r>
            <a:r>
              <a:rPr lang="ru-RU" sz="2000" dirty="0" err="1" smtClean="0"/>
              <a:t>загальноосвітню</a:t>
            </a:r>
            <a:r>
              <a:rPr lang="ru-RU" sz="2000" dirty="0" smtClean="0"/>
              <a:t> школу-садок </a:t>
            </a:r>
            <a:r>
              <a:rPr lang="en-US" sz="2000" dirty="0" smtClean="0"/>
              <a:t>I </a:t>
            </a:r>
            <a:r>
              <a:rPr lang="ru-RU" sz="2000" dirty="0" err="1" smtClean="0"/>
              <a:t>ступеня</a:t>
            </a:r>
            <a:r>
              <a:rPr lang="ru-RU" sz="2000" dirty="0" smtClean="0"/>
              <a:t> № 7 </a:t>
            </a:r>
            <a:r>
              <a:rPr lang="ru-RU" sz="2000" dirty="0" err="1" smtClean="0"/>
              <a:t>міста</a:t>
            </a:r>
            <a:r>
              <a:rPr lang="ru-RU" sz="2000" dirty="0" smtClean="0"/>
              <a:t> </a:t>
            </a:r>
            <a:r>
              <a:rPr lang="ru-RU" sz="2000" dirty="0" err="1" smtClean="0"/>
              <a:t>Івано-Франківська</a:t>
            </a:r>
            <a:r>
              <a:rPr lang="ru-RU" sz="2000" dirty="0" smtClean="0"/>
              <a:t>, </a:t>
            </a:r>
            <a:r>
              <a:rPr lang="ru-RU" sz="2000" dirty="0" err="1" smtClean="0"/>
              <a:t>публікації</a:t>
            </a:r>
            <a:r>
              <a:rPr lang="ru-RU" sz="2000" dirty="0" smtClean="0"/>
              <a:t> </a:t>
            </a:r>
            <a:r>
              <a:rPr lang="ru-RU" sz="2000" dirty="0" err="1" smtClean="0"/>
              <a:t>науковців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України</a:t>
            </a:r>
            <a:r>
              <a:rPr lang="ru-RU" sz="2000" dirty="0" smtClean="0"/>
              <a:t> та </a:t>
            </a:r>
            <a:r>
              <a:rPr lang="ru-RU" sz="2000" dirty="0" err="1" smtClean="0"/>
              <a:t>педагогів</a:t>
            </a:r>
            <a:r>
              <a:rPr lang="ru-RU" sz="2000" dirty="0" smtClean="0"/>
              <a:t>, модель </a:t>
            </a:r>
            <a:r>
              <a:rPr lang="ru-RU" sz="2000" dirty="0" err="1" smtClean="0"/>
              <a:t>впровадження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ідей</a:t>
            </a:r>
            <a:r>
              <a:rPr lang="ru-RU" sz="2000" dirty="0" smtClean="0"/>
              <a:t> </a:t>
            </a:r>
            <a:r>
              <a:rPr lang="ru-RU" sz="2000" dirty="0" err="1" smtClean="0"/>
              <a:t>Софії</a:t>
            </a:r>
            <a:r>
              <a:rPr lang="ru-RU" sz="2000" dirty="0" smtClean="0"/>
              <a:t> </a:t>
            </a:r>
            <a:r>
              <a:rPr lang="ru-RU" sz="2000" dirty="0" err="1" smtClean="0"/>
              <a:t>Русової</a:t>
            </a:r>
            <a:r>
              <a:rPr lang="ru-RU" sz="2000" dirty="0" smtClean="0"/>
              <a:t> у </a:t>
            </a:r>
            <a:r>
              <a:rPr lang="ru-RU" sz="2000" dirty="0" err="1" smtClean="0"/>
              <a:t>практичну</a:t>
            </a:r>
            <a:r>
              <a:rPr lang="ru-RU" sz="2000" dirty="0" smtClean="0"/>
              <a:t> роботу, </a:t>
            </a:r>
            <a:r>
              <a:rPr lang="ru-RU" sz="2000" dirty="0" err="1" smtClean="0"/>
              <a:t>конспекти</a:t>
            </a:r>
            <a:r>
              <a:rPr lang="ru-RU" sz="2000" dirty="0" smtClean="0"/>
              <a:t> </a:t>
            </a:r>
            <a:r>
              <a:rPr lang="ru-RU" sz="2000" dirty="0" err="1" smtClean="0"/>
              <a:t>уроків</a:t>
            </a:r>
            <a:r>
              <a:rPr lang="ru-RU" sz="2000" dirty="0" smtClean="0"/>
              <a:t>, </a:t>
            </a:r>
            <a:r>
              <a:rPr lang="ru-RU" sz="2000" dirty="0" err="1" smtClean="0"/>
              <a:t>виховних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заходів</a:t>
            </a:r>
            <a:r>
              <a:rPr lang="ru-RU" sz="2000" dirty="0" smtClean="0"/>
              <a:t> </a:t>
            </a:r>
            <a:r>
              <a:rPr lang="ru-RU" sz="2000" dirty="0" err="1" smtClean="0"/>
              <a:t>із</a:t>
            </a:r>
            <a:r>
              <a:rPr lang="ru-RU" sz="2000" dirty="0" smtClean="0"/>
              <a:t> </a:t>
            </a:r>
            <a:r>
              <a:rPr lang="ru-RU" sz="2000" dirty="0" err="1" smtClean="0"/>
              <a:t>використанням</a:t>
            </a:r>
            <a:r>
              <a:rPr lang="ru-RU" sz="2000" dirty="0" smtClean="0"/>
              <a:t> </a:t>
            </a:r>
            <a:r>
              <a:rPr lang="ru-RU" sz="2000" dirty="0" err="1" smtClean="0"/>
              <a:t>педагогічних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ідей</a:t>
            </a:r>
            <a:r>
              <a:rPr lang="ru-RU" sz="2000" dirty="0" smtClean="0"/>
              <a:t> </a:t>
            </a:r>
            <a:r>
              <a:rPr lang="ru-RU" sz="2000" dirty="0" err="1" smtClean="0"/>
              <a:t>вченої</a:t>
            </a:r>
            <a:r>
              <a:rPr lang="ru-RU" sz="2000" dirty="0" smtClean="0"/>
              <a:t>, </a:t>
            </a:r>
            <a:r>
              <a:rPr lang="ru-RU" sz="2000" dirty="0" err="1" smtClean="0"/>
              <a:t>інтерв’ю</a:t>
            </a:r>
            <a:r>
              <a:rPr lang="ru-RU" sz="2000" dirty="0" smtClean="0"/>
              <a:t>, </a:t>
            </a:r>
            <a:r>
              <a:rPr lang="ru-RU" sz="2000" dirty="0" err="1" smtClean="0"/>
              <a:t>фотоматеріали</a:t>
            </a:r>
            <a:r>
              <a:rPr lang="ru-RU" sz="2000" dirty="0" smtClean="0"/>
              <a:t>.</a:t>
            </a:r>
          </a:p>
          <a:p>
            <a:pPr algn="just"/>
            <a:r>
              <a:rPr lang="ru-RU" sz="2000" dirty="0" err="1" smtClean="0"/>
              <a:t>Збірник</a:t>
            </a:r>
            <a:r>
              <a:rPr lang="ru-RU" sz="2000" dirty="0" smtClean="0"/>
              <a:t> </a:t>
            </a:r>
            <a:r>
              <a:rPr lang="ru-RU" sz="2000" dirty="0" err="1" smtClean="0"/>
              <a:t>адресований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науковцям</a:t>
            </a:r>
            <a:r>
              <a:rPr lang="ru-RU" sz="2000" dirty="0" smtClean="0"/>
              <a:t>, </a:t>
            </a:r>
            <a:r>
              <a:rPr lang="ru-RU" sz="2000" dirty="0" err="1" smtClean="0"/>
              <a:t>здобувачам</a:t>
            </a:r>
            <a:r>
              <a:rPr lang="ru-RU" sz="2000" dirty="0" smtClean="0"/>
              <a:t> </a:t>
            </a:r>
            <a:r>
              <a:rPr lang="ru-RU" sz="2000" dirty="0" err="1" smtClean="0"/>
              <a:t>наукових</a:t>
            </a:r>
            <a:r>
              <a:rPr lang="ru-RU" sz="2000" dirty="0" smtClean="0"/>
              <a:t> </a:t>
            </a:r>
            <a:r>
              <a:rPr lang="ru-RU" sz="2000" dirty="0" err="1" smtClean="0"/>
              <a:t>ступенів</a:t>
            </a:r>
            <a:r>
              <a:rPr lang="ru-RU" sz="2000" dirty="0" smtClean="0"/>
              <a:t>, студентам, педагогам-</a:t>
            </a:r>
            <a:r>
              <a:rPr lang="ru-RU" sz="2000" dirty="0" err="1" smtClean="0"/>
              <a:t>дошкільникам</a:t>
            </a:r>
            <a:r>
              <a:rPr lang="ru-RU" sz="2000" dirty="0" smtClean="0"/>
              <a:t> і </a:t>
            </a:r>
            <a:r>
              <a:rPr lang="ru-RU" sz="2000" dirty="0" err="1" smtClean="0"/>
              <a:t>вчителям</a:t>
            </a:r>
            <a:r>
              <a:rPr lang="ru-RU" sz="2000" dirty="0" smtClean="0"/>
              <a:t> </a:t>
            </a:r>
            <a:r>
              <a:rPr lang="ru-RU" sz="2000" dirty="0" err="1" smtClean="0"/>
              <a:t>початкових</a:t>
            </a:r>
            <a:r>
              <a:rPr lang="ru-RU" sz="2000" dirty="0" smtClean="0"/>
              <a:t> </a:t>
            </a:r>
            <a:r>
              <a:rPr lang="ru-RU" sz="2000" dirty="0" err="1" smtClean="0"/>
              <a:t>класів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8272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2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55734" y="545868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err="1" smtClean="0"/>
              <a:t>Русова</a:t>
            </a:r>
            <a:r>
              <a:rPr lang="ru-RU" sz="2000" b="1" dirty="0" smtClean="0"/>
              <a:t> С. Ф. </a:t>
            </a:r>
            <a:r>
              <a:rPr lang="ru-RU" sz="2000" b="1" dirty="0" err="1" smtClean="0"/>
              <a:t>Мої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спомини</a:t>
            </a:r>
            <a:r>
              <a:rPr lang="ru-RU" sz="2000" b="1" dirty="0" smtClean="0"/>
              <a:t> / </a:t>
            </a:r>
            <a:r>
              <a:rPr lang="ru-RU" sz="2000" b="1" dirty="0" err="1" smtClean="0"/>
              <a:t>відп</a:t>
            </a:r>
            <a:r>
              <a:rPr lang="ru-RU" sz="2000" b="1" dirty="0" smtClean="0"/>
              <a:t>. за </a:t>
            </a:r>
            <a:r>
              <a:rPr lang="ru-RU" sz="2000" b="1" dirty="0" err="1" smtClean="0"/>
              <a:t>вип</a:t>
            </a:r>
            <a:r>
              <a:rPr lang="ru-RU" sz="2000" b="1" dirty="0" smtClean="0"/>
              <a:t>. М. Г. Козак ; </a:t>
            </a:r>
            <a:r>
              <a:rPr lang="ru-RU" sz="2000" b="1" dirty="0" err="1" smtClean="0"/>
              <a:t>передм</a:t>
            </a:r>
            <a:r>
              <a:rPr lang="ru-RU" sz="2000" b="1" dirty="0" smtClean="0"/>
              <a:t>. О. В. Проскура. – Репринт. вид., 1937 р. – </a:t>
            </a:r>
            <a:r>
              <a:rPr lang="ru-RU" sz="2000" b="1" dirty="0" err="1" smtClean="0"/>
              <a:t>Київ</a:t>
            </a:r>
            <a:r>
              <a:rPr lang="ru-RU" sz="2000" b="1" dirty="0" smtClean="0"/>
              <a:t> : </a:t>
            </a:r>
            <a:r>
              <a:rPr lang="ru-RU" sz="2000" b="1" dirty="0" err="1" smtClean="0"/>
              <a:t>Україна-Віта</a:t>
            </a:r>
            <a:r>
              <a:rPr lang="ru-RU" sz="2000" b="1" dirty="0" smtClean="0"/>
              <a:t>, 1996. – XII, 208 с. 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644" y="812582"/>
            <a:ext cx="3244104" cy="5233430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660033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418666" y="2678206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 err="1" smtClean="0"/>
              <a:t>Працю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письменниці</a:t>
            </a:r>
            <a:r>
              <a:rPr lang="ru-RU" sz="2000" dirty="0" smtClean="0"/>
              <a:t> та педагога </a:t>
            </a:r>
            <a:r>
              <a:rPr lang="ru-RU" sz="2000" dirty="0" err="1" smtClean="0"/>
              <a:t>Софії</a:t>
            </a:r>
            <a:r>
              <a:rPr lang="ru-RU" sz="2000" dirty="0" smtClean="0"/>
              <a:t> </a:t>
            </a:r>
            <a:r>
              <a:rPr lang="ru-RU" sz="2000" dirty="0" err="1" smtClean="0"/>
              <a:t>Русової</a:t>
            </a:r>
            <a:r>
              <a:rPr lang="ru-RU" sz="2000" dirty="0" smtClean="0"/>
              <a:t> (1856-1940) </a:t>
            </a:r>
            <a:r>
              <a:rPr lang="ru-RU" sz="2000" dirty="0" err="1" smtClean="0"/>
              <a:t>вперше</a:t>
            </a:r>
            <a:r>
              <a:rPr lang="ru-RU" sz="2000" dirty="0" smtClean="0"/>
              <a:t> </a:t>
            </a:r>
            <a:r>
              <a:rPr lang="ru-RU" sz="2000" dirty="0" err="1" smtClean="0"/>
              <a:t>було</a:t>
            </a:r>
            <a:r>
              <a:rPr lang="ru-RU" sz="2000" dirty="0" smtClean="0"/>
              <a:t> </a:t>
            </a:r>
            <a:r>
              <a:rPr lang="ru-RU" sz="2000" dirty="0" err="1" smtClean="0"/>
              <a:t>надруковано</a:t>
            </a:r>
            <a:r>
              <a:rPr lang="ru-RU" sz="2000" dirty="0" smtClean="0"/>
              <a:t> за </a:t>
            </a:r>
            <a:r>
              <a:rPr lang="ru-RU" sz="2000" dirty="0" err="1" smtClean="0"/>
              <a:t>редакцією</a:t>
            </a:r>
            <a:r>
              <a:rPr lang="ru-RU" sz="2000" dirty="0" smtClean="0"/>
              <a:t> </a:t>
            </a:r>
            <a:r>
              <a:rPr lang="ru-RU" sz="2000" dirty="0" err="1" smtClean="0"/>
              <a:t>Михайла</a:t>
            </a:r>
            <a:r>
              <a:rPr lang="ru-RU" sz="2000" dirty="0" smtClean="0"/>
              <a:t> </a:t>
            </a:r>
            <a:r>
              <a:rPr lang="ru-RU" sz="2000" dirty="0" err="1" smtClean="0"/>
              <a:t>Грушевського</a:t>
            </a:r>
            <a:r>
              <a:rPr lang="ru-RU" sz="2000" dirty="0" smtClean="0"/>
              <a:t> в </a:t>
            </a:r>
            <a:r>
              <a:rPr lang="ru-RU" sz="2000" dirty="0" err="1" smtClean="0"/>
              <a:t>журналі</a:t>
            </a:r>
            <a:r>
              <a:rPr lang="ru-RU" sz="2000" dirty="0" smtClean="0"/>
              <a:t> "За сто </a:t>
            </a:r>
            <a:r>
              <a:rPr lang="ru-RU" sz="2000" dirty="0" err="1" smtClean="0"/>
              <a:t>літ</a:t>
            </a:r>
            <a:r>
              <a:rPr lang="ru-RU" sz="2000" dirty="0" smtClean="0"/>
              <a:t>" у 1928 р. </a:t>
            </a:r>
            <a:r>
              <a:rPr lang="ru-RU" sz="2000" dirty="0" err="1" smtClean="0"/>
              <a:t>Представлене</a:t>
            </a:r>
            <a:r>
              <a:rPr lang="ru-RU" sz="2000" dirty="0" smtClean="0"/>
              <a:t> </a:t>
            </a:r>
            <a:r>
              <a:rPr lang="ru-RU" sz="2000" dirty="0" err="1" smtClean="0"/>
              <a:t>видання</a:t>
            </a:r>
            <a:r>
              <a:rPr lang="ru-RU" sz="2000" dirty="0" smtClean="0"/>
              <a:t> 1937 року </a:t>
            </a:r>
            <a:r>
              <a:rPr lang="ru-RU" sz="2000" dirty="0" err="1" smtClean="0"/>
              <a:t>доповнено</a:t>
            </a:r>
            <a:r>
              <a:rPr lang="ru-RU" sz="2000" dirty="0" smtClean="0"/>
              <a:t> </a:t>
            </a:r>
            <a:r>
              <a:rPr lang="ru-RU" sz="2000" dirty="0" err="1" smtClean="0"/>
              <a:t>споминами</a:t>
            </a:r>
            <a:r>
              <a:rPr lang="ru-RU" sz="2000" dirty="0" smtClean="0"/>
              <a:t> про </a:t>
            </a:r>
            <a:r>
              <a:rPr lang="ru-RU" sz="2000" dirty="0" err="1" smtClean="0"/>
              <a:t>визвольні</a:t>
            </a:r>
            <a:r>
              <a:rPr lang="ru-RU" sz="2000" dirty="0" smtClean="0"/>
              <a:t> </a:t>
            </a:r>
            <a:r>
              <a:rPr lang="ru-RU" sz="2000" dirty="0" err="1" smtClean="0"/>
              <a:t>змагання</a:t>
            </a:r>
            <a:r>
              <a:rPr lang="ru-RU" sz="2000" dirty="0" smtClean="0"/>
              <a:t> та </a:t>
            </a:r>
            <a:r>
              <a:rPr lang="ru-RU" sz="2000" dirty="0" err="1" smtClean="0"/>
              <a:t>перші</a:t>
            </a:r>
            <a:r>
              <a:rPr lang="ru-RU" sz="2000" dirty="0" smtClean="0"/>
              <a:t> роки </a:t>
            </a:r>
            <a:r>
              <a:rPr lang="ru-RU" sz="2000" dirty="0" err="1" smtClean="0"/>
              <a:t>еміграції</a:t>
            </a:r>
            <a:r>
              <a:rPr lang="ru-RU" sz="2000" dirty="0" smtClean="0"/>
              <a:t>. </a:t>
            </a:r>
            <a:r>
              <a:rPr lang="ru-RU" sz="2000" dirty="0" err="1" smtClean="0"/>
              <a:t>Мемуари</a:t>
            </a:r>
            <a:r>
              <a:rPr lang="ru-RU" sz="2000" dirty="0" smtClean="0"/>
              <a:t> С. </a:t>
            </a:r>
            <a:r>
              <a:rPr lang="ru-RU" sz="2000" dirty="0" err="1" smtClean="0"/>
              <a:t>Русової</a:t>
            </a:r>
            <a:r>
              <a:rPr lang="ru-RU" sz="2000" dirty="0" smtClean="0"/>
              <a:t> - </a:t>
            </a:r>
            <a:r>
              <a:rPr lang="ru-RU" sz="2000" dirty="0" err="1" smtClean="0"/>
              <a:t>одне</a:t>
            </a:r>
            <a:r>
              <a:rPr lang="ru-RU" sz="2000" dirty="0" smtClean="0"/>
              <a:t> з </a:t>
            </a:r>
            <a:r>
              <a:rPr lang="ru-RU" sz="2000" dirty="0" err="1" smtClean="0"/>
              <a:t>важливих</a:t>
            </a:r>
            <a:r>
              <a:rPr lang="ru-RU" sz="2000" dirty="0" smtClean="0"/>
              <a:t> </a:t>
            </a:r>
            <a:r>
              <a:rPr lang="ru-RU" sz="2000" dirty="0" err="1" smtClean="0"/>
              <a:t>історичних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джерел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вивчення</a:t>
            </a:r>
            <a:r>
              <a:rPr lang="ru-RU" sz="2000" dirty="0" smtClean="0"/>
              <a:t> не </a:t>
            </a:r>
            <a:r>
              <a:rPr lang="ru-RU" sz="2000" dirty="0" err="1" smtClean="0"/>
              <a:t>тільки</a:t>
            </a:r>
            <a:r>
              <a:rPr lang="ru-RU" sz="2000" dirty="0" smtClean="0"/>
              <a:t> </a:t>
            </a:r>
            <a:r>
              <a:rPr lang="ru-RU" sz="2000" dirty="0" err="1" smtClean="0"/>
              <a:t>громадсько-політичної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діяльності</a:t>
            </a:r>
            <a:r>
              <a:rPr lang="ru-RU" sz="2000" dirty="0" smtClean="0"/>
              <a:t> автора, але й </a:t>
            </a:r>
            <a:r>
              <a:rPr lang="ru-RU" sz="2000" dirty="0" err="1" smtClean="0"/>
              <a:t>загалом</a:t>
            </a:r>
            <a:r>
              <a:rPr lang="ru-RU" sz="2000" dirty="0" smtClean="0"/>
              <a:t> </a:t>
            </a:r>
            <a:r>
              <a:rPr lang="ru-RU" sz="2000" dirty="0" err="1" smtClean="0"/>
              <a:t>життя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інтелігенції</a:t>
            </a:r>
            <a:r>
              <a:rPr lang="ru-RU" sz="2000" dirty="0" smtClean="0"/>
              <a:t> </a:t>
            </a:r>
            <a:r>
              <a:rPr lang="ru-RU" sz="2000" dirty="0" err="1" smtClean="0"/>
              <a:t>другої</a:t>
            </a:r>
            <a:r>
              <a:rPr lang="ru-RU" sz="2000" dirty="0" smtClean="0"/>
              <a:t> </a:t>
            </a:r>
            <a:r>
              <a:rPr lang="ru-RU" sz="2000" dirty="0" err="1" smtClean="0"/>
              <a:t>половини</a:t>
            </a:r>
            <a:r>
              <a:rPr lang="ru-RU" sz="2000" dirty="0" smtClean="0"/>
              <a:t> ХІХ - </a:t>
            </a:r>
            <a:r>
              <a:rPr lang="ru-RU" sz="2000" dirty="0" err="1" smtClean="0"/>
              <a:t>першої</a:t>
            </a:r>
            <a:r>
              <a:rPr lang="ru-RU" sz="2000" dirty="0" smtClean="0"/>
              <a:t> </a:t>
            </a:r>
            <a:r>
              <a:rPr lang="ru-RU" sz="2000" dirty="0" err="1" smtClean="0"/>
              <a:t>третини</a:t>
            </a:r>
            <a:r>
              <a:rPr lang="ru-RU" sz="2000" dirty="0" smtClean="0"/>
              <a:t> ХХ </a:t>
            </a:r>
            <a:r>
              <a:rPr lang="ru-RU" sz="2000" dirty="0" err="1" smtClean="0"/>
              <a:t>ст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8272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6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34932" y="889844"/>
            <a:ext cx="6485467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Зайченко, </a:t>
            </a:r>
            <a:r>
              <a:rPr lang="ru-RU" sz="2000" b="1" dirty="0" smtClean="0"/>
              <a:t>І.В.  </a:t>
            </a:r>
            <a:r>
              <a:rPr lang="ru-RU" sz="2000" b="1" dirty="0" smtClean="0"/>
              <a:t>Про </a:t>
            </a:r>
            <a:r>
              <a:rPr lang="ru-RU" sz="2000" b="1" dirty="0" err="1" smtClean="0"/>
              <a:t>педагогічний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світоч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Софії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Русової</a:t>
            </a:r>
            <a:r>
              <a:rPr lang="ru-RU" sz="2000" b="1" dirty="0" smtClean="0"/>
              <a:t> </a:t>
            </a:r>
            <a:r>
              <a:rPr lang="ru-RU" sz="2000" b="1" dirty="0" smtClean="0"/>
              <a:t>: </a:t>
            </a:r>
            <a:r>
              <a:rPr lang="ru-RU" sz="2000" b="1" dirty="0" err="1" smtClean="0"/>
              <a:t>монографія</a:t>
            </a:r>
            <a:r>
              <a:rPr lang="ru-RU" sz="2000" b="1" dirty="0" smtClean="0"/>
              <a:t> / І. В. Зайченко. – [2 </a:t>
            </a:r>
            <a:r>
              <a:rPr lang="ru-RU" sz="2000" b="1" dirty="0" err="1" smtClean="0"/>
              <a:t>ге</a:t>
            </a:r>
            <a:r>
              <a:rPr lang="ru-RU" sz="2000" b="1" dirty="0" smtClean="0"/>
              <a:t> вид., </a:t>
            </a:r>
            <a:r>
              <a:rPr lang="ru-RU" sz="2000" b="1" dirty="0" err="1" smtClean="0"/>
              <a:t>перероб</a:t>
            </a:r>
            <a:r>
              <a:rPr lang="ru-RU" sz="2000" b="1" dirty="0" smtClean="0"/>
              <a:t>. та </a:t>
            </a:r>
            <a:r>
              <a:rPr lang="ru-RU" sz="2000" b="1" dirty="0" err="1" smtClean="0"/>
              <a:t>допов</a:t>
            </a:r>
            <a:r>
              <a:rPr lang="ru-RU" sz="2000" b="1" dirty="0" smtClean="0"/>
              <a:t>.]. – </a:t>
            </a:r>
            <a:r>
              <a:rPr lang="ru-RU" sz="2000" b="1" dirty="0" err="1" smtClean="0"/>
              <a:t>Чернігів</a:t>
            </a:r>
            <a:r>
              <a:rPr lang="ru-RU" sz="2000" b="1" dirty="0" smtClean="0"/>
              <a:t> : [б. в.], 2024. – 499 с. </a:t>
            </a:r>
            <a:endParaRPr lang="ru-RU" sz="2000" b="1" dirty="0" smtClean="0"/>
          </a:p>
          <a:p>
            <a:endParaRPr lang="ru-RU" dirty="0" smtClean="0"/>
          </a:p>
          <a:p>
            <a:pPr algn="just"/>
            <a:r>
              <a:rPr lang="ru-RU" dirty="0" smtClean="0"/>
              <a:t>  </a:t>
            </a:r>
            <a:r>
              <a:rPr lang="ru-RU" sz="2000" dirty="0" smtClean="0"/>
              <a:t>У </a:t>
            </a:r>
            <a:r>
              <a:rPr lang="ru-RU" sz="2000" dirty="0" err="1" smtClean="0"/>
              <a:t>книзі</a:t>
            </a:r>
            <a:r>
              <a:rPr lang="ru-RU" sz="2000" dirty="0" smtClean="0"/>
              <a:t> </a:t>
            </a:r>
            <a:r>
              <a:rPr lang="ru-RU" sz="2000" dirty="0" err="1" smtClean="0"/>
              <a:t>зібрані</a:t>
            </a:r>
            <a:r>
              <a:rPr lang="ru-RU" sz="2000" dirty="0" smtClean="0"/>
              <a:t> </a:t>
            </a:r>
            <a:r>
              <a:rPr lang="ru-RU" sz="2000" dirty="0" err="1" smtClean="0"/>
              <a:t>статті</a:t>
            </a:r>
            <a:r>
              <a:rPr lang="ru-RU" sz="2000" dirty="0" smtClean="0"/>
              <a:t>, </a:t>
            </a:r>
            <a:r>
              <a:rPr lang="ru-RU" sz="2000" dirty="0" err="1" smtClean="0"/>
              <a:t>надруковані</a:t>
            </a:r>
            <a:r>
              <a:rPr lang="ru-RU" sz="2000" dirty="0" smtClean="0"/>
              <a:t> у </a:t>
            </a:r>
            <a:r>
              <a:rPr lang="ru-RU" sz="2000" dirty="0" err="1" smtClean="0"/>
              <a:t>різних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виданнях</a:t>
            </a:r>
            <a:r>
              <a:rPr lang="ru-RU" sz="2000" dirty="0" smtClean="0"/>
              <a:t>, у тому </a:t>
            </a:r>
            <a:r>
              <a:rPr lang="ru-RU" sz="2000" dirty="0" err="1" smtClean="0"/>
              <a:t>числі</a:t>
            </a:r>
            <a:r>
              <a:rPr lang="ru-RU" sz="2000" dirty="0" smtClean="0"/>
              <a:t> й за </a:t>
            </a:r>
            <a:r>
              <a:rPr lang="ru-RU" sz="2000" dirty="0" err="1" smtClean="0"/>
              <a:t>матеріалами</a:t>
            </a:r>
            <a:r>
              <a:rPr lang="ru-RU" sz="2000" dirty="0" smtClean="0"/>
              <a:t> </a:t>
            </a:r>
            <a:r>
              <a:rPr lang="ru-RU" sz="2000" dirty="0" err="1" smtClean="0"/>
              <a:t>різноманітних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науково-практичних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конференцій</a:t>
            </a:r>
            <a:r>
              <a:rPr lang="ru-RU" sz="2000" dirty="0" smtClean="0"/>
              <a:t>, </a:t>
            </a:r>
            <a:r>
              <a:rPr lang="ru-RU" sz="2000" dirty="0" err="1" smtClean="0"/>
              <a:t>починаючи</a:t>
            </a:r>
            <a:r>
              <a:rPr lang="ru-RU" sz="2000" dirty="0" smtClean="0"/>
              <a:t> з </a:t>
            </a:r>
            <a:r>
              <a:rPr lang="ru-RU" sz="2000" dirty="0" err="1" smtClean="0"/>
              <a:t>першої</a:t>
            </a:r>
            <a:r>
              <a:rPr lang="ru-RU" sz="2000" dirty="0" smtClean="0"/>
              <a:t> </a:t>
            </a:r>
            <a:r>
              <a:rPr lang="ru-RU" sz="2000" dirty="0" err="1" smtClean="0"/>
              <a:t>публікації</a:t>
            </a:r>
            <a:r>
              <a:rPr lang="ru-RU" sz="2000" dirty="0" smtClean="0"/>
              <a:t>, </a:t>
            </a:r>
            <a:r>
              <a:rPr lang="ru-RU" sz="2000" dirty="0" err="1" smtClean="0"/>
              <a:t>надрукованої</a:t>
            </a:r>
            <a:r>
              <a:rPr lang="ru-RU" sz="2000" dirty="0" smtClean="0"/>
              <a:t> у 1992 </a:t>
            </a:r>
            <a:r>
              <a:rPr lang="ru-RU" sz="2000" dirty="0" err="1" smtClean="0"/>
              <a:t>році</a:t>
            </a:r>
            <a:r>
              <a:rPr lang="ru-RU" sz="2000" dirty="0" smtClean="0"/>
              <a:t> і по </a:t>
            </a:r>
            <a:r>
              <a:rPr lang="ru-RU" sz="2000" dirty="0" err="1" smtClean="0"/>
              <a:t>сьогодення</a:t>
            </a:r>
            <a:r>
              <a:rPr lang="ru-RU" sz="2000" dirty="0" smtClean="0"/>
              <a:t>, і </a:t>
            </a:r>
            <a:r>
              <a:rPr lang="ru-RU" sz="2000" dirty="0" err="1" smtClean="0"/>
              <a:t>присвячені</a:t>
            </a:r>
            <a:r>
              <a:rPr lang="ru-RU" sz="2000" dirty="0" smtClean="0"/>
              <a:t> </a:t>
            </a:r>
            <a:r>
              <a:rPr lang="ru-RU" sz="2000" dirty="0" err="1" smtClean="0"/>
              <a:t>висвітленню</a:t>
            </a:r>
            <a:r>
              <a:rPr lang="ru-RU" sz="2000" dirty="0" smtClean="0"/>
              <a:t> </a:t>
            </a:r>
            <a:r>
              <a:rPr lang="ru-RU" sz="2000" dirty="0" err="1" smtClean="0"/>
              <a:t>життєдіяльності</a:t>
            </a:r>
            <a:r>
              <a:rPr lang="ru-RU" sz="2000" dirty="0" smtClean="0"/>
              <a:t>, </a:t>
            </a:r>
            <a:r>
              <a:rPr lang="ru-RU" sz="2000" dirty="0" err="1" smtClean="0"/>
              <a:t>творчості</a:t>
            </a:r>
            <a:r>
              <a:rPr lang="ru-RU" sz="2000" dirty="0" smtClean="0"/>
              <a:t> й </a:t>
            </a:r>
            <a:r>
              <a:rPr lang="ru-RU" sz="2000" dirty="0" err="1" smtClean="0"/>
              <a:t>педагогічної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спадщини</a:t>
            </a:r>
            <a:r>
              <a:rPr lang="ru-RU" sz="2000" dirty="0" smtClean="0"/>
              <a:t> </a:t>
            </a:r>
            <a:r>
              <a:rPr lang="ru-RU" sz="2000" dirty="0" err="1" smtClean="0"/>
              <a:t>Софії</a:t>
            </a:r>
            <a:r>
              <a:rPr lang="ru-RU" sz="2000" dirty="0" smtClean="0"/>
              <a:t> </a:t>
            </a:r>
            <a:r>
              <a:rPr lang="ru-RU" sz="2000" dirty="0" err="1" smtClean="0"/>
              <a:t>Федорівні</a:t>
            </a:r>
            <a:r>
              <a:rPr lang="ru-RU" sz="2000" dirty="0" smtClean="0"/>
              <a:t> </a:t>
            </a:r>
            <a:r>
              <a:rPr lang="ru-RU" sz="2000" dirty="0" err="1" smtClean="0"/>
              <a:t>Ліндфорс</a:t>
            </a:r>
            <a:r>
              <a:rPr lang="ru-RU" sz="2000" dirty="0" smtClean="0"/>
              <a:t> (</a:t>
            </a:r>
            <a:r>
              <a:rPr lang="ru-RU" sz="2000" dirty="0" err="1" smtClean="0"/>
              <a:t>Русової</a:t>
            </a:r>
            <a:r>
              <a:rPr lang="ru-RU" sz="2000" dirty="0" smtClean="0"/>
              <a:t>) (1856–1940), </a:t>
            </a:r>
            <a:r>
              <a:rPr lang="ru-RU" sz="2000" dirty="0" err="1" smtClean="0"/>
              <a:t>видатної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просвітительки</a:t>
            </a:r>
            <a:r>
              <a:rPr lang="ru-RU" sz="2000" dirty="0" smtClean="0"/>
              <a:t>, </a:t>
            </a:r>
            <a:r>
              <a:rPr lang="ru-RU" sz="2000" dirty="0" err="1" smtClean="0"/>
              <a:t>вченої</a:t>
            </a:r>
            <a:r>
              <a:rPr lang="ru-RU" sz="2000" dirty="0" smtClean="0"/>
              <a:t>, педагога, </a:t>
            </a:r>
            <a:r>
              <a:rPr lang="ru-RU" sz="2000" dirty="0" err="1" smtClean="0"/>
              <a:t>державної</a:t>
            </a:r>
            <a:r>
              <a:rPr lang="ru-RU" sz="2000" dirty="0" smtClean="0"/>
              <a:t> і </a:t>
            </a:r>
            <a:r>
              <a:rPr lang="ru-RU" sz="2000" dirty="0" err="1" smtClean="0"/>
              <a:t>громадської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діячки</a:t>
            </a:r>
            <a:r>
              <a:rPr lang="ru-RU" sz="2000" dirty="0" smtClean="0"/>
              <a:t>.</a:t>
            </a:r>
          </a:p>
          <a:p>
            <a:pPr algn="just"/>
            <a:r>
              <a:rPr lang="ru-RU" sz="2000" dirty="0" smtClean="0"/>
              <a:t>  Книга адресована </a:t>
            </a:r>
            <a:r>
              <a:rPr lang="ru-RU" sz="2000" dirty="0" err="1" smtClean="0"/>
              <a:t>науковцям</a:t>
            </a:r>
            <a:r>
              <a:rPr lang="ru-RU" sz="2000" dirty="0" smtClean="0"/>
              <a:t> у </a:t>
            </a:r>
            <a:r>
              <a:rPr lang="ru-RU" sz="2000" dirty="0" err="1" smtClean="0"/>
              <a:t>галузі</a:t>
            </a:r>
            <a:r>
              <a:rPr lang="ru-RU" sz="2000" dirty="0" smtClean="0"/>
              <a:t> </a:t>
            </a:r>
            <a:r>
              <a:rPr lang="ru-RU" sz="2000" dirty="0" err="1" smtClean="0"/>
              <a:t>теорії</a:t>
            </a:r>
            <a:r>
              <a:rPr lang="ru-RU" sz="2000" dirty="0" smtClean="0"/>
              <a:t> та </a:t>
            </a:r>
            <a:r>
              <a:rPr lang="ru-RU" sz="2000" dirty="0" err="1" smtClean="0"/>
              <a:t>історії</a:t>
            </a:r>
            <a:r>
              <a:rPr lang="ru-RU" sz="2000" dirty="0" smtClean="0"/>
              <a:t> </a:t>
            </a:r>
            <a:r>
              <a:rPr lang="ru-RU" sz="2000" dirty="0" err="1" smtClean="0"/>
              <a:t>педагогіки</a:t>
            </a:r>
            <a:r>
              <a:rPr lang="ru-RU" sz="2000" dirty="0" smtClean="0"/>
              <a:t>, </a:t>
            </a:r>
            <a:r>
              <a:rPr lang="ru-RU" sz="2000" dirty="0" err="1" smtClean="0"/>
              <a:t>науково-педагогічним</a:t>
            </a:r>
            <a:r>
              <a:rPr lang="ru-RU" sz="2000" dirty="0" smtClean="0"/>
              <a:t> і </a:t>
            </a:r>
            <a:r>
              <a:rPr lang="ru-RU" sz="2000" dirty="0" err="1" smtClean="0"/>
              <a:t>педагогічним</a:t>
            </a:r>
            <a:r>
              <a:rPr lang="ru-RU" sz="2000" dirty="0" smtClean="0"/>
              <a:t> </a:t>
            </a:r>
            <a:r>
              <a:rPr lang="ru-RU" sz="2000" dirty="0" err="1" smtClean="0"/>
              <a:t>працівникам</a:t>
            </a:r>
            <a:r>
              <a:rPr lang="ru-RU" sz="2000" dirty="0" smtClean="0"/>
              <a:t> </a:t>
            </a:r>
            <a:r>
              <a:rPr lang="ru-RU" sz="2000" dirty="0" err="1" smtClean="0"/>
              <a:t>закладів</a:t>
            </a:r>
            <a:r>
              <a:rPr lang="ru-RU" sz="2000" dirty="0" smtClean="0"/>
              <a:t> </a:t>
            </a:r>
            <a:r>
              <a:rPr lang="ru-RU" sz="2000" dirty="0" err="1" smtClean="0"/>
              <a:t>освіти</a:t>
            </a:r>
            <a:r>
              <a:rPr lang="ru-RU" sz="2000" dirty="0" smtClean="0"/>
              <a:t> </a:t>
            </a:r>
            <a:r>
              <a:rPr lang="ru-RU" sz="2000" dirty="0" err="1" smtClean="0"/>
              <a:t>усіх</a:t>
            </a:r>
            <a:r>
              <a:rPr lang="ru-RU" sz="2000" dirty="0" smtClean="0"/>
              <a:t> </a:t>
            </a:r>
            <a:r>
              <a:rPr lang="ru-RU" sz="2000" dirty="0" err="1" smtClean="0"/>
              <a:t>рівнів</a:t>
            </a:r>
            <a:r>
              <a:rPr lang="ru-RU" sz="2000" dirty="0" smtClean="0"/>
              <a:t> і форм, </a:t>
            </a:r>
            <a:r>
              <a:rPr lang="ru-RU" sz="2000" dirty="0" err="1" smtClean="0"/>
              <a:t>працівникам</a:t>
            </a:r>
            <a:r>
              <a:rPr lang="ru-RU" sz="2000" dirty="0" smtClean="0"/>
              <a:t> </a:t>
            </a:r>
            <a:r>
              <a:rPr lang="ru-RU" sz="2000" dirty="0" err="1" smtClean="0"/>
              <a:t>дошкільних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навчальних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закладів</a:t>
            </a:r>
            <a:r>
              <a:rPr lang="ru-RU" sz="2000" dirty="0" smtClean="0"/>
              <a:t>, </a:t>
            </a:r>
            <a:r>
              <a:rPr lang="ru-RU" sz="2000" dirty="0" err="1" smtClean="0"/>
              <a:t>іншим</a:t>
            </a:r>
            <a:r>
              <a:rPr lang="ru-RU" sz="2000" dirty="0" smtClean="0"/>
              <a:t> </a:t>
            </a:r>
            <a:r>
              <a:rPr lang="ru-RU" sz="2000" dirty="0" err="1" smtClean="0"/>
              <a:t>освітянам</a:t>
            </a:r>
            <a:r>
              <a:rPr lang="ru-RU" sz="2000" dirty="0" smtClean="0"/>
              <a:t>, </a:t>
            </a:r>
            <a:r>
              <a:rPr lang="ru-RU" sz="2000" dirty="0" err="1" smtClean="0"/>
              <a:t>усім</a:t>
            </a:r>
            <a:r>
              <a:rPr lang="ru-RU" sz="2000" dirty="0" smtClean="0"/>
              <a:t>, </a:t>
            </a:r>
            <a:r>
              <a:rPr lang="ru-RU" sz="2000" dirty="0" err="1" smtClean="0"/>
              <a:t>хто</a:t>
            </a:r>
            <a:r>
              <a:rPr lang="ru-RU" sz="2000" dirty="0" smtClean="0"/>
              <a:t> </a:t>
            </a:r>
            <a:r>
              <a:rPr lang="ru-RU" sz="2000" dirty="0" err="1" smtClean="0"/>
              <a:t>цікавиться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історією</a:t>
            </a:r>
            <a:r>
              <a:rPr lang="ru-RU" sz="2000" dirty="0" smtClean="0"/>
              <a:t> й </a:t>
            </a:r>
            <a:r>
              <a:rPr lang="ru-RU" sz="2000" dirty="0" err="1" smtClean="0"/>
              <a:t>сучасним</a:t>
            </a:r>
            <a:r>
              <a:rPr lang="ru-RU" sz="2000" dirty="0" smtClean="0"/>
              <a:t> станом </a:t>
            </a:r>
            <a:r>
              <a:rPr lang="ru-RU" sz="2000" dirty="0" err="1" smtClean="0"/>
              <a:t>розвитку</a:t>
            </a:r>
            <a:r>
              <a:rPr lang="ru-RU" sz="2000" dirty="0" smtClean="0"/>
              <a:t> </a:t>
            </a:r>
            <a:r>
              <a:rPr lang="ru-RU" sz="2000" dirty="0" err="1" smtClean="0"/>
              <a:t>освіти</a:t>
            </a:r>
            <a:r>
              <a:rPr lang="ru-RU" sz="2000" dirty="0" smtClean="0"/>
              <a:t> й </a:t>
            </a:r>
            <a:r>
              <a:rPr lang="ru-RU" sz="2000" dirty="0" err="1" smtClean="0"/>
              <a:t>педагогічної</a:t>
            </a:r>
            <a:r>
              <a:rPr lang="ru-RU" sz="2000" dirty="0" smtClean="0"/>
              <a:t> науки в </a:t>
            </a:r>
            <a:r>
              <a:rPr lang="ru-RU" sz="2000" dirty="0" err="1" smtClean="0"/>
              <a:t>Україні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169" y="1379267"/>
            <a:ext cx="2941320" cy="40994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8272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048" y="1000161"/>
            <a:ext cx="3244230" cy="4858271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accent4">
                <a:lumMod val="75000"/>
              </a:schemeClr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689600" y="1907739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1" dirty="0" err="1" smtClean="0"/>
              <a:t>Ідея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національної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школи</a:t>
            </a:r>
            <a:r>
              <a:rPr lang="ru-RU" sz="2000" b="1" dirty="0" smtClean="0"/>
              <a:t> С. </a:t>
            </a:r>
            <a:r>
              <a:rPr lang="ru-RU" sz="2000" b="1" dirty="0" err="1" smtClean="0"/>
              <a:t>Русової</a:t>
            </a:r>
            <a:r>
              <a:rPr lang="ru-RU" sz="2000" b="1" dirty="0"/>
              <a:t> </a:t>
            </a:r>
            <a:r>
              <a:rPr lang="ru-RU" sz="2000" b="1" dirty="0" smtClean="0"/>
              <a:t>// </a:t>
            </a:r>
            <a:r>
              <a:rPr lang="ru-RU" sz="2000" b="1" dirty="0" err="1" smtClean="0"/>
              <a:t>Історія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педагогіки</a:t>
            </a:r>
            <a:r>
              <a:rPr lang="ru-RU" sz="2000" b="1" dirty="0" smtClean="0"/>
              <a:t>: </a:t>
            </a:r>
            <a:r>
              <a:rPr lang="ru-RU" sz="2000" b="1" dirty="0" err="1" smtClean="0"/>
              <a:t>навч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посіб</a:t>
            </a:r>
            <a:r>
              <a:rPr lang="ru-RU" sz="2000" b="1" dirty="0" smtClean="0"/>
              <a:t>. для студ. </a:t>
            </a:r>
            <a:r>
              <a:rPr lang="ru-RU" sz="2000" b="1" dirty="0" err="1" smtClean="0"/>
              <a:t>вузів</a:t>
            </a:r>
            <a:r>
              <a:rPr lang="ru-RU" sz="2000" b="1" dirty="0" smtClean="0"/>
              <a:t> / </a:t>
            </a:r>
            <a:r>
              <a:rPr lang="ru-RU" sz="2000" b="1" dirty="0" smtClean="0"/>
              <a:t>                           М</a:t>
            </a:r>
            <a:r>
              <a:rPr lang="ru-RU" sz="2000" b="1" dirty="0" smtClean="0"/>
              <a:t>. В. </a:t>
            </a:r>
            <a:r>
              <a:rPr lang="ru-RU" sz="2000" b="1" dirty="0" err="1" smtClean="0"/>
              <a:t>Левківський</a:t>
            </a:r>
            <a:r>
              <a:rPr lang="ru-RU" sz="2000" b="1" dirty="0" smtClean="0"/>
              <a:t>. – 3-є вид., </a:t>
            </a:r>
            <a:r>
              <a:rPr lang="ru-RU" sz="2000" b="1" dirty="0" err="1" smtClean="0"/>
              <a:t>перероб</a:t>
            </a:r>
            <a:r>
              <a:rPr lang="ru-RU" sz="2000" b="1" dirty="0" smtClean="0"/>
              <a:t>. та </a:t>
            </a:r>
            <a:r>
              <a:rPr lang="ru-RU" sz="2000" b="1" dirty="0" err="1" smtClean="0"/>
              <a:t>допов</a:t>
            </a:r>
            <a:r>
              <a:rPr lang="ru-RU" sz="2000" b="1" dirty="0" smtClean="0"/>
              <a:t>. – </a:t>
            </a:r>
            <a:r>
              <a:rPr lang="ru-RU" sz="2000" b="1" dirty="0" err="1" smtClean="0"/>
              <a:t>Київ</a:t>
            </a:r>
            <a:r>
              <a:rPr lang="ru-RU" sz="2000" b="1" dirty="0" smtClean="0"/>
              <a:t>.: </a:t>
            </a:r>
            <a:r>
              <a:rPr lang="ru-RU" sz="2000" b="1" dirty="0" smtClean="0"/>
              <a:t>ЦУЛ, 2008. – С. 144-145.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Автор </a:t>
            </a:r>
            <a:r>
              <a:rPr lang="ru-RU" sz="2000" dirty="0" err="1" smtClean="0"/>
              <a:t>зазначає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принциповою</a:t>
            </a:r>
            <a:r>
              <a:rPr lang="ru-RU" sz="2000" dirty="0" smtClean="0"/>
              <a:t> основою </a:t>
            </a:r>
            <a:r>
              <a:rPr lang="ru-RU" sz="2000" dirty="0" err="1" smtClean="0"/>
              <a:t>змісту</a:t>
            </a:r>
            <a:r>
              <a:rPr lang="ru-RU" sz="2000" dirty="0" smtClean="0"/>
              <a:t> </a:t>
            </a:r>
            <a:r>
              <a:rPr lang="ru-RU" sz="2000" dirty="0" err="1" smtClean="0"/>
              <a:t>навчально-виховного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процесу</a:t>
            </a:r>
            <a:r>
              <a:rPr lang="ru-RU" sz="2000" dirty="0" smtClean="0"/>
              <a:t> у </a:t>
            </a:r>
            <a:r>
              <a:rPr lang="ru-RU" sz="2000" dirty="0" err="1" smtClean="0"/>
              <a:t>дошкільних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навчальних</a:t>
            </a:r>
            <a:r>
              <a:rPr lang="ru-RU" sz="2000" dirty="0" smtClean="0"/>
              <a:t> закладах та школах С. Ф. </a:t>
            </a:r>
            <a:r>
              <a:rPr lang="ru-RU" sz="2000" dirty="0" err="1" smtClean="0"/>
              <a:t>Русова</a:t>
            </a:r>
            <a:r>
              <a:rPr lang="ru-RU" sz="2000" dirty="0" smtClean="0"/>
              <a:t> </a:t>
            </a:r>
            <a:r>
              <a:rPr lang="ru-RU" sz="2000" dirty="0" err="1" smtClean="0"/>
              <a:t>вважала</a:t>
            </a:r>
            <a:r>
              <a:rPr lang="ru-RU" sz="2000" dirty="0" smtClean="0"/>
              <a:t> </a:t>
            </a:r>
            <a:r>
              <a:rPr lang="ru-RU" sz="2000" dirty="0" err="1" smtClean="0"/>
              <a:t>рідну</a:t>
            </a:r>
            <a:r>
              <a:rPr lang="ru-RU" sz="2000" dirty="0" smtClean="0"/>
              <a:t> </a:t>
            </a:r>
            <a:r>
              <a:rPr lang="ru-RU" sz="2000" dirty="0" err="1" smtClean="0"/>
              <a:t>мову</a:t>
            </a:r>
            <a:r>
              <a:rPr lang="ru-RU" sz="2000" dirty="0" smtClean="0"/>
              <a:t>, </a:t>
            </a:r>
            <a:r>
              <a:rPr lang="ru-RU" sz="2000" dirty="0" err="1" smtClean="0"/>
              <a:t>національні</a:t>
            </a:r>
            <a:r>
              <a:rPr lang="ru-RU" sz="2000" dirty="0" smtClean="0"/>
              <a:t> свята та обряди, </a:t>
            </a:r>
            <a:r>
              <a:rPr lang="ru-RU" sz="2000" dirty="0" err="1" smtClean="0"/>
              <a:t>християнські</a:t>
            </a:r>
            <a:r>
              <a:rPr lang="ru-RU" sz="2000" dirty="0" smtClean="0"/>
              <a:t> </a:t>
            </a:r>
            <a:r>
              <a:rPr lang="ru-RU" sz="2000" dirty="0" err="1" smtClean="0"/>
              <a:t>цінності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українського</a:t>
            </a:r>
            <a:r>
              <a:rPr lang="ru-RU" sz="2000" dirty="0" smtClean="0"/>
              <a:t> народу.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8272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0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089" y="1133615"/>
            <a:ext cx="4868888" cy="3540903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109" y="1175948"/>
            <a:ext cx="2381250" cy="3276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241" y="314622"/>
            <a:ext cx="3981450" cy="6229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4" y="0"/>
            <a:ext cx="118272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6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774266" y="1061703"/>
            <a:ext cx="6096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3200" dirty="0" smtClean="0"/>
              <a:t>18 лютого 1856 року у с. </a:t>
            </a:r>
            <a:r>
              <a:rPr lang="ru-RU" sz="3200" dirty="0" err="1" smtClean="0"/>
              <a:t>Олешня</a:t>
            </a:r>
            <a:r>
              <a:rPr lang="ru-RU" sz="3200" dirty="0" smtClean="0"/>
              <a:t> на </a:t>
            </a:r>
            <a:r>
              <a:rPr lang="ru-RU" sz="3200" dirty="0" err="1" smtClean="0"/>
              <a:t>Чернігівщині</a:t>
            </a:r>
            <a:r>
              <a:rPr lang="ru-RU" sz="3200" dirty="0" smtClean="0"/>
              <a:t> </a:t>
            </a:r>
            <a:r>
              <a:rPr lang="ru-RU" sz="3200" dirty="0" err="1" smtClean="0"/>
              <a:t>народилася</a:t>
            </a:r>
            <a:r>
              <a:rPr lang="ru-RU" sz="3200" dirty="0" smtClean="0"/>
              <a:t> </a:t>
            </a:r>
            <a:r>
              <a:rPr lang="ru-RU" sz="3200" dirty="0" err="1" smtClean="0"/>
              <a:t>Софія</a:t>
            </a:r>
            <a:r>
              <a:rPr lang="ru-RU" sz="3200" dirty="0" smtClean="0"/>
              <a:t>  </a:t>
            </a:r>
            <a:r>
              <a:rPr lang="ru-RU" sz="3200" dirty="0" err="1" smtClean="0"/>
              <a:t>Русова</a:t>
            </a:r>
            <a:r>
              <a:rPr lang="ru-RU" sz="3200" dirty="0" smtClean="0"/>
              <a:t> – </a:t>
            </a:r>
            <a:r>
              <a:rPr lang="ru-RU" sz="3200" dirty="0" err="1" smtClean="0"/>
              <a:t>українська</a:t>
            </a:r>
            <a:r>
              <a:rPr lang="ru-RU" sz="3200" dirty="0" smtClean="0"/>
              <a:t> </a:t>
            </a:r>
            <a:r>
              <a:rPr lang="ru-RU" sz="3200" dirty="0" err="1" smtClean="0"/>
              <a:t>громадська</a:t>
            </a:r>
            <a:r>
              <a:rPr lang="ru-RU" sz="3200" dirty="0" smtClean="0"/>
              <a:t> </a:t>
            </a:r>
            <a:r>
              <a:rPr lang="ru-RU" sz="3200" dirty="0" err="1" smtClean="0"/>
              <a:t>діячка</a:t>
            </a:r>
            <a:r>
              <a:rPr lang="ru-RU" sz="3200" dirty="0" smtClean="0"/>
              <a:t>, </a:t>
            </a:r>
            <a:r>
              <a:rPr lang="ru-RU" sz="3200" dirty="0" err="1" smtClean="0"/>
              <a:t>видатний</a:t>
            </a:r>
            <a:r>
              <a:rPr lang="ru-RU" sz="3200" dirty="0" smtClean="0"/>
              <a:t> педагог, </a:t>
            </a:r>
            <a:r>
              <a:rPr lang="ru-RU" sz="3200" dirty="0" err="1" smtClean="0"/>
              <a:t>історик</a:t>
            </a:r>
            <a:r>
              <a:rPr lang="ru-RU" sz="3200" dirty="0" smtClean="0"/>
              <a:t>, </a:t>
            </a:r>
            <a:r>
              <a:rPr lang="ru-RU" sz="3200" dirty="0" err="1" smtClean="0"/>
              <a:t>письменниця</a:t>
            </a:r>
            <a:r>
              <a:rPr lang="ru-RU" sz="3200" dirty="0" smtClean="0"/>
              <a:t>, </a:t>
            </a:r>
            <a:r>
              <a:rPr lang="ru-RU" sz="3200" dirty="0" err="1" smtClean="0"/>
              <a:t>видавець</a:t>
            </a:r>
            <a:r>
              <a:rPr lang="ru-RU" sz="3200" dirty="0" smtClean="0"/>
              <a:t>. </a:t>
            </a:r>
            <a:r>
              <a:rPr lang="ru-RU" sz="3200" dirty="0" err="1" smtClean="0"/>
              <a:t>Софію</a:t>
            </a:r>
            <a:r>
              <a:rPr lang="ru-RU" sz="3200" dirty="0" smtClean="0"/>
              <a:t> </a:t>
            </a:r>
            <a:r>
              <a:rPr lang="ru-RU" sz="3200" dirty="0" err="1" smtClean="0"/>
              <a:t>Русову</a:t>
            </a:r>
            <a:r>
              <a:rPr lang="ru-RU" sz="3200" dirty="0" smtClean="0"/>
              <a:t> </a:t>
            </a:r>
            <a:r>
              <a:rPr lang="ru-RU" sz="3200" dirty="0" err="1" smtClean="0"/>
              <a:t>можна</a:t>
            </a:r>
            <a:r>
              <a:rPr lang="ru-RU" sz="3200" dirty="0" smtClean="0"/>
              <a:t> з </a:t>
            </a:r>
            <a:r>
              <a:rPr lang="ru-RU" sz="3200" dirty="0" err="1" smtClean="0"/>
              <a:t>упевненістю</a:t>
            </a:r>
            <a:r>
              <a:rPr lang="ru-RU" sz="3200" dirty="0" smtClean="0"/>
              <a:t> </a:t>
            </a:r>
            <a:r>
              <a:rPr lang="ru-RU" sz="3200" dirty="0" err="1" smtClean="0"/>
              <a:t>зарахувати</a:t>
            </a:r>
            <a:r>
              <a:rPr lang="ru-RU" sz="3200" dirty="0" smtClean="0"/>
              <a:t> до </a:t>
            </a:r>
            <a:r>
              <a:rPr lang="ru-RU" sz="3200" dirty="0" err="1" smtClean="0"/>
              <a:t>плеяди</a:t>
            </a:r>
            <a:r>
              <a:rPr lang="ru-RU" sz="3200" dirty="0" smtClean="0"/>
              <a:t> </a:t>
            </a:r>
            <a:r>
              <a:rPr lang="ru-RU" sz="3200" dirty="0" err="1" smtClean="0"/>
              <a:t>видатних</a:t>
            </a:r>
            <a:r>
              <a:rPr lang="ru-RU" sz="3200" dirty="0" smtClean="0"/>
              <a:t> </a:t>
            </a:r>
            <a:r>
              <a:rPr lang="ru-RU" sz="3200" dirty="0" err="1" smtClean="0"/>
              <a:t>українців</a:t>
            </a:r>
            <a:r>
              <a:rPr lang="ru-RU" sz="3200" dirty="0" smtClean="0"/>
              <a:t>, </a:t>
            </a:r>
            <a:r>
              <a:rPr lang="ru-RU" sz="3200" dirty="0" err="1" smtClean="0"/>
              <a:t>які</a:t>
            </a:r>
            <a:r>
              <a:rPr lang="ru-RU" sz="3200" dirty="0" smtClean="0"/>
              <a:t> </a:t>
            </a:r>
            <a:r>
              <a:rPr lang="ru-RU" sz="3200" dirty="0" err="1" smtClean="0"/>
              <a:t>присвятили</a:t>
            </a:r>
            <a:r>
              <a:rPr lang="ru-RU" sz="3200" dirty="0" smtClean="0"/>
              <a:t> все </a:t>
            </a:r>
            <a:r>
              <a:rPr lang="ru-RU" sz="3200" dirty="0" err="1" smtClean="0"/>
              <a:t>своє</a:t>
            </a:r>
            <a:r>
              <a:rPr lang="ru-RU" sz="3200" dirty="0" smtClean="0"/>
              <a:t> </a:t>
            </a:r>
            <a:r>
              <a:rPr lang="ru-RU" sz="3200" dirty="0" err="1" smtClean="0"/>
              <a:t>життя</a:t>
            </a:r>
            <a:r>
              <a:rPr lang="ru-RU" sz="3200" dirty="0" smtClean="0"/>
              <a:t> </a:t>
            </a:r>
            <a:r>
              <a:rPr lang="ru-RU" sz="3200" dirty="0" err="1" smtClean="0"/>
              <a:t>служінню</a:t>
            </a:r>
            <a:r>
              <a:rPr lang="ru-RU" sz="3200" dirty="0" smtClean="0"/>
              <a:t> </a:t>
            </a:r>
            <a:r>
              <a:rPr lang="ru-RU" sz="3200" dirty="0" err="1" smtClean="0"/>
              <a:t>науці</a:t>
            </a:r>
            <a:r>
              <a:rPr lang="ru-RU" sz="3200" dirty="0" smtClean="0"/>
              <a:t> й </a:t>
            </a:r>
            <a:r>
              <a:rPr lang="ru-RU" sz="3200" dirty="0" err="1" smtClean="0"/>
              <a:t>освіті</a:t>
            </a:r>
            <a:r>
              <a:rPr lang="ru-RU" sz="3200" dirty="0" smtClean="0"/>
              <a:t> в </a:t>
            </a:r>
            <a:r>
              <a:rPr lang="ru-RU" sz="3200" dirty="0" err="1" smtClean="0"/>
              <a:t>ім’я</a:t>
            </a:r>
            <a:r>
              <a:rPr lang="ru-RU" sz="3200" dirty="0" smtClean="0"/>
              <a:t> </a:t>
            </a:r>
            <a:r>
              <a:rPr lang="ru-RU" sz="3200" dirty="0" err="1" smtClean="0"/>
              <a:t>України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245" y="748531"/>
            <a:ext cx="3655314" cy="5486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11" y="-594"/>
            <a:ext cx="118272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355" y="1033865"/>
            <a:ext cx="3633883" cy="50844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13867" y="71070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Зайченко І. В. </a:t>
            </a:r>
            <a:r>
              <a:rPr lang="ru-RU" sz="2400" dirty="0" err="1" smtClean="0"/>
              <a:t>Педагогічна</a:t>
            </a:r>
            <a:r>
              <a:rPr lang="ru-RU" sz="2400" dirty="0" smtClean="0"/>
              <a:t> </a:t>
            </a:r>
            <a:r>
              <a:rPr lang="ru-RU" sz="2400" dirty="0" err="1" smtClean="0"/>
              <a:t>концепція</a:t>
            </a:r>
            <a:r>
              <a:rPr lang="ru-RU" sz="2400" dirty="0" smtClean="0"/>
              <a:t> </a:t>
            </a:r>
            <a:r>
              <a:rPr lang="ru-RU" sz="2400" dirty="0" smtClean="0"/>
              <a:t>                         С</a:t>
            </a:r>
            <a:r>
              <a:rPr lang="ru-RU" sz="2400" dirty="0" smtClean="0"/>
              <a:t>. Ф. </a:t>
            </a:r>
            <a:r>
              <a:rPr lang="ru-RU" sz="2400" dirty="0" err="1" smtClean="0"/>
              <a:t>Русової</a:t>
            </a:r>
            <a:r>
              <a:rPr lang="ru-RU" sz="2400" dirty="0" smtClean="0"/>
              <a:t> : </a:t>
            </a:r>
            <a:r>
              <a:rPr lang="ru-RU" sz="2400" dirty="0" err="1" smtClean="0"/>
              <a:t>монографія</a:t>
            </a:r>
            <a:r>
              <a:rPr lang="ru-RU" sz="2400" dirty="0" smtClean="0"/>
              <a:t> </a:t>
            </a:r>
            <a:r>
              <a:rPr lang="ru-RU" sz="2400" dirty="0" smtClean="0"/>
              <a:t>/ І. В. Зайченко. – </a:t>
            </a:r>
            <a:r>
              <a:rPr lang="ru-RU" sz="2400" dirty="0" err="1" smtClean="0"/>
              <a:t>Київ</a:t>
            </a:r>
            <a:r>
              <a:rPr lang="ru-RU" sz="2400" dirty="0" smtClean="0"/>
              <a:t> : </a:t>
            </a:r>
            <a:r>
              <a:rPr lang="ru-RU" sz="2400" dirty="0" err="1" smtClean="0"/>
              <a:t>Ліра</a:t>
            </a:r>
            <a:r>
              <a:rPr lang="ru-RU" sz="2400" dirty="0" smtClean="0"/>
              <a:t>-К, 2016. – 214 с. 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13867" y="2006428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 smtClean="0"/>
              <a:t>На </a:t>
            </a:r>
            <a:r>
              <a:rPr lang="ru-RU" sz="2000" dirty="0" err="1" smtClean="0"/>
              <a:t>багатому</a:t>
            </a:r>
            <a:r>
              <a:rPr lang="ru-RU" sz="2000" dirty="0" smtClean="0"/>
              <a:t> </a:t>
            </a:r>
            <a:r>
              <a:rPr lang="ru-RU" sz="2000" dirty="0" err="1" smtClean="0"/>
              <a:t>джерелознавчому</a:t>
            </a:r>
            <a:r>
              <a:rPr lang="ru-RU" sz="2000" dirty="0" smtClean="0"/>
              <a:t> </a:t>
            </a:r>
            <a:r>
              <a:rPr lang="ru-RU" sz="2000" dirty="0" err="1" smtClean="0"/>
              <a:t>матеріалі</a:t>
            </a:r>
            <a:r>
              <a:rPr lang="ru-RU" sz="2000" dirty="0" smtClean="0"/>
              <a:t> </a:t>
            </a:r>
            <a:r>
              <a:rPr lang="ru-RU" sz="2000" dirty="0" err="1" smtClean="0"/>
              <a:t>ґрунтовно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розкривається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життєвий</a:t>
            </a:r>
            <a:r>
              <a:rPr lang="ru-RU" sz="2000" dirty="0" smtClean="0"/>
              <a:t> шлях, </a:t>
            </a:r>
            <a:r>
              <a:rPr lang="ru-RU" sz="2000" dirty="0" err="1" smtClean="0"/>
              <a:t>педагогічна</a:t>
            </a:r>
            <a:r>
              <a:rPr lang="ru-RU" sz="2000" dirty="0" smtClean="0"/>
              <a:t> </a:t>
            </a:r>
            <a:r>
              <a:rPr lang="ru-RU" sz="2000" dirty="0" err="1" smtClean="0"/>
              <a:t>діяльність</a:t>
            </a:r>
            <a:r>
              <a:rPr lang="ru-RU" sz="2000" dirty="0" smtClean="0"/>
              <a:t>, </a:t>
            </a:r>
            <a:r>
              <a:rPr lang="ru-RU" sz="2000" dirty="0" err="1" smtClean="0"/>
              <a:t>творчість</a:t>
            </a:r>
            <a:r>
              <a:rPr lang="ru-RU" sz="2000" dirty="0" smtClean="0"/>
              <a:t> і </a:t>
            </a:r>
            <a:r>
              <a:rPr lang="ru-RU" sz="2000" dirty="0" err="1" smtClean="0"/>
              <a:t>педагогічна</a:t>
            </a:r>
            <a:r>
              <a:rPr lang="ru-RU" sz="2000" dirty="0" smtClean="0"/>
              <a:t> </a:t>
            </a:r>
            <a:r>
              <a:rPr lang="ru-RU" sz="2000" dirty="0" err="1" smtClean="0"/>
              <a:t>концепція</a:t>
            </a:r>
            <a:r>
              <a:rPr lang="ru-RU" sz="2000" dirty="0" smtClean="0"/>
              <a:t> </a:t>
            </a:r>
            <a:r>
              <a:rPr lang="ru-RU" sz="2000" dirty="0" err="1" smtClean="0"/>
              <a:t>Софії</a:t>
            </a:r>
            <a:r>
              <a:rPr lang="ru-RU" sz="2000" dirty="0" smtClean="0"/>
              <a:t> </a:t>
            </a:r>
            <a:r>
              <a:rPr lang="ru-RU" sz="2000" dirty="0" err="1" smtClean="0"/>
              <a:t>Федорівни</a:t>
            </a:r>
            <a:r>
              <a:rPr lang="ru-RU" sz="2000" dirty="0" smtClean="0"/>
              <a:t> </a:t>
            </a:r>
            <a:r>
              <a:rPr lang="ru-RU" sz="2000" dirty="0" err="1" smtClean="0"/>
              <a:t>Русової</a:t>
            </a:r>
            <a:r>
              <a:rPr lang="ru-RU" sz="2000" dirty="0" smtClean="0"/>
              <a:t> (1856–1940) – </a:t>
            </a:r>
            <a:r>
              <a:rPr lang="ru-RU" sz="2000" dirty="0" err="1" smtClean="0"/>
              <a:t>однієї</a:t>
            </a:r>
            <a:r>
              <a:rPr lang="ru-RU" sz="2000" dirty="0" smtClean="0"/>
              <a:t> з </a:t>
            </a:r>
            <a:r>
              <a:rPr lang="ru-RU" sz="2000" dirty="0" err="1" smtClean="0"/>
              <a:t>найуславленіших</a:t>
            </a:r>
            <a:r>
              <a:rPr lang="ru-RU" sz="2000" dirty="0" smtClean="0"/>
              <a:t> </a:t>
            </a:r>
            <a:r>
              <a:rPr lang="ru-RU" sz="2000" dirty="0" err="1" smtClean="0"/>
              <a:t>дочок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України</a:t>
            </a:r>
            <a:r>
              <a:rPr lang="ru-RU" sz="2000" dirty="0" smtClean="0"/>
              <a:t>.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Книга </a:t>
            </a:r>
            <a:r>
              <a:rPr lang="ru-RU" sz="2000" dirty="0" err="1" smtClean="0"/>
              <a:t>адресується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вчителям</a:t>
            </a:r>
            <a:r>
              <a:rPr lang="ru-RU" sz="2000" dirty="0" smtClean="0"/>
              <a:t>, студентам і </a:t>
            </a:r>
            <a:r>
              <a:rPr lang="ru-RU" sz="2000" dirty="0" err="1" smtClean="0"/>
              <a:t>викладачам</a:t>
            </a:r>
            <a:r>
              <a:rPr lang="ru-RU" sz="2000" dirty="0" smtClean="0"/>
              <a:t> </a:t>
            </a:r>
            <a:r>
              <a:rPr lang="ru-RU" sz="2000" dirty="0" err="1" smtClean="0"/>
              <a:t>педагогічних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навчальних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закладів</a:t>
            </a:r>
            <a:r>
              <a:rPr lang="ru-RU" sz="2000" dirty="0" smtClean="0"/>
              <a:t>, </a:t>
            </a:r>
            <a:r>
              <a:rPr lang="ru-RU" sz="2000" dirty="0" err="1" smtClean="0"/>
              <a:t>науковцям</a:t>
            </a:r>
            <a:r>
              <a:rPr lang="ru-RU" sz="2000" dirty="0" smtClean="0"/>
              <a:t> у </a:t>
            </a:r>
            <a:r>
              <a:rPr lang="ru-RU" sz="2000" dirty="0" err="1" smtClean="0"/>
              <a:t>галузі</a:t>
            </a:r>
            <a:r>
              <a:rPr lang="ru-RU" sz="2000" dirty="0" smtClean="0"/>
              <a:t> </a:t>
            </a:r>
            <a:r>
              <a:rPr lang="ru-RU" sz="2000" dirty="0" err="1" smtClean="0"/>
              <a:t>теорії</a:t>
            </a:r>
            <a:r>
              <a:rPr lang="ru-RU" sz="2000" dirty="0" smtClean="0"/>
              <a:t> і </a:t>
            </a:r>
            <a:r>
              <a:rPr lang="ru-RU" sz="2000" dirty="0" err="1" smtClean="0"/>
              <a:t>історії</a:t>
            </a:r>
            <a:r>
              <a:rPr lang="ru-RU" sz="2000" dirty="0" smtClean="0"/>
              <a:t> </a:t>
            </a:r>
            <a:r>
              <a:rPr lang="ru-RU" sz="2000" dirty="0" err="1" smtClean="0"/>
              <a:t>педагогіки</a:t>
            </a:r>
            <a:r>
              <a:rPr lang="ru-RU" sz="2000" dirty="0" smtClean="0"/>
              <a:t>, </a:t>
            </a:r>
            <a:r>
              <a:rPr lang="ru-RU" sz="2000" dirty="0" err="1" smtClean="0"/>
              <a:t>працівникам</a:t>
            </a:r>
            <a:r>
              <a:rPr lang="ru-RU" sz="2000" dirty="0" smtClean="0"/>
              <a:t> </a:t>
            </a:r>
            <a:r>
              <a:rPr lang="ru-RU" sz="2000" dirty="0" err="1" smtClean="0"/>
              <a:t>дошкільних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дитячих</a:t>
            </a:r>
            <a:r>
              <a:rPr lang="ru-RU" sz="2000" dirty="0" smtClean="0"/>
              <a:t> </a:t>
            </a:r>
            <a:r>
              <a:rPr lang="ru-RU" sz="2000" dirty="0" err="1" smtClean="0"/>
              <a:t>закладів</a:t>
            </a:r>
            <a:r>
              <a:rPr lang="ru-RU" sz="2000" dirty="0" smtClean="0"/>
              <a:t>, </a:t>
            </a:r>
            <a:r>
              <a:rPr lang="ru-RU" sz="2000" dirty="0" err="1" smtClean="0"/>
              <a:t>інститутів</a:t>
            </a:r>
            <a:r>
              <a:rPr lang="ru-RU" sz="2000" dirty="0" smtClean="0"/>
              <a:t> </a:t>
            </a:r>
            <a:r>
              <a:rPr lang="ru-RU" sz="2000" dirty="0" err="1" smtClean="0"/>
              <a:t>підвищення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кваліфікації</a:t>
            </a:r>
            <a:r>
              <a:rPr lang="ru-RU" sz="2000" dirty="0" smtClean="0"/>
              <a:t> та </a:t>
            </a:r>
            <a:r>
              <a:rPr lang="ru-RU" sz="2000" dirty="0" err="1" smtClean="0"/>
              <a:t>перепідготовки</a:t>
            </a:r>
            <a:r>
              <a:rPr lang="ru-RU" sz="2000" dirty="0" smtClean="0"/>
              <a:t> </a:t>
            </a:r>
            <a:r>
              <a:rPr lang="ru-RU" sz="2000" dirty="0" err="1" smtClean="0"/>
              <a:t>вчителів</a:t>
            </a:r>
            <a:r>
              <a:rPr lang="ru-RU" sz="2000" dirty="0" smtClean="0"/>
              <a:t>, </a:t>
            </a:r>
            <a:r>
              <a:rPr lang="ru-RU" sz="2000" dirty="0" err="1" smtClean="0"/>
              <a:t>іншим</a:t>
            </a:r>
            <a:r>
              <a:rPr lang="ru-RU" sz="2000" dirty="0" smtClean="0"/>
              <a:t> </a:t>
            </a:r>
            <a:r>
              <a:rPr lang="ru-RU" sz="2000" dirty="0" err="1" smtClean="0"/>
              <a:t>освітянам</a:t>
            </a:r>
            <a:r>
              <a:rPr lang="ru-RU" sz="2000" dirty="0" smtClean="0"/>
              <a:t>, </a:t>
            </a:r>
            <a:r>
              <a:rPr lang="ru-RU" sz="2000" dirty="0" err="1" smtClean="0"/>
              <a:t>усім</a:t>
            </a:r>
            <a:r>
              <a:rPr lang="ru-RU" sz="2000" dirty="0" smtClean="0"/>
              <a:t>, </a:t>
            </a:r>
            <a:r>
              <a:rPr lang="ru-RU" sz="2000" dirty="0" err="1" smtClean="0"/>
              <a:t>хто</a:t>
            </a:r>
            <a:r>
              <a:rPr lang="ru-RU" sz="2000" dirty="0" smtClean="0"/>
              <a:t> </a:t>
            </a:r>
            <a:r>
              <a:rPr lang="ru-RU" sz="2000" dirty="0" err="1" smtClean="0"/>
              <a:t>цікавиться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історією</a:t>
            </a:r>
            <a:r>
              <a:rPr lang="ru-RU" sz="2000" dirty="0" smtClean="0"/>
              <a:t> і </a:t>
            </a:r>
            <a:r>
              <a:rPr lang="ru-RU" sz="2000" dirty="0" err="1" smtClean="0"/>
              <a:t>сучасністю</a:t>
            </a:r>
            <a:r>
              <a:rPr lang="ru-RU" sz="2000" dirty="0" smtClean="0"/>
              <a:t> </a:t>
            </a:r>
            <a:r>
              <a:rPr lang="ru-RU" sz="2000" dirty="0" err="1" smtClean="0"/>
              <a:t>освіти</a:t>
            </a:r>
            <a:r>
              <a:rPr lang="ru-RU" sz="2000" dirty="0" smtClean="0"/>
              <a:t>, </a:t>
            </a:r>
            <a:r>
              <a:rPr lang="ru-RU" sz="2000" dirty="0" err="1" smtClean="0"/>
              <a:t>школи</a:t>
            </a:r>
            <a:r>
              <a:rPr lang="ru-RU" sz="2000" dirty="0" smtClean="0"/>
              <a:t> й </a:t>
            </a:r>
            <a:r>
              <a:rPr lang="ru-RU" sz="2000" dirty="0" err="1" smtClean="0"/>
              <a:t>педагогіки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118272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3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81600" y="1029607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1" dirty="0" err="1" smtClean="0"/>
              <a:t>Русова</a:t>
            </a:r>
            <a:r>
              <a:rPr lang="ru-RU" sz="2000" b="1" dirty="0" smtClean="0"/>
              <a:t>, С. </a:t>
            </a:r>
            <a:r>
              <a:rPr lang="ru-RU" sz="2000" b="1" dirty="0" err="1" smtClean="0"/>
              <a:t>Вибрані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педагогічні</a:t>
            </a:r>
            <a:r>
              <a:rPr lang="ru-RU" sz="2000" b="1" dirty="0" smtClean="0"/>
              <a:t> твори : у 2-х кн. Кн. 1 / С. </a:t>
            </a:r>
            <a:r>
              <a:rPr lang="ru-RU" sz="2000" b="1" dirty="0" err="1" smtClean="0"/>
              <a:t>Русова</a:t>
            </a:r>
            <a:r>
              <a:rPr lang="ru-RU" sz="2000" b="1" dirty="0" smtClean="0"/>
              <a:t> ; за ред. Є. І. Коваленко ; </a:t>
            </a:r>
            <a:r>
              <a:rPr lang="ru-RU" sz="2000" b="1" dirty="0" err="1" smtClean="0"/>
              <a:t>упоряд</a:t>
            </a:r>
            <a:r>
              <a:rPr lang="ru-RU" sz="2000" b="1" dirty="0" smtClean="0"/>
              <a:t>., </a:t>
            </a:r>
            <a:r>
              <a:rPr lang="ru-RU" sz="2000" b="1" dirty="0" err="1" smtClean="0"/>
              <a:t>передм</a:t>
            </a:r>
            <a:r>
              <a:rPr lang="ru-RU" sz="2000" b="1" dirty="0" smtClean="0"/>
              <a:t>., прим. Є. І. Коваленко, І. М. </a:t>
            </a:r>
            <a:r>
              <a:rPr lang="ru-RU" sz="2000" b="1" dirty="0" err="1" smtClean="0"/>
              <a:t>Пінчук</a:t>
            </a:r>
            <a:r>
              <a:rPr lang="ru-RU" sz="2000" b="1" dirty="0" smtClean="0"/>
              <a:t>. – </a:t>
            </a:r>
            <a:r>
              <a:rPr lang="ru-RU" sz="2000" b="1" dirty="0" err="1" smtClean="0"/>
              <a:t>Київ</a:t>
            </a:r>
            <a:r>
              <a:rPr lang="ru-RU" sz="2000" b="1" dirty="0" smtClean="0"/>
              <a:t> : </a:t>
            </a:r>
            <a:r>
              <a:rPr lang="ru-RU" sz="2000" b="1" dirty="0" err="1" smtClean="0"/>
              <a:t>Либідь</a:t>
            </a:r>
            <a:r>
              <a:rPr lang="ru-RU" sz="2000" b="1" dirty="0" smtClean="0"/>
              <a:t>, 1997. – 272 с.</a:t>
            </a:r>
          </a:p>
          <a:p>
            <a:pPr algn="just"/>
            <a:r>
              <a:rPr lang="ru-RU" sz="2000" b="1" dirty="0" err="1" smtClean="0"/>
              <a:t>Русова</a:t>
            </a:r>
            <a:r>
              <a:rPr lang="ru-RU" sz="2000" b="1" dirty="0" smtClean="0"/>
              <a:t>, С. </a:t>
            </a:r>
            <a:r>
              <a:rPr lang="ru-RU" sz="2000" b="1" dirty="0" err="1" smtClean="0"/>
              <a:t>Вибрані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педагогічні</a:t>
            </a:r>
            <a:r>
              <a:rPr lang="ru-RU" sz="2000" b="1" dirty="0" smtClean="0"/>
              <a:t> твори : у 2-х кн. Кн. 2 / С. </a:t>
            </a:r>
            <a:r>
              <a:rPr lang="ru-RU" sz="2000" b="1" dirty="0" err="1" smtClean="0"/>
              <a:t>Русова</a:t>
            </a:r>
            <a:r>
              <a:rPr lang="ru-RU" sz="2000" b="1" dirty="0" smtClean="0"/>
              <a:t> ; за ред. Є. І. Коваленко ; </a:t>
            </a:r>
            <a:r>
              <a:rPr lang="ru-RU" sz="2000" b="1" dirty="0" err="1" smtClean="0"/>
              <a:t>упоряд</a:t>
            </a:r>
            <a:r>
              <a:rPr lang="ru-RU" sz="2000" b="1" dirty="0" smtClean="0"/>
              <a:t>., </a:t>
            </a:r>
            <a:r>
              <a:rPr lang="ru-RU" sz="2000" b="1" dirty="0" err="1" smtClean="0"/>
              <a:t>передм</a:t>
            </a:r>
            <a:r>
              <a:rPr lang="ru-RU" sz="2000" b="1" dirty="0" smtClean="0"/>
              <a:t>., прим. Є. І. Коваленко, І. М. </a:t>
            </a:r>
            <a:r>
              <a:rPr lang="ru-RU" sz="2000" b="1" dirty="0" err="1" smtClean="0"/>
              <a:t>Пінчук</a:t>
            </a:r>
            <a:r>
              <a:rPr lang="ru-RU" sz="2000" b="1" dirty="0" smtClean="0"/>
              <a:t>. – </a:t>
            </a:r>
            <a:r>
              <a:rPr lang="ru-RU" sz="2000" b="1" dirty="0" err="1" smtClean="0"/>
              <a:t>Київ</a:t>
            </a:r>
            <a:r>
              <a:rPr lang="ru-RU" sz="2000" b="1" dirty="0" smtClean="0"/>
              <a:t> : </a:t>
            </a:r>
            <a:r>
              <a:rPr lang="ru-RU" sz="2000" b="1" dirty="0" err="1" smtClean="0"/>
              <a:t>Либідь</a:t>
            </a:r>
            <a:r>
              <a:rPr lang="ru-RU" sz="2000" b="1" dirty="0" smtClean="0"/>
              <a:t>, 1997. – 320 с</a:t>
            </a:r>
            <a:r>
              <a:rPr lang="ru-RU" sz="2000" dirty="0" smtClean="0"/>
              <a:t>.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 </a:t>
            </a:r>
            <a:r>
              <a:rPr lang="ru-RU" sz="2000" dirty="0" err="1" smtClean="0"/>
              <a:t>Вибрані</a:t>
            </a:r>
            <a:r>
              <a:rPr lang="ru-RU" sz="2000" dirty="0" smtClean="0"/>
              <a:t> </a:t>
            </a:r>
            <a:r>
              <a:rPr lang="ru-RU" sz="2000" dirty="0" err="1" smtClean="0"/>
              <a:t>педагогічні</a:t>
            </a:r>
            <a:r>
              <a:rPr lang="ru-RU" sz="2000" dirty="0" smtClean="0"/>
              <a:t> твори </a:t>
            </a:r>
            <a:r>
              <a:rPr lang="ru-RU" sz="2000" dirty="0" err="1" smtClean="0"/>
              <a:t>Софії</a:t>
            </a:r>
            <a:r>
              <a:rPr lang="ru-RU" sz="2000" dirty="0" smtClean="0"/>
              <a:t> </a:t>
            </a:r>
            <a:r>
              <a:rPr lang="ru-RU" sz="2000" dirty="0" err="1" smtClean="0"/>
              <a:t>Русової</a:t>
            </a:r>
            <a:r>
              <a:rPr lang="ru-RU" sz="2000" dirty="0" smtClean="0"/>
              <a:t> </a:t>
            </a:r>
            <a:r>
              <a:rPr lang="ru-RU" sz="2000" dirty="0" err="1" smtClean="0"/>
              <a:t>публікуються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вперше</a:t>
            </a:r>
            <a:r>
              <a:rPr lang="ru-RU" sz="2000" dirty="0" smtClean="0"/>
              <a:t>. Мета </a:t>
            </a:r>
            <a:r>
              <a:rPr lang="ru-RU" sz="2000" dirty="0" err="1" smtClean="0"/>
              <a:t>видання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педагогічних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праць</a:t>
            </a:r>
            <a:r>
              <a:rPr lang="ru-RU" sz="2000" dirty="0" smtClean="0"/>
              <a:t> – </a:t>
            </a:r>
            <a:r>
              <a:rPr lang="ru-RU" sz="2000" dirty="0" err="1" smtClean="0"/>
              <a:t>популяризація</a:t>
            </a:r>
            <a:r>
              <a:rPr lang="ru-RU" sz="2000" dirty="0" smtClean="0"/>
              <a:t> </a:t>
            </a:r>
            <a:r>
              <a:rPr lang="ru-RU" sz="2000" dirty="0" err="1" smtClean="0"/>
              <a:t>її</a:t>
            </a:r>
            <a:r>
              <a:rPr lang="ru-RU" sz="2000" dirty="0" smtClean="0"/>
              <a:t> </a:t>
            </a:r>
            <a:r>
              <a:rPr lang="ru-RU" sz="2000" dirty="0" err="1" smtClean="0"/>
              <a:t>науково-педагогічної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спадщини</a:t>
            </a:r>
            <a:r>
              <a:rPr lang="ru-RU" sz="2000" dirty="0" smtClean="0"/>
              <a:t> та </a:t>
            </a:r>
            <a:r>
              <a:rPr lang="ru-RU" sz="2000" dirty="0" err="1" smtClean="0"/>
              <a:t>сприяння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творчому</a:t>
            </a:r>
            <a:r>
              <a:rPr lang="ru-RU" sz="2000" dirty="0" smtClean="0"/>
              <a:t> </a:t>
            </a:r>
            <a:r>
              <a:rPr lang="ru-RU" sz="2000" dirty="0" err="1" smtClean="0"/>
              <a:t>використанню</a:t>
            </a:r>
            <a:r>
              <a:rPr lang="ru-RU" sz="2000" dirty="0" smtClean="0"/>
              <a:t> в </a:t>
            </a:r>
            <a:r>
              <a:rPr lang="ru-RU" sz="2000" dirty="0" err="1" smtClean="0"/>
              <a:t>практиці</a:t>
            </a:r>
            <a:r>
              <a:rPr lang="ru-RU" sz="2000" dirty="0" smtClean="0"/>
              <a:t> </a:t>
            </a:r>
            <a:r>
              <a:rPr lang="ru-RU" sz="2000" dirty="0" err="1" smtClean="0"/>
              <a:t>сучасної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системи</a:t>
            </a:r>
            <a:r>
              <a:rPr lang="ru-RU" sz="2000" dirty="0" smtClean="0"/>
              <a:t> </a:t>
            </a:r>
            <a:r>
              <a:rPr lang="ru-RU" sz="2000" dirty="0" err="1" smtClean="0"/>
              <a:t>освіти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115" y="1971184"/>
            <a:ext cx="3745485" cy="32747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118272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9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466" y="1104866"/>
            <a:ext cx="2844296" cy="4648862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accent6">
                <a:lumMod val="75000"/>
              </a:schemeClr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740400" y="1045339"/>
            <a:ext cx="6096000" cy="37548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1" dirty="0" err="1" smtClean="0"/>
              <a:t>Русова</a:t>
            </a:r>
            <a:r>
              <a:rPr lang="ru-RU" sz="2000" b="1" dirty="0" smtClean="0"/>
              <a:t>, С. </a:t>
            </a:r>
            <a:r>
              <a:rPr lang="ru-RU" sz="2000" b="1" dirty="0" smtClean="0"/>
              <a:t>Ф. </a:t>
            </a:r>
            <a:r>
              <a:rPr lang="ru-RU" sz="2000" b="1" dirty="0" err="1" smtClean="0"/>
              <a:t>Теорія</a:t>
            </a:r>
            <a:r>
              <a:rPr lang="ru-RU" sz="2000" b="1" dirty="0" smtClean="0"/>
              <a:t> </a:t>
            </a:r>
            <a:r>
              <a:rPr lang="ru-RU" sz="2000" b="1" dirty="0" smtClean="0"/>
              <a:t>і практика </a:t>
            </a:r>
            <a:r>
              <a:rPr lang="ru-RU" sz="2000" b="1" dirty="0" err="1" smtClean="0"/>
              <a:t>дошкільного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виховання</a:t>
            </a:r>
            <a:r>
              <a:rPr lang="ru-RU" sz="2000" b="1" dirty="0" smtClean="0"/>
              <a:t> </a:t>
            </a:r>
            <a:r>
              <a:rPr lang="ru-RU" sz="2000" b="1" dirty="0" smtClean="0"/>
              <a:t>/ </a:t>
            </a:r>
            <a:r>
              <a:rPr lang="ru-RU" sz="2000" b="1" dirty="0" smtClean="0"/>
              <a:t>С. Ф. </a:t>
            </a:r>
            <a:r>
              <a:rPr lang="ru-RU" sz="2000" b="1" dirty="0" err="1" smtClean="0"/>
              <a:t>Русова</a:t>
            </a:r>
            <a:r>
              <a:rPr lang="ru-RU" sz="2000" b="1" dirty="0" smtClean="0"/>
              <a:t>. – </a:t>
            </a:r>
            <a:r>
              <a:rPr lang="ru-RU" sz="2000" b="1" dirty="0" err="1" smtClean="0"/>
              <a:t>Львів</a:t>
            </a:r>
            <a:r>
              <a:rPr lang="ru-RU" sz="2000" b="1" dirty="0" smtClean="0"/>
              <a:t> ; </a:t>
            </a:r>
            <a:r>
              <a:rPr lang="ru-RU" sz="2000" b="1" dirty="0" err="1" smtClean="0"/>
              <a:t>Краків</a:t>
            </a:r>
            <a:r>
              <a:rPr lang="ru-RU" sz="2000" b="1" dirty="0" smtClean="0"/>
              <a:t> ; Париж : </a:t>
            </a:r>
            <a:r>
              <a:rPr lang="ru-RU" sz="2000" b="1" dirty="0" err="1" smtClean="0"/>
              <a:t>Просвіта</a:t>
            </a:r>
            <a:r>
              <a:rPr lang="ru-RU" sz="2000" b="1" dirty="0" smtClean="0"/>
              <a:t>, 1993. – 127 с. – (Популярна </a:t>
            </a:r>
            <a:r>
              <a:rPr lang="ru-RU" sz="2000" b="1" dirty="0" err="1" smtClean="0"/>
              <a:t>енциклопедія</a:t>
            </a:r>
            <a:r>
              <a:rPr lang="ru-RU" sz="2000" b="1" dirty="0" smtClean="0"/>
              <a:t> "</a:t>
            </a:r>
            <a:r>
              <a:rPr lang="ru-RU" sz="2000" b="1" dirty="0" err="1" smtClean="0"/>
              <a:t>Просвіти</a:t>
            </a:r>
            <a:r>
              <a:rPr lang="ru-RU" sz="2000" b="1" dirty="0" smtClean="0"/>
              <a:t>"; Ч. 4) </a:t>
            </a:r>
            <a:r>
              <a:rPr lang="ru-RU" sz="2000" b="1" dirty="0" smtClean="0"/>
              <a:t> </a:t>
            </a:r>
          </a:p>
          <a:p>
            <a:endParaRPr lang="ru-RU" dirty="0"/>
          </a:p>
          <a:p>
            <a:pPr algn="just"/>
            <a:r>
              <a:rPr lang="ru-RU" sz="2000" dirty="0" smtClean="0"/>
              <a:t>У </a:t>
            </a:r>
            <a:r>
              <a:rPr lang="ru-RU" sz="2000" dirty="0" err="1" smtClean="0"/>
              <a:t>книзі</a:t>
            </a:r>
            <a:r>
              <a:rPr lang="ru-RU" sz="2000" dirty="0" smtClean="0"/>
              <a:t> </a:t>
            </a:r>
            <a:r>
              <a:rPr lang="ru-RU" sz="2000" dirty="0" err="1" smtClean="0"/>
              <a:t>авторка</a:t>
            </a:r>
            <a:r>
              <a:rPr lang="ru-RU" sz="2000" dirty="0" smtClean="0"/>
              <a:t> </a:t>
            </a:r>
            <a:r>
              <a:rPr lang="ru-RU" sz="2000" dirty="0" err="1" smtClean="0"/>
              <a:t>аналізує</a:t>
            </a:r>
            <a:r>
              <a:rPr lang="ru-RU" sz="2000" dirty="0" smtClean="0"/>
              <a:t> проблему </a:t>
            </a:r>
            <a:r>
              <a:rPr lang="ru-RU" sz="2000" dirty="0" err="1" smtClean="0"/>
              <a:t>початків</a:t>
            </a:r>
            <a:r>
              <a:rPr lang="ru-RU" sz="2000" dirty="0" smtClean="0"/>
              <a:t> </a:t>
            </a:r>
            <a:r>
              <a:rPr lang="ru-RU" sz="2000" dirty="0" err="1" smtClean="0"/>
              <a:t>дитячої</a:t>
            </a:r>
            <a:r>
              <a:rPr lang="ru-RU" sz="2000" dirty="0" smtClean="0"/>
              <a:t> </a:t>
            </a:r>
            <a:r>
              <a:rPr lang="ru-RU" sz="2000" dirty="0" err="1" smtClean="0"/>
              <a:t>свідомості</a:t>
            </a:r>
            <a:r>
              <a:rPr lang="ru-RU" sz="2000" dirty="0" smtClean="0"/>
              <a:t>, </a:t>
            </a:r>
            <a:r>
              <a:rPr lang="ru-RU" sz="2000" dirty="0" err="1" smtClean="0"/>
              <a:t>соціальних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інстинктів</a:t>
            </a:r>
            <a:r>
              <a:rPr lang="ru-RU" sz="2000" dirty="0" smtClean="0"/>
              <a:t> морального </a:t>
            </a:r>
            <a:r>
              <a:rPr lang="ru-RU" sz="2000" dirty="0" err="1" smtClean="0"/>
              <a:t>виховання</a:t>
            </a:r>
            <a:r>
              <a:rPr lang="ru-RU" sz="2000" dirty="0" smtClean="0"/>
              <a:t>, </a:t>
            </a:r>
            <a:r>
              <a:rPr lang="ru-RU" sz="2000" dirty="0" err="1" smtClean="0"/>
              <a:t>мови</a:t>
            </a:r>
            <a:r>
              <a:rPr lang="ru-RU" sz="2000" dirty="0" smtClean="0"/>
              <a:t>, </a:t>
            </a:r>
            <a:r>
              <a:rPr lang="ru-RU" sz="2000" dirty="0" err="1" smtClean="0"/>
              <a:t>дає</a:t>
            </a:r>
            <a:r>
              <a:rPr lang="ru-RU" sz="2000" dirty="0" smtClean="0"/>
              <a:t> </a:t>
            </a:r>
            <a:r>
              <a:rPr lang="ru-RU" sz="2000" dirty="0" err="1" smtClean="0"/>
              <a:t>практичні</a:t>
            </a:r>
            <a:r>
              <a:rPr lang="ru-RU" sz="2000" dirty="0" smtClean="0"/>
              <a:t> </a:t>
            </a:r>
            <a:r>
              <a:rPr lang="ru-RU" sz="2000" dirty="0" err="1" smtClean="0"/>
              <a:t>поради</a:t>
            </a:r>
            <a:r>
              <a:rPr lang="ru-RU" sz="2000" dirty="0" smtClean="0"/>
              <a:t>, </a:t>
            </a:r>
            <a:r>
              <a:rPr lang="ru-RU" sz="2000" dirty="0" err="1" smtClean="0"/>
              <a:t>тексти</a:t>
            </a:r>
            <a:r>
              <a:rPr lang="ru-RU" sz="2000" dirty="0" smtClean="0"/>
              <a:t> </a:t>
            </a:r>
            <a:r>
              <a:rPr lang="ru-RU" sz="2000" dirty="0" err="1" smtClean="0"/>
              <a:t>казок</a:t>
            </a:r>
            <a:r>
              <a:rPr lang="ru-RU" sz="2000" dirty="0" smtClean="0"/>
              <a:t> </a:t>
            </a:r>
            <a:r>
              <a:rPr lang="ru-RU" sz="2000" dirty="0" err="1" smtClean="0"/>
              <a:t>оповідань</a:t>
            </a:r>
            <a:r>
              <a:rPr lang="ru-RU" sz="2000" dirty="0" smtClean="0"/>
              <a:t>, </a:t>
            </a:r>
            <a:r>
              <a:rPr lang="ru-RU" sz="2000" dirty="0" err="1" smtClean="0"/>
              <a:t>розробки</a:t>
            </a:r>
            <a:r>
              <a:rPr lang="ru-RU" sz="2000" dirty="0" smtClean="0"/>
              <a:t> </a:t>
            </a:r>
            <a:r>
              <a:rPr lang="ru-RU" sz="2000" dirty="0" err="1" smtClean="0"/>
              <a:t>ігор</a:t>
            </a:r>
            <a:r>
              <a:rPr lang="ru-RU" sz="2000" dirty="0" smtClean="0"/>
              <a:t> та забав. Для </a:t>
            </a:r>
            <a:r>
              <a:rPr lang="ru-RU" sz="2000" dirty="0" err="1" smtClean="0"/>
              <a:t>вихователів</a:t>
            </a:r>
            <a:r>
              <a:rPr lang="ru-RU" sz="2000" dirty="0" smtClean="0"/>
              <a:t> та </a:t>
            </a:r>
            <a:r>
              <a:rPr lang="ru-RU" sz="2000" dirty="0" err="1" smtClean="0"/>
              <a:t>вчителів</a:t>
            </a:r>
            <a:r>
              <a:rPr lang="ru-RU" sz="2000" dirty="0" smtClean="0"/>
              <a:t> </a:t>
            </a:r>
            <a:r>
              <a:rPr lang="ru-RU" sz="2000" dirty="0" err="1" smtClean="0"/>
              <a:t>молодших</a:t>
            </a:r>
            <a:r>
              <a:rPr lang="ru-RU" sz="2000" dirty="0" smtClean="0"/>
              <a:t> </a:t>
            </a:r>
            <a:r>
              <a:rPr lang="ru-RU" sz="2000" dirty="0" err="1" smtClean="0"/>
              <a:t>класів</a:t>
            </a:r>
            <a:r>
              <a:rPr lang="ru-RU" sz="2000" dirty="0" smtClean="0"/>
              <a:t>, </a:t>
            </a:r>
            <a:r>
              <a:rPr lang="ru-RU" sz="2000" dirty="0" err="1" smtClean="0"/>
              <a:t>молодих</a:t>
            </a:r>
            <a:r>
              <a:rPr lang="ru-RU" sz="2000" dirty="0" smtClean="0"/>
              <a:t> </a:t>
            </a:r>
            <a:r>
              <a:rPr lang="ru-RU" sz="2000" dirty="0" err="1" smtClean="0"/>
              <a:t>батьків</a:t>
            </a:r>
            <a:r>
              <a:rPr lang="ru-RU" sz="2000" dirty="0" smtClean="0"/>
              <a:t>, </a:t>
            </a:r>
            <a:r>
              <a:rPr lang="ru-RU" sz="2000" dirty="0" err="1" smtClean="0"/>
              <a:t>студентів</a:t>
            </a:r>
            <a:r>
              <a:rPr lang="ru-RU" sz="2000" dirty="0" smtClean="0"/>
              <a:t> </a:t>
            </a:r>
            <a:r>
              <a:rPr lang="ru-RU" sz="2000" dirty="0" err="1" smtClean="0"/>
              <a:t>педагогічних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вузів</a:t>
            </a:r>
            <a:r>
              <a:rPr lang="ru-RU" sz="2000" dirty="0" smtClean="0"/>
              <a:t>, </a:t>
            </a:r>
            <a:r>
              <a:rPr lang="ru-RU" sz="2000" dirty="0" err="1" smtClean="0"/>
              <a:t>усіх</a:t>
            </a:r>
            <a:r>
              <a:rPr lang="ru-RU" sz="2000" dirty="0" smtClean="0"/>
              <a:t> </a:t>
            </a:r>
            <a:r>
              <a:rPr lang="ru-RU" sz="2000" dirty="0" err="1" smtClean="0"/>
              <a:t>хто</a:t>
            </a:r>
            <a:r>
              <a:rPr lang="ru-RU" sz="2000" dirty="0" smtClean="0"/>
              <a:t> </a:t>
            </a:r>
            <a:r>
              <a:rPr lang="ru-RU" sz="2000" dirty="0" err="1" smtClean="0"/>
              <a:t>цікавиться</a:t>
            </a:r>
            <a:r>
              <a:rPr lang="ru-RU" sz="2000" dirty="0" smtClean="0"/>
              <a:t> проблемами </a:t>
            </a:r>
            <a:r>
              <a:rPr lang="ru-RU" sz="2000" dirty="0" err="1" smtClean="0"/>
              <a:t>виховання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дітей</a:t>
            </a:r>
            <a:r>
              <a:rPr lang="ru-RU" sz="2000" dirty="0" smtClean="0"/>
              <a:t> і </a:t>
            </a:r>
            <a:r>
              <a:rPr lang="ru-RU" sz="2000" dirty="0" err="1" smtClean="0"/>
              <a:t>організації</a:t>
            </a:r>
            <a:r>
              <a:rPr lang="ru-RU" sz="2000" dirty="0" smtClean="0"/>
              <a:t> </a:t>
            </a:r>
            <a:r>
              <a:rPr lang="ru-RU" sz="2000" dirty="0" err="1" smtClean="0"/>
              <a:t>їх</a:t>
            </a:r>
            <a:r>
              <a:rPr lang="ru-RU" sz="2000" dirty="0" smtClean="0"/>
              <a:t> </a:t>
            </a:r>
            <a:r>
              <a:rPr lang="ru-RU" sz="2000" dirty="0" err="1" smtClean="0"/>
              <a:t>дозвілля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8272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9200" y="1109471"/>
            <a:ext cx="6096000" cy="33547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 </a:t>
            </a:r>
            <a:r>
              <a:rPr lang="ru-RU" sz="2000" b="1" dirty="0" err="1" smtClean="0"/>
              <a:t>Русова</a:t>
            </a:r>
            <a:r>
              <a:rPr lang="ru-RU" sz="2000" b="1" dirty="0" smtClean="0"/>
              <a:t>, С. </a:t>
            </a:r>
            <a:r>
              <a:rPr lang="ru-RU" sz="2000" b="1" dirty="0" err="1" smtClean="0"/>
              <a:t>Мемуари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Щоденник</a:t>
            </a:r>
            <a:r>
              <a:rPr lang="ru-RU" sz="2000" b="1" dirty="0" smtClean="0"/>
              <a:t> / С. </a:t>
            </a:r>
            <a:r>
              <a:rPr lang="ru-RU" sz="2000" b="1" dirty="0" err="1" smtClean="0"/>
              <a:t>Русова</a:t>
            </a:r>
            <a:r>
              <a:rPr lang="ru-RU" sz="2000" b="1" dirty="0" smtClean="0"/>
              <a:t> ; </a:t>
            </a:r>
            <a:r>
              <a:rPr lang="ru-RU" sz="2000" b="1" dirty="0" err="1" smtClean="0"/>
              <a:t>упоряд</a:t>
            </a:r>
            <a:r>
              <a:rPr lang="ru-RU" sz="2000" b="1" dirty="0" smtClean="0"/>
              <a:t>. </a:t>
            </a:r>
            <a:r>
              <a:rPr lang="ru-RU" sz="2000" b="1" dirty="0" smtClean="0"/>
              <a:t>                      В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Сергійчук</a:t>
            </a:r>
            <a:r>
              <a:rPr lang="ru-RU" sz="2000" b="1" dirty="0" smtClean="0"/>
              <a:t>, ред. М. </a:t>
            </a:r>
            <a:r>
              <a:rPr lang="ru-RU" sz="2000" b="1" dirty="0" err="1" smtClean="0"/>
              <a:t>Іщенко</a:t>
            </a:r>
            <a:r>
              <a:rPr lang="ru-RU" sz="2000" b="1" dirty="0" smtClean="0"/>
              <a:t>. – </a:t>
            </a:r>
            <a:r>
              <a:rPr lang="ru-RU" sz="2000" b="1" dirty="0" err="1" smtClean="0"/>
              <a:t>Київ</a:t>
            </a:r>
            <a:r>
              <a:rPr lang="ru-RU" sz="2000" b="1" dirty="0" smtClean="0"/>
              <a:t> : </a:t>
            </a:r>
            <a:r>
              <a:rPr lang="ru-RU" sz="2000" b="1" dirty="0" err="1" smtClean="0"/>
              <a:t>Поліграфкнига</a:t>
            </a:r>
            <a:r>
              <a:rPr lang="ru-RU" sz="2000" b="1" dirty="0" smtClean="0"/>
              <a:t>, 2004. – 544 с</a:t>
            </a:r>
            <a:r>
              <a:rPr lang="ru-RU" sz="2000" b="1" dirty="0" smtClean="0"/>
              <a:t>.</a:t>
            </a:r>
          </a:p>
          <a:p>
            <a:endParaRPr lang="uk-UA" b="1" dirty="0"/>
          </a:p>
          <a:p>
            <a:endParaRPr lang="uk-UA" b="1" dirty="0" smtClean="0"/>
          </a:p>
          <a:p>
            <a:endParaRPr lang="uk-UA" b="1" dirty="0"/>
          </a:p>
          <a:p>
            <a:endParaRPr lang="ru-RU" b="1" dirty="0" smtClean="0"/>
          </a:p>
          <a:p>
            <a:pPr algn="just"/>
            <a:r>
              <a:rPr lang="ru-RU" sz="2000" dirty="0" smtClean="0"/>
              <a:t> У </a:t>
            </a:r>
            <a:r>
              <a:rPr lang="ru-RU" sz="2000" dirty="0" err="1" smtClean="0"/>
              <a:t>пропонованій</a:t>
            </a:r>
            <a:r>
              <a:rPr lang="ru-RU" sz="2000" dirty="0" smtClean="0"/>
              <a:t> </a:t>
            </a:r>
            <a:r>
              <a:rPr lang="ru-RU" sz="2000" dirty="0" err="1" smtClean="0"/>
              <a:t>книзі</a:t>
            </a:r>
            <a:r>
              <a:rPr lang="ru-RU" sz="2000" dirty="0" smtClean="0"/>
              <a:t> </a:t>
            </a:r>
            <a:r>
              <a:rPr lang="ru-RU" sz="2000" dirty="0" err="1" smtClean="0"/>
              <a:t>друкуються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спомини</a:t>
            </a:r>
            <a:r>
              <a:rPr lang="ru-RU" sz="2000" dirty="0" smtClean="0"/>
              <a:t> і </a:t>
            </a:r>
            <a:r>
              <a:rPr lang="ru-RU" sz="2000" dirty="0" err="1" smtClean="0"/>
              <a:t>щоденник</a:t>
            </a:r>
            <a:r>
              <a:rPr lang="ru-RU" sz="2000" dirty="0" smtClean="0"/>
              <a:t> </a:t>
            </a:r>
            <a:r>
              <a:rPr lang="ru-RU" sz="2000" dirty="0" err="1" smtClean="0"/>
              <a:t>видатного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громадського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діяча</a:t>
            </a:r>
            <a:r>
              <a:rPr lang="ru-RU" sz="2000" dirty="0" smtClean="0"/>
              <a:t> </a:t>
            </a:r>
            <a:r>
              <a:rPr lang="ru-RU" sz="2000" dirty="0" err="1" smtClean="0"/>
              <a:t>Софії</a:t>
            </a:r>
            <a:r>
              <a:rPr lang="ru-RU" sz="2000" dirty="0" smtClean="0"/>
              <a:t> </a:t>
            </a:r>
            <a:r>
              <a:rPr lang="ru-RU" sz="2000" dirty="0" err="1" smtClean="0"/>
              <a:t>Русової</a:t>
            </a:r>
            <a:r>
              <a:rPr lang="ru-RU" sz="2000" dirty="0" smtClean="0"/>
              <a:t>, яка внесла </a:t>
            </a:r>
            <a:r>
              <a:rPr lang="ru-RU" sz="2000" dirty="0" err="1" smtClean="0"/>
              <a:t>неоціненний</a:t>
            </a:r>
            <a:r>
              <a:rPr lang="ru-RU" sz="2000" dirty="0" smtClean="0"/>
              <a:t> вклад у </a:t>
            </a:r>
            <a:r>
              <a:rPr lang="ru-RU" sz="2000" dirty="0" err="1" smtClean="0"/>
              <a:t>розвиток</a:t>
            </a:r>
            <a:r>
              <a:rPr lang="ru-RU" sz="2000" dirty="0" smtClean="0"/>
              <a:t> </a:t>
            </a:r>
            <a:r>
              <a:rPr lang="ru-RU" sz="2000" dirty="0" err="1" smtClean="0"/>
              <a:t>національної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освіти</a:t>
            </a:r>
            <a:r>
              <a:rPr lang="ru-RU" sz="2000" dirty="0" smtClean="0"/>
              <a:t> </a:t>
            </a:r>
            <a:r>
              <a:rPr lang="ru-RU" sz="2000" dirty="0" err="1" smtClean="0"/>
              <a:t>нашого</a:t>
            </a:r>
            <a:r>
              <a:rPr lang="ru-RU" sz="2000" dirty="0" smtClean="0"/>
              <a:t> народу.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43" y="1257597"/>
            <a:ext cx="2711006" cy="4343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8272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0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13" y="1498778"/>
            <a:ext cx="2895791" cy="40667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58691" y="1498778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1" dirty="0" smtClean="0"/>
              <a:t>Метод </a:t>
            </a:r>
            <a:r>
              <a:rPr lang="ru-RU" sz="2000" b="1" dirty="0" err="1" smtClean="0"/>
              <a:t>проектів</a:t>
            </a:r>
            <a:r>
              <a:rPr lang="ru-RU" sz="2000" b="1" dirty="0" smtClean="0"/>
              <a:t> за </a:t>
            </a:r>
            <a:r>
              <a:rPr lang="ru-RU" sz="2000" b="1" dirty="0" err="1" smtClean="0"/>
              <a:t>ідеями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Софії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Русової</a:t>
            </a:r>
            <a:r>
              <a:rPr lang="ru-RU" sz="2000" b="1" dirty="0" smtClean="0"/>
              <a:t> / </a:t>
            </a:r>
            <a:r>
              <a:rPr lang="ru-RU" sz="2000" b="1" dirty="0" err="1" smtClean="0"/>
              <a:t>упоряд</a:t>
            </a:r>
            <a:r>
              <a:rPr lang="ru-RU" sz="2000" b="1" dirty="0" smtClean="0"/>
              <a:t>.: </a:t>
            </a:r>
            <a:r>
              <a:rPr lang="ru-RU" sz="2000" b="1" dirty="0" smtClean="0"/>
              <a:t>                Л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Синекоп</a:t>
            </a:r>
            <a:r>
              <a:rPr lang="ru-RU" sz="2000" b="1" dirty="0" smtClean="0"/>
              <a:t>. – </a:t>
            </a:r>
            <a:r>
              <a:rPr lang="ru-RU" sz="2000" b="1" dirty="0" err="1" smtClean="0"/>
              <a:t>Київ</a:t>
            </a:r>
            <a:r>
              <a:rPr lang="ru-RU" sz="2000" b="1" dirty="0" smtClean="0"/>
              <a:t> : </a:t>
            </a:r>
            <a:r>
              <a:rPr lang="ru-RU" sz="2000" b="1" dirty="0" err="1" smtClean="0"/>
              <a:t>Шк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світ</a:t>
            </a:r>
            <a:r>
              <a:rPr lang="ru-RU" sz="2000" b="1" dirty="0" smtClean="0"/>
              <a:t>, 2012. – 128 с. – (Б-ка «</a:t>
            </a:r>
            <a:r>
              <a:rPr lang="ru-RU" sz="2000" b="1" dirty="0" err="1" smtClean="0"/>
              <a:t>Шк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світу</a:t>
            </a:r>
            <a:r>
              <a:rPr lang="ru-RU" sz="2000" b="1" dirty="0" smtClean="0"/>
              <a:t>»).</a:t>
            </a:r>
          </a:p>
          <a:p>
            <a:pPr algn="just"/>
            <a:endParaRPr lang="ru-RU" sz="2000" b="1" dirty="0" smtClean="0"/>
          </a:p>
          <a:p>
            <a:pPr algn="just"/>
            <a:r>
              <a:rPr lang="ru-RU" dirty="0" smtClean="0"/>
              <a:t>  </a:t>
            </a:r>
            <a:r>
              <a:rPr lang="ru-RU" sz="2000" dirty="0" err="1" smtClean="0"/>
              <a:t>Проекти</a:t>
            </a:r>
            <a:r>
              <a:rPr lang="ru-RU" sz="2000" dirty="0" smtClean="0"/>
              <a:t> у </a:t>
            </a:r>
            <a:r>
              <a:rPr lang="ru-RU" sz="2000" dirty="0" err="1" smtClean="0"/>
              <a:t>книжці</a:t>
            </a:r>
            <a:r>
              <a:rPr lang="ru-RU" sz="2000" dirty="0" smtClean="0"/>
              <a:t> </a:t>
            </a:r>
            <a:r>
              <a:rPr lang="ru-RU" sz="2000" dirty="0" err="1" smtClean="0"/>
              <a:t>об’єднує</a:t>
            </a:r>
            <a:r>
              <a:rPr lang="ru-RU" sz="2000" dirty="0" smtClean="0"/>
              <a:t> </a:t>
            </a:r>
            <a:r>
              <a:rPr lang="ru-RU" sz="2000" dirty="0" err="1" smtClean="0"/>
              <a:t>концепція</a:t>
            </a:r>
            <a:r>
              <a:rPr lang="ru-RU" sz="2000" dirty="0" smtClean="0"/>
              <a:t> </a:t>
            </a:r>
            <a:r>
              <a:rPr lang="ru-RU" sz="2000" dirty="0" err="1" smtClean="0"/>
              <a:t>національної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системи</a:t>
            </a:r>
            <a:r>
              <a:rPr lang="ru-RU" sz="2000" dirty="0" smtClean="0"/>
              <a:t> </a:t>
            </a:r>
            <a:r>
              <a:rPr lang="ru-RU" sz="2000" dirty="0" err="1" smtClean="0"/>
              <a:t>освіти</a:t>
            </a:r>
            <a:r>
              <a:rPr lang="ru-RU" sz="2000" dirty="0" smtClean="0"/>
              <a:t> </a:t>
            </a:r>
            <a:r>
              <a:rPr lang="ru-RU" sz="2000" dirty="0" err="1" smtClean="0"/>
              <a:t>Софії</a:t>
            </a:r>
            <a:r>
              <a:rPr lang="ru-RU" sz="2000" dirty="0" smtClean="0"/>
              <a:t> </a:t>
            </a:r>
            <a:r>
              <a:rPr lang="ru-RU" sz="2000" dirty="0" err="1" smtClean="0"/>
              <a:t>Русової</a:t>
            </a:r>
            <a:r>
              <a:rPr lang="ru-RU" sz="2000" dirty="0" smtClean="0"/>
              <a:t>, </a:t>
            </a:r>
            <a:r>
              <a:rPr lang="ru-RU" sz="2000" dirty="0" err="1" smtClean="0"/>
              <a:t>школи</a:t>
            </a:r>
            <a:r>
              <a:rPr lang="ru-RU" sz="2000" dirty="0" smtClean="0"/>
              <a:t> та </a:t>
            </a:r>
            <a:r>
              <a:rPr lang="ru-RU" sz="2000" dirty="0" err="1" smtClean="0"/>
              <a:t>дошкільного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виховання</a:t>
            </a:r>
            <a:r>
              <a:rPr lang="ru-RU" sz="2000" dirty="0" smtClean="0"/>
              <a:t>, практична робота з педагогами, батьками, </a:t>
            </a:r>
            <a:r>
              <a:rPr lang="ru-RU" sz="2000" dirty="0" err="1" smtClean="0"/>
              <a:t>дітьми</a:t>
            </a:r>
            <a:r>
              <a:rPr lang="ru-RU" sz="2000" dirty="0" smtClean="0"/>
              <a:t>.</a:t>
            </a:r>
          </a:p>
          <a:p>
            <a:pPr algn="just"/>
            <a:r>
              <a:rPr lang="ru-RU" sz="2000" dirty="0" smtClean="0"/>
              <a:t>  </a:t>
            </a:r>
            <a:r>
              <a:rPr lang="ru-RU" sz="2000" dirty="0" err="1" smtClean="0"/>
              <a:t>Саме</a:t>
            </a:r>
            <a:r>
              <a:rPr lang="ru-RU" sz="2000" dirty="0" smtClean="0"/>
              <a:t> </a:t>
            </a:r>
            <a:r>
              <a:rPr lang="ru-RU" sz="2000" dirty="0" err="1" smtClean="0"/>
              <a:t>творчі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проекти</a:t>
            </a:r>
            <a:r>
              <a:rPr lang="ru-RU" sz="2000" dirty="0" smtClean="0"/>
              <a:t> </a:t>
            </a:r>
            <a:r>
              <a:rPr lang="ru-RU" sz="2000" dirty="0" err="1" smtClean="0"/>
              <a:t>дають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можливості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фізичного</a:t>
            </a:r>
            <a:r>
              <a:rPr lang="ru-RU" sz="2000" dirty="0" smtClean="0"/>
              <a:t>, </a:t>
            </a:r>
            <a:r>
              <a:rPr lang="ru-RU" sz="2000" dirty="0" err="1" smtClean="0"/>
              <a:t>розумового</a:t>
            </a:r>
            <a:r>
              <a:rPr lang="ru-RU" sz="2000" dirty="0" smtClean="0"/>
              <a:t>, морального й </a:t>
            </a:r>
            <a:r>
              <a:rPr lang="ru-RU" sz="2000" dirty="0" err="1" smtClean="0"/>
              <a:t>естетичного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розвитку</a:t>
            </a:r>
            <a:r>
              <a:rPr lang="ru-RU" sz="2000" dirty="0" smtClean="0"/>
              <a:t> </a:t>
            </a:r>
            <a:r>
              <a:rPr lang="ru-RU" sz="2000" dirty="0" err="1" smtClean="0"/>
              <a:t>дітей</a:t>
            </a:r>
            <a:r>
              <a:rPr lang="ru-RU" sz="2000" dirty="0" smtClean="0"/>
              <a:t>.</a:t>
            </a:r>
          </a:p>
          <a:p>
            <a:pPr algn="just"/>
            <a:r>
              <a:rPr lang="ru-RU" sz="2000" dirty="0" smtClean="0"/>
              <a:t>  </a:t>
            </a:r>
            <a:r>
              <a:rPr lang="ru-RU" sz="2000" dirty="0" err="1" smtClean="0"/>
              <a:t>Видання</a:t>
            </a:r>
            <a:r>
              <a:rPr lang="ru-RU" sz="2000" dirty="0" smtClean="0"/>
              <a:t> буде </a:t>
            </a:r>
            <a:r>
              <a:rPr lang="ru-RU" sz="2000" dirty="0" err="1" smtClean="0"/>
              <a:t>корисним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завідувачів</a:t>
            </a:r>
            <a:r>
              <a:rPr lang="ru-RU" sz="2000" dirty="0" smtClean="0"/>
              <a:t> ДНЗ, </a:t>
            </a:r>
            <a:r>
              <a:rPr lang="ru-RU" sz="2000" dirty="0" err="1" smtClean="0"/>
              <a:t>вихователів-методистів</a:t>
            </a:r>
            <a:r>
              <a:rPr lang="ru-RU" sz="2000" dirty="0" smtClean="0"/>
              <a:t>, </a:t>
            </a:r>
            <a:r>
              <a:rPr lang="ru-RU" sz="2000" dirty="0" err="1" smtClean="0"/>
              <a:t>вихователів</a:t>
            </a:r>
            <a:r>
              <a:rPr lang="ru-RU" sz="2000" dirty="0" smtClean="0"/>
              <a:t>, </a:t>
            </a:r>
            <a:r>
              <a:rPr lang="ru-RU" sz="2000" dirty="0" err="1" smtClean="0"/>
              <a:t>музичних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керівників</a:t>
            </a:r>
            <a:r>
              <a:rPr lang="ru-RU" sz="2000" dirty="0" smtClean="0"/>
              <a:t>, </a:t>
            </a:r>
            <a:r>
              <a:rPr lang="ru-RU" sz="2000" dirty="0" err="1" smtClean="0"/>
              <a:t>педагогів</a:t>
            </a:r>
            <a:r>
              <a:rPr lang="ru-RU" sz="2000" dirty="0" smtClean="0"/>
              <a:t> </a:t>
            </a:r>
            <a:r>
              <a:rPr lang="ru-RU" sz="2000" dirty="0" err="1" smtClean="0"/>
              <a:t>початкової</a:t>
            </a:r>
            <a:r>
              <a:rPr lang="ru-RU" sz="2000" dirty="0" smtClean="0"/>
              <a:t> </a:t>
            </a:r>
            <a:r>
              <a:rPr lang="ru-RU" sz="2000" dirty="0" err="1" smtClean="0"/>
              <a:t>школи</a:t>
            </a:r>
            <a:r>
              <a:rPr lang="ru-RU" sz="2000" dirty="0" smtClean="0"/>
              <a:t>, </a:t>
            </a:r>
            <a:r>
              <a:rPr lang="ru-RU" sz="2000" dirty="0" err="1" smtClean="0"/>
              <a:t>студентів</a:t>
            </a:r>
            <a:r>
              <a:rPr lang="ru-RU" sz="2000" dirty="0" smtClean="0"/>
              <a:t> і </a:t>
            </a:r>
            <a:r>
              <a:rPr lang="ru-RU" sz="2000" dirty="0" err="1" smtClean="0"/>
              <a:t>викладачів</a:t>
            </a:r>
            <a:r>
              <a:rPr lang="ru-RU" sz="2000" dirty="0" smtClean="0"/>
              <a:t> </a:t>
            </a:r>
            <a:r>
              <a:rPr lang="ru-RU" sz="2000" dirty="0" err="1" smtClean="0"/>
              <a:t>коледжів</a:t>
            </a:r>
            <a:r>
              <a:rPr lang="ru-RU" sz="2000" dirty="0" smtClean="0"/>
              <a:t> та </a:t>
            </a:r>
            <a:r>
              <a:rPr lang="ru-RU" sz="2000" dirty="0" err="1" smtClean="0"/>
              <a:t>вищих</a:t>
            </a:r>
            <a:r>
              <a:rPr lang="ru-RU" sz="2000" dirty="0" smtClean="0"/>
              <a:t> </a:t>
            </a:r>
            <a:r>
              <a:rPr lang="ru-RU" sz="2000" dirty="0" err="1" smtClean="0"/>
              <a:t>навчальних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закладів</a:t>
            </a:r>
            <a:r>
              <a:rPr lang="ru-RU" sz="2000" dirty="0" smtClean="0"/>
              <a:t> </a:t>
            </a:r>
            <a:r>
              <a:rPr lang="ru-RU" sz="2000" dirty="0" err="1" smtClean="0"/>
              <a:t>зі</a:t>
            </a:r>
            <a:r>
              <a:rPr lang="ru-RU" sz="2000" dirty="0" smtClean="0"/>
              <a:t> </a:t>
            </a:r>
            <a:r>
              <a:rPr lang="ru-RU" sz="2000" dirty="0" err="1" smtClean="0"/>
              <a:t>спеціальності</a:t>
            </a:r>
            <a:r>
              <a:rPr lang="ru-RU" sz="2000" dirty="0" smtClean="0"/>
              <a:t> «</a:t>
            </a:r>
            <a:r>
              <a:rPr lang="ru-RU" sz="2000" dirty="0" err="1" smtClean="0"/>
              <a:t>Дошкільне</a:t>
            </a:r>
            <a:r>
              <a:rPr lang="ru-RU" sz="2000" dirty="0" smtClean="0"/>
              <a:t> </a:t>
            </a:r>
            <a:r>
              <a:rPr lang="ru-RU" sz="2000" dirty="0" err="1" smtClean="0"/>
              <a:t>виховання</a:t>
            </a:r>
            <a:r>
              <a:rPr lang="ru-RU" sz="2000" dirty="0" smtClean="0"/>
              <a:t>».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8272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7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942" y="1144058"/>
            <a:ext cx="3143250" cy="42481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30800" y="497344"/>
            <a:ext cx="6096000" cy="65556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1" dirty="0" err="1" smtClean="0"/>
              <a:t>Національне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виховання</a:t>
            </a:r>
            <a:r>
              <a:rPr lang="ru-RU" sz="2000" b="1" dirty="0" smtClean="0"/>
              <a:t> в ДНЗ за </a:t>
            </a:r>
            <a:r>
              <a:rPr lang="ru-RU" sz="2000" b="1" dirty="0" err="1" smtClean="0"/>
              <a:t>педагогічними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ідеями</a:t>
            </a:r>
            <a:r>
              <a:rPr lang="ru-RU" sz="2000" b="1" dirty="0" smtClean="0"/>
              <a:t> С. </a:t>
            </a:r>
            <a:r>
              <a:rPr lang="ru-RU" sz="2000" b="1" dirty="0" err="1" smtClean="0"/>
              <a:t>Русової</a:t>
            </a:r>
            <a:r>
              <a:rPr lang="ru-RU" sz="2000" b="1" dirty="0" smtClean="0"/>
              <a:t> / </a:t>
            </a:r>
            <a:r>
              <a:rPr lang="ru-RU" sz="2000" b="1" dirty="0" err="1" smtClean="0"/>
              <a:t>упоряд</a:t>
            </a:r>
            <a:r>
              <a:rPr lang="ru-RU" sz="2000" b="1" dirty="0" smtClean="0"/>
              <a:t>. В. В. </a:t>
            </a:r>
            <a:r>
              <a:rPr lang="ru-RU" sz="2000" b="1" dirty="0" err="1" smtClean="0"/>
              <a:t>Семізорова</a:t>
            </a:r>
            <a:r>
              <a:rPr lang="ru-RU" sz="2000" b="1" dirty="0" smtClean="0"/>
              <a:t>. – </a:t>
            </a:r>
            <a:r>
              <a:rPr lang="ru-RU" sz="2000" b="1" dirty="0" err="1" smtClean="0"/>
              <a:t>Київ</a:t>
            </a:r>
            <a:r>
              <a:rPr lang="ru-RU" sz="2000" b="1" dirty="0" smtClean="0"/>
              <a:t> : Ред. газет з </a:t>
            </a:r>
            <a:r>
              <a:rPr lang="ru-RU" sz="2000" b="1" dirty="0" err="1" smtClean="0"/>
              <a:t>дошк</a:t>
            </a:r>
            <a:r>
              <a:rPr lang="ru-RU" sz="2000" b="1" dirty="0" smtClean="0"/>
              <a:t>. та почат. </a:t>
            </a:r>
            <a:r>
              <a:rPr lang="ru-RU" sz="2000" b="1" dirty="0" err="1" smtClean="0"/>
              <a:t>освіти</a:t>
            </a:r>
            <a:r>
              <a:rPr lang="ru-RU" sz="2000" b="1" dirty="0" smtClean="0"/>
              <a:t>, 2014. – 128 с. – (Б-ка «</a:t>
            </a:r>
            <a:r>
              <a:rPr lang="ru-RU" sz="2000" b="1" dirty="0" err="1" smtClean="0"/>
              <a:t>Шкільного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світу</a:t>
            </a:r>
            <a:r>
              <a:rPr lang="ru-RU" sz="2000" b="1" dirty="0" smtClean="0"/>
              <a:t>» ; журн. «Дитячий садок» № 10 2014 р.).</a:t>
            </a:r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  У </a:t>
            </a:r>
            <a:r>
              <a:rPr lang="ru-RU" sz="2000" dirty="0" err="1" smtClean="0"/>
              <a:t>посібнику</a:t>
            </a:r>
            <a:r>
              <a:rPr lang="ru-RU" sz="2000" dirty="0" smtClean="0"/>
              <a:t> </a:t>
            </a:r>
            <a:r>
              <a:rPr lang="ru-RU" sz="2000" dirty="0" err="1" smtClean="0"/>
              <a:t>зібрано</a:t>
            </a:r>
            <a:r>
              <a:rPr lang="ru-RU" sz="2000" dirty="0" smtClean="0"/>
              <a:t> </a:t>
            </a:r>
            <a:r>
              <a:rPr lang="ru-RU" sz="2000" dirty="0" err="1" smtClean="0"/>
              <a:t>практичні</a:t>
            </a:r>
            <a:r>
              <a:rPr lang="ru-RU" sz="2000" dirty="0" smtClean="0"/>
              <a:t> </a:t>
            </a:r>
            <a:r>
              <a:rPr lang="ru-RU" sz="2000" dirty="0" err="1" smtClean="0"/>
              <a:t>матеріали</a:t>
            </a:r>
            <a:r>
              <a:rPr lang="ru-RU" sz="2000" dirty="0" smtClean="0"/>
              <a:t> </a:t>
            </a:r>
            <a:r>
              <a:rPr lang="ru-RU" sz="2000" dirty="0" err="1" smtClean="0"/>
              <a:t>педагогів</a:t>
            </a:r>
            <a:r>
              <a:rPr lang="ru-RU" sz="2000" dirty="0" smtClean="0"/>
              <a:t> </a:t>
            </a:r>
            <a:r>
              <a:rPr lang="ru-RU" sz="2000" dirty="0" err="1" smtClean="0"/>
              <a:t>дошкільного</a:t>
            </a:r>
            <a:r>
              <a:rPr lang="ru-RU" sz="2000" dirty="0" smtClean="0"/>
              <a:t> закладу, в основу </a:t>
            </a:r>
            <a:r>
              <a:rPr lang="ru-RU" sz="2000" dirty="0" err="1" smtClean="0"/>
              <a:t>яких</a:t>
            </a:r>
            <a:r>
              <a:rPr lang="ru-RU" sz="2000" dirty="0" smtClean="0"/>
              <a:t> </a:t>
            </a:r>
            <a:r>
              <a:rPr lang="ru-RU" sz="2000" dirty="0" err="1" smtClean="0"/>
              <a:t>покладено</a:t>
            </a:r>
            <a:r>
              <a:rPr lang="ru-RU" sz="2000" dirty="0" smtClean="0"/>
              <a:t> </a:t>
            </a:r>
            <a:r>
              <a:rPr lang="ru-RU" sz="2000" dirty="0" err="1" smtClean="0"/>
              <a:t>ідеї</a:t>
            </a:r>
            <a:r>
              <a:rPr lang="ru-RU" sz="2000" dirty="0" smtClean="0"/>
              <a:t> </a:t>
            </a:r>
            <a:r>
              <a:rPr lang="ru-RU" sz="2000" dirty="0" err="1" smtClean="0"/>
              <a:t>виховання</a:t>
            </a:r>
            <a:r>
              <a:rPr lang="ru-RU" sz="2000" dirty="0" smtClean="0"/>
              <a:t> та </a:t>
            </a:r>
            <a:r>
              <a:rPr lang="ru-RU" sz="2000" dirty="0" err="1" smtClean="0"/>
              <a:t>навчання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видатного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українського</a:t>
            </a:r>
            <a:r>
              <a:rPr lang="ru-RU" sz="2000" dirty="0" smtClean="0"/>
              <a:t> педагога С. Ф. </a:t>
            </a:r>
            <a:r>
              <a:rPr lang="ru-RU" sz="2000" dirty="0" err="1" smtClean="0"/>
              <a:t>Русової</a:t>
            </a:r>
            <a:r>
              <a:rPr lang="ru-RU" sz="2000" dirty="0" smtClean="0"/>
              <a:t>. </a:t>
            </a:r>
            <a:r>
              <a:rPr lang="ru-RU" sz="2000" dirty="0" err="1" smtClean="0"/>
              <a:t>Ознайомлення</a:t>
            </a:r>
            <a:r>
              <a:rPr lang="ru-RU" sz="2000" dirty="0" smtClean="0"/>
              <a:t> з </a:t>
            </a:r>
            <a:r>
              <a:rPr lang="ru-RU" sz="2000" dirty="0" err="1" smtClean="0"/>
              <a:t>традиціями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українського</a:t>
            </a:r>
            <a:r>
              <a:rPr lang="ru-RU" sz="2000" dirty="0" smtClean="0"/>
              <a:t> народу, </a:t>
            </a:r>
            <a:r>
              <a:rPr lang="ru-RU" sz="2000" dirty="0" err="1" smtClean="0"/>
              <a:t>мальовничою</a:t>
            </a:r>
            <a:r>
              <a:rPr lang="ru-RU" sz="2000" dirty="0" smtClean="0"/>
              <a:t> природою та </a:t>
            </a:r>
            <a:r>
              <a:rPr lang="ru-RU" sz="2000" dirty="0" err="1" smtClean="0"/>
              <a:t>навколишнім</a:t>
            </a:r>
            <a:r>
              <a:rPr lang="ru-RU" sz="2000" dirty="0" smtClean="0"/>
              <a:t> </a:t>
            </a:r>
            <a:r>
              <a:rPr lang="ru-RU" sz="2000" dirty="0" err="1" smtClean="0"/>
              <a:t>світом</a:t>
            </a:r>
            <a:r>
              <a:rPr lang="ru-RU" sz="2000" dirty="0" smtClean="0"/>
              <a:t> </a:t>
            </a:r>
            <a:r>
              <a:rPr lang="ru-RU" sz="2000" dirty="0" err="1" smtClean="0"/>
              <a:t>спрямоване</a:t>
            </a:r>
            <a:r>
              <a:rPr lang="ru-RU" sz="2000" dirty="0" smtClean="0"/>
              <a:t> на </a:t>
            </a:r>
            <a:r>
              <a:rPr lang="ru-RU" sz="2000" dirty="0" err="1" smtClean="0"/>
              <a:t>виховання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гармонійно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розвиненого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дошкільника</a:t>
            </a:r>
            <a:r>
              <a:rPr lang="ru-RU" sz="2000" dirty="0" smtClean="0"/>
              <a:t> з </a:t>
            </a:r>
            <a:r>
              <a:rPr lang="ru-RU" sz="2000" dirty="0" err="1" smtClean="0"/>
              <a:t>високим</a:t>
            </a:r>
            <a:r>
              <a:rPr lang="ru-RU" sz="2000" dirty="0" smtClean="0"/>
              <a:t> </a:t>
            </a:r>
            <a:r>
              <a:rPr lang="ru-RU" sz="2000" dirty="0" err="1" smtClean="0"/>
              <a:t>рівнем</a:t>
            </a:r>
            <a:r>
              <a:rPr lang="ru-RU" sz="2000" dirty="0" smtClean="0"/>
              <a:t> </a:t>
            </a:r>
            <a:r>
              <a:rPr lang="ru-RU" sz="2000" dirty="0" err="1" smtClean="0"/>
              <a:t>культури</a:t>
            </a:r>
            <a:r>
              <a:rPr lang="ru-RU" sz="2000" dirty="0" smtClean="0"/>
              <a:t>.</a:t>
            </a:r>
          </a:p>
          <a:p>
            <a:pPr algn="just"/>
            <a:r>
              <a:rPr lang="ru-RU" sz="2000" dirty="0" smtClean="0"/>
              <a:t>  </a:t>
            </a:r>
            <a:r>
              <a:rPr lang="ru-RU" sz="2000" dirty="0" err="1" smtClean="0"/>
              <a:t>Посібник</a:t>
            </a:r>
            <a:r>
              <a:rPr lang="ru-RU" sz="2000" dirty="0" smtClean="0"/>
              <a:t> буде </a:t>
            </a:r>
            <a:r>
              <a:rPr lang="ru-RU" sz="2000" dirty="0" err="1" smtClean="0"/>
              <a:t>корисним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вихователів-методистів</a:t>
            </a:r>
            <a:r>
              <a:rPr lang="ru-RU" sz="2000" dirty="0" smtClean="0"/>
              <a:t>, </a:t>
            </a:r>
            <a:r>
              <a:rPr lang="ru-RU" sz="2000" dirty="0" err="1" smtClean="0"/>
              <a:t>вихователів</a:t>
            </a:r>
            <a:r>
              <a:rPr lang="ru-RU" sz="2000" dirty="0" smtClean="0"/>
              <a:t> </a:t>
            </a:r>
            <a:r>
              <a:rPr lang="ru-RU" sz="2000" dirty="0" err="1" smtClean="0"/>
              <a:t>дошкільних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навчальних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закладів</a:t>
            </a:r>
            <a:r>
              <a:rPr lang="ru-RU" sz="2000" dirty="0" smtClean="0"/>
              <a:t>, </a:t>
            </a:r>
            <a:r>
              <a:rPr lang="ru-RU" sz="2000" dirty="0" err="1" smtClean="0"/>
              <a:t>студентів</a:t>
            </a:r>
            <a:r>
              <a:rPr lang="ru-RU" sz="2000" dirty="0" smtClean="0"/>
              <a:t> і </a:t>
            </a:r>
            <a:r>
              <a:rPr lang="ru-RU" sz="2000" dirty="0" err="1" smtClean="0"/>
              <a:t>викладачів</a:t>
            </a:r>
            <a:r>
              <a:rPr lang="ru-RU" sz="2000" dirty="0" smtClean="0"/>
              <a:t> </a:t>
            </a:r>
            <a:r>
              <a:rPr lang="ru-RU" sz="2000" dirty="0" err="1" smtClean="0"/>
              <a:t>коледжів</a:t>
            </a:r>
            <a:r>
              <a:rPr lang="ru-RU" sz="2000" dirty="0" smtClean="0"/>
              <a:t> та </a:t>
            </a:r>
            <a:r>
              <a:rPr lang="ru-RU" sz="2000" dirty="0" err="1" smtClean="0"/>
              <a:t>вищих</a:t>
            </a:r>
            <a:r>
              <a:rPr lang="ru-RU" sz="2000" dirty="0" smtClean="0"/>
              <a:t> </a:t>
            </a:r>
            <a:r>
              <a:rPr lang="ru-RU" sz="2000" dirty="0" err="1" smtClean="0"/>
              <a:t>навчальних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закладів</a:t>
            </a:r>
            <a:r>
              <a:rPr lang="ru-RU" sz="2000" dirty="0" smtClean="0"/>
              <a:t> </a:t>
            </a:r>
            <a:r>
              <a:rPr lang="ru-RU" sz="2000" dirty="0" err="1" smtClean="0"/>
              <a:t>зі</a:t>
            </a:r>
            <a:r>
              <a:rPr lang="ru-RU" sz="2000" dirty="0" smtClean="0"/>
              <a:t> </a:t>
            </a:r>
            <a:r>
              <a:rPr lang="ru-RU" sz="2000" dirty="0" err="1" smtClean="0"/>
              <a:t>спеціальності</a:t>
            </a:r>
            <a:r>
              <a:rPr lang="ru-RU" sz="2000" dirty="0" smtClean="0"/>
              <a:t> «</a:t>
            </a:r>
            <a:r>
              <a:rPr lang="ru-RU" sz="2000" dirty="0" err="1" smtClean="0"/>
              <a:t>Дошкільне</a:t>
            </a:r>
            <a:r>
              <a:rPr lang="ru-RU" sz="2000" dirty="0" smtClean="0"/>
              <a:t> </a:t>
            </a:r>
            <a:r>
              <a:rPr lang="ru-RU" sz="2000" dirty="0" err="1" smtClean="0"/>
              <a:t>виховання</a:t>
            </a:r>
            <a:r>
              <a:rPr lang="ru-RU" sz="2000" dirty="0" smtClean="0"/>
              <a:t>».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8272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3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518</TotalTime>
  <Words>1669</Words>
  <Application>Microsoft Office PowerPoint</Application>
  <PresentationFormat>Широкоэкранный</PresentationFormat>
  <Paragraphs>70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Meiryo UI</vt:lpstr>
      <vt:lpstr>Arial</vt:lpstr>
      <vt:lpstr>Calibri</vt:lpstr>
      <vt:lpstr>Calibri Light</vt:lpstr>
      <vt:lpstr>Тема Office</vt:lpstr>
      <vt:lpstr>Феномен Софії  Русової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Феномен Софії Русової</dc:title>
  <dc:creator>Hi-Tech</dc:creator>
  <cp:lastModifiedBy>Hi-Tech</cp:lastModifiedBy>
  <cp:revision>47</cp:revision>
  <dcterms:created xsi:type="dcterms:W3CDTF">2026-03-02T08:27:25Z</dcterms:created>
  <dcterms:modified xsi:type="dcterms:W3CDTF">2026-03-03T13:16:33Z</dcterms:modified>
</cp:coreProperties>
</file>