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79" r:id="rId7"/>
    <p:sldId id="283" r:id="rId8"/>
    <p:sldId id="284" r:id="rId9"/>
    <p:sldId id="289" r:id="rId10"/>
    <p:sldId id="271" r:id="rId11"/>
    <p:sldId id="262" r:id="rId12"/>
    <p:sldId id="263" r:id="rId13"/>
    <p:sldId id="264" r:id="rId14"/>
    <p:sldId id="297" r:id="rId15"/>
    <p:sldId id="300" r:id="rId16"/>
    <p:sldId id="298" r:id="rId17"/>
    <p:sldId id="299" r:id="rId18"/>
    <p:sldId id="274" r:id="rId19"/>
    <p:sldId id="288" r:id="rId20"/>
    <p:sldId id="293" r:id="rId21"/>
    <p:sldId id="294" r:id="rId22"/>
    <p:sldId id="295" r:id="rId23"/>
    <p:sldId id="296" r:id="rId24"/>
    <p:sldId id="285" r:id="rId25"/>
    <p:sldId id="30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1C749-78F9-4B64-90BE-A1A3C25656CB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ECD79-3077-4D5E-8940-F51D9A81E8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42;&#1072;&#1089;&#1080;&#1083;&#1100;%20&#1057;&#1080;&#1084;&#1086;&#1085;&#1077;&#1085;&#1082;&#1086;\&#1075;&#1077;&#1081;,%20&#1085;&#1086;&#1074;&#1110;%20%20&#1050;&#1086;&#1083;&#1091;&#1084;&#1073;&#1080;%20&#1081;%20&#1052;&#1072;&#1075;&#1072;&#1083;&#1083;&#1072;&#1085;&#1080;\&#1075;&#1077;&#1081;,%20&#1085;&#1086;&#1074;&#1110;%20%20&#1050;&#1086;&#1083;&#1091;&#1084;&#1073;&#1080;%20&#1081;%20&#1052;&#1072;&#1075;&#1077;&#1083;&#1083;&#1072;&#1085;&#1080;%201\&#1075;&#1077;&#1081;,%20&#1085;&#1086;&#1074;&#1110;%20&#1050;&#1086;&#1083;&#1091;&#1084;&#1073;&#1080;%20&#1081;%20&#1052;&#1072;&#1075;&#1077;&#1083;&#1083;&#1072;&#1085;&#1080;.wmv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42;&#1072;&#1089;&#1080;&#1083;&#1100;%20&#1057;&#1080;&#1084;&#1086;&#1085;&#1077;&#1085;&#1082;&#1086;\&#1075;&#1077;&#1081;,%20&#1085;&#1086;&#1074;&#1110;%20%20&#1050;&#1086;&#1083;&#1091;&#1084;&#1073;&#1080;%20&#1081;%20&#1052;&#1072;&#1075;&#1072;&#1083;&#1083;&#1072;&#1085;&#1080;\&#1075;&#1077;&#1081;,%20&#1085;&#1086;&#1074;&#1110;%20%20&#1050;&#1086;&#1083;&#1091;&#1084;&#1073;&#1080;%20&#1081;%20&#1052;&#1072;&#1075;&#1077;&#1083;&#1083;&#1072;&#1085;&#1080;%201\&#1089;&#1080;&#1084;&#1086;&#1085;&#1077;&#1085;&#1082;&#1086;.wmv" TargetMode="Externa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3000364" y="571480"/>
            <a:ext cx="571504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/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В. Симоненко </a:t>
            </a:r>
          </a:p>
          <a:p>
            <a:pPr lvl="0" algn="ctr"/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«Гей, </a:t>
            </a:r>
            <a:r>
              <a:rPr lang="ru-RU" sz="3600" kern="10" spc="0" dirty="0" err="1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нові</a:t>
            </a:r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Колумби</a:t>
            </a:r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й</a:t>
            </a:r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spc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Магеллани</a:t>
            </a:r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…»</a:t>
            </a:r>
          </a:p>
          <a:p>
            <a:pPr lvl="0" algn="ctr"/>
            <a:r>
              <a:rPr lang="ru-RU" sz="3600" kern="10" spc="0" dirty="0" err="1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Загальнолюдськ</a:t>
            </a:r>
            <a:r>
              <a:rPr lang="uk-UA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і цінності та ідеї</a:t>
            </a:r>
            <a:endParaRPr lang="en-US" sz="3600" kern="10" spc="0" dirty="0" smtClean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2500306"/>
            <a:ext cx="3929090" cy="3024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Улан </a:t>
            </a:r>
            <a:r>
              <a:rPr lang="ru-RU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Лідія</a:t>
            </a:r>
            <a:r>
              <a:rPr lang="ru-RU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Миколаївна</a:t>
            </a:r>
            <a:r>
              <a:rPr lang="en-US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вчитель української мови та літератури </a:t>
            </a:r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Баландинської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І  -ІІІ ступенів </a:t>
            </a:r>
          </a:p>
          <a:p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 районної ради</a:t>
            </a: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Черкаської області </a:t>
            </a:r>
          </a:p>
          <a:p>
            <a:r>
              <a:rPr lang="ru-RU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Серга</a:t>
            </a:r>
            <a:r>
              <a:rPr lang="ru-RU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en-US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Тетяна</a:t>
            </a:r>
            <a:r>
              <a:rPr lang="ru-RU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Володимирівна</a:t>
            </a:r>
            <a:r>
              <a:rPr lang="en-US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вчитель української мови та літератури </a:t>
            </a:r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Тимошівської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І -ІІІ ступенів  ім. Кароля </a:t>
            </a:r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Шимановського</a:t>
            </a:r>
            <a:endParaRPr lang="uk-UA" sz="1600" kern="1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 районної ради</a:t>
            </a:r>
            <a:endParaRPr lang="en-US" sz="1600" kern="1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r>
              <a:rPr lang="uk-UA" sz="1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Monotype Corsiva" pitchFamily="66" charset="0"/>
              </a:rPr>
              <a:t> Черкаської області</a:t>
            </a:r>
          </a:p>
          <a:p>
            <a:endParaRPr lang="ru-RU" sz="160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endParaRPr lang="uk-UA" sz="1600" kern="1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endParaRPr lang="uk-UA" sz="1600" kern="1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endParaRPr lang="uk-UA" sz="1600" kern="10" dirty="0" smtClean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  <a:p>
            <a:endParaRPr lang="ru-RU" sz="1600" dirty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гей, нові Колумби й Магеллан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71435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4008" y="548680"/>
            <a:ext cx="410445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Тема</a:t>
            </a: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endParaRPr lang="uk-UA" sz="3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844824"/>
            <a:ext cx="4968552" cy="345638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800" b="1" dirty="0" smtClean="0">
                <a:solidFill>
                  <a:schemeClr val="tx2"/>
                </a:solidFill>
              </a:rPr>
              <a:t>звернення письменника до молоді, щоб вони вирушали у мандри і відкривали нове, ніким ще невідоме, цікаве, захоплююче.</a:t>
            </a:r>
            <a:endParaRPr lang="ru-RU" sz="28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99992" y="692696"/>
            <a:ext cx="4104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Ідея:</a:t>
            </a:r>
          </a:p>
          <a:p>
            <a:pPr lvl="0"/>
            <a:endParaRPr lang="ru-RU" sz="2800" dirty="0">
              <a:solidFill>
                <a:schemeClr val="tx2"/>
              </a:solidFill>
            </a:endParaRP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1988840"/>
            <a:ext cx="4824536" cy="332398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800" b="1" dirty="0" smtClean="0">
                <a:solidFill>
                  <a:schemeClr val="tx2"/>
                </a:solidFill>
              </a:rPr>
              <a:t>смисл життя людини — пошуки, мандри, прагнення самоствердитися; заперечення байдужості, пасивності.</a:t>
            </a:r>
            <a:endParaRPr lang="ru-RU" sz="28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1960" y="764704"/>
            <a:ext cx="4392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Основна 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думка: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200" b="1" dirty="0">
              <a:solidFill>
                <a:schemeClr val="tx2"/>
              </a:solidFill>
              <a:latin typeface="Monotype Corsiva" pitchFamily="66" charset="0"/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pPr lvl="0"/>
            <a:endParaRPr lang="ru-RU" sz="2800" dirty="0">
              <a:solidFill>
                <a:schemeClr val="tx2"/>
              </a:solidFill>
            </a:endParaRP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2420888"/>
            <a:ext cx="4536504" cy="286232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3000" b="1" dirty="0" smtClean="0">
                <a:solidFill>
                  <a:schemeClr val="tx2"/>
                </a:solidFill>
              </a:rPr>
              <a:t>створення руху вперед, романтичного пориву, пошуку відкриттів і </a:t>
            </a:r>
            <a:r>
              <a:rPr lang="uk-UA" sz="3000" b="1" dirty="0" err="1" smtClean="0">
                <a:solidFill>
                  <a:schemeClr val="tx2"/>
                </a:solidFill>
              </a:rPr>
              <a:t>самовідкриттів</a:t>
            </a:r>
            <a:r>
              <a:rPr lang="uk-UA" sz="3000" b="1" dirty="0" smtClean="0">
                <a:solidFill>
                  <a:schemeClr val="tx2"/>
                </a:solidFill>
              </a:rPr>
              <a:t>.</a:t>
            </a:r>
            <a:endParaRPr lang="ru-RU" sz="3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7158" y="857232"/>
            <a:ext cx="72391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1.У мандри молодь кличуть:</a:t>
            </a:r>
          </a:p>
          <a:p>
            <a:pPr lvl="0"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а) океани;</a:t>
            </a:r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б) гори;  в) полонини.</a:t>
            </a:r>
            <a:endParaRPr lang="uk-UA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988840"/>
            <a:ext cx="8429684" cy="96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  <a:cs typeface="Times New Roman" pitchFamily="18" charset="0"/>
              </a:rPr>
              <a:t>2. В. Симоненко назвав бухту у творі місцем: </a:t>
            </a:r>
          </a:p>
          <a:p>
            <a:pPr lvl="0"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  <a:cs typeface="Times New Roman" pitchFamily="18" charset="0"/>
              </a:rPr>
              <a:t>а) роздумів; б) спокою; в) хвилювань</a:t>
            </a:r>
            <a:r>
              <a:rPr lang="uk-UA" sz="2000" b="1" dirty="0" smtClean="0">
                <a:cs typeface="Times New Roman" pitchFamily="18" charset="0"/>
              </a:rPr>
              <a:t>.</a:t>
            </a:r>
            <a:endParaRPr lang="ru-RU" sz="2000" b="1" dirty="0" smtClean="0"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2996952"/>
            <a:ext cx="8358246" cy="96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До кого звертається поет із закликом вирушити у подорож? </a:t>
            </a:r>
          </a:p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а) Магеллана;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б) вчених-дослідників; в) молоді.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WordArt 2"/>
          <p:cNvSpPr>
            <a:spLocks noChangeArrowheads="1" noChangeShapeType="1" noTextEdit="1"/>
          </p:cNvSpPr>
          <p:nvPr/>
        </p:nvSpPr>
        <p:spPr bwMode="auto">
          <a:xfrm>
            <a:off x="2786050" y="357166"/>
            <a:ext cx="4214842" cy="423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Перевір себе </a:t>
            </a:r>
            <a:endParaRPr lang="ru-RU" sz="3600" kern="10" spc="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221088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</a:rPr>
              <a:t>4.</a:t>
            </a:r>
            <a:r>
              <a:rPr lang="uk-UA" sz="2000" b="1" dirty="0" smtClean="0">
                <a:solidFill>
                  <a:schemeClr val="tx2"/>
                </a:solidFill>
              </a:rPr>
              <a:t>Де пропонує автор поезії «відкривати духовні острови»?  а) на вершинах гір;  б) в океані рідного народу;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uk-UA" sz="2000" b="1" dirty="0" smtClean="0">
                <a:solidFill>
                  <a:schemeClr val="tx2"/>
                </a:solidFill>
              </a:rPr>
              <a:t>в) під час перегляду художніх фільмів.</a:t>
            </a:r>
            <a:endParaRPr lang="ru-RU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579350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Яким транспортом буде користуватися ліричний герой під час подорожі? :  а) літаком; б) кораблем; в) потягом.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</a:rPr>
              <a:t>6. Доки буде жити герой твору? Доти: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</a:rPr>
              <a:t>а) вистачить сил і мужності; б) це буде необхідно; в) відкриватиме цікаве, незвідане на рідній землі.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</a:t>
            </a:r>
            <a:r>
              <a:rPr lang="uk-UA" sz="2000" b="1" dirty="0" smtClean="0"/>
              <a:t>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В. Симоненко засуджує в людині: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а) байдужість; б) улесливість; в) надмірну емоційність.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sz="2000" b="1" dirty="0" smtClean="0">
                <a:solidFill>
                  <a:schemeClr val="tx2"/>
                </a:solidFill>
              </a:rPr>
              <a:t>Подорожуючи, </a:t>
            </a:r>
            <a:r>
              <a:rPr lang="ru-RU" sz="2000" b="1" dirty="0" smtClean="0">
                <a:solidFill>
                  <a:schemeClr val="tx2"/>
                </a:solidFill>
              </a:rPr>
              <a:t>Христофор Колумб, </a:t>
            </a:r>
            <a:r>
              <a:rPr lang="uk-UA" sz="2000" b="1" dirty="0" smtClean="0">
                <a:solidFill>
                  <a:schemeClr val="tx2"/>
                </a:solidFill>
              </a:rPr>
              <a:t>який згадується у вірші, відкрив: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</a:rPr>
              <a:t>а) Індію; б) Португалію; в) Америку</a:t>
            </a:r>
            <a:r>
              <a:rPr lang="uk-UA" sz="2000" b="1" i="1" dirty="0" smtClean="0">
                <a:solidFill>
                  <a:schemeClr val="tx2"/>
                </a:solidFill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20" y="571480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692696"/>
            <a:ext cx="8358246" cy="96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 Автор прагне позбавити від мулу: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а) людські душі; б) якорі іржаві</a:t>
            </a:r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в) народну мову.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1772816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</a:rPr>
              <a:t>10. </a:t>
            </a:r>
            <a:r>
              <a:rPr lang="uk-UA" sz="2000" b="1" dirty="0" smtClean="0">
                <a:solidFill>
                  <a:schemeClr val="tx2"/>
                </a:solidFill>
              </a:rPr>
              <a:t>Якій свійський птах «землю всю не розгребе»?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</a:rPr>
              <a:t> а) Індик; б) гусак; в) півень.</a:t>
            </a:r>
            <a:endParaRPr lang="ru-RU" sz="2000" b="1" dirty="0" smtClean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2852936"/>
            <a:ext cx="84633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11.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Питання, з яким спочатку звертається автор до читача?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а)«Хто сказав, що все уже відкрито?»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б)«Нащо ж мені народжені тоді?»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в)«Наші сподівання молоді?»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4221088"/>
            <a:ext cx="82472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/>
                </a:solidFill>
              </a:rPr>
              <a:t>12. Острови Кубу і Гаїті відкрив:</a:t>
            </a:r>
            <a:br>
              <a:rPr lang="uk-UA" sz="2000" b="1" dirty="0" smtClean="0">
                <a:solidFill>
                  <a:schemeClr val="tx2"/>
                </a:solidFill>
              </a:rPr>
            </a:br>
            <a:r>
              <a:rPr lang="uk-UA" sz="2000" b="1" dirty="0" smtClean="0">
                <a:solidFill>
                  <a:schemeClr val="tx2"/>
                </a:solidFill>
              </a:rPr>
              <a:t>а) Ф. </a:t>
            </a:r>
            <a:r>
              <a:rPr lang="ru-RU" sz="2000" b="1" dirty="0" smtClean="0">
                <a:solidFill>
                  <a:schemeClr val="tx2"/>
                </a:solidFill>
              </a:rPr>
              <a:t>Магеллан;  </a:t>
            </a:r>
            <a:r>
              <a:rPr lang="uk-UA" sz="2000" b="1" dirty="0" smtClean="0">
                <a:solidFill>
                  <a:schemeClr val="tx2"/>
                </a:solidFill>
              </a:rPr>
              <a:t>б) Х. </a:t>
            </a:r>
            <a:r>
              <a:rPr lang="ru-RU" sz="2000" b="1" dirty="0" smtClean="0">
                <a:solidFill>
                  <a:schemeClr val="tx2"/>
                </a:solidFill>
              </a:rPr>
              <a:t>Колумб;</a:t>
            </a:r>
            <a:r>
              <a:rPr lang="ru-RU" sz="2000" b="1" i="1" dirty="0" smtClean="0">
                <a:solidFill>
                  <a:schemeClr val="tx2"/>
                </a:solidFill>
              </a:rPr>
              <a:t>  </a:t>
            </a:r>
            <a:r>
              <a:rPr lang="ru-RU" sz="2000" b="1" dirty="0" smtClean="0">
                <a:solidFill>
                  <a:schemeClr val="tx2"/>
                </a:solidFill>
              </a:rPr>
              <a:t>в) </a:t>
            </a:r>
            <a:r>
              <a:rPr lang="uk-UA" sz="2000" b="1" dirty="0" smtClean="0">
                <a:solidFill>
                  <a:schemeClr val="tx2"/>
                </a:solidFill>
              </a:rPr>
              <a:t>невідомий </a:t>
            </a:r>
            <a:r>
              <a:rPr lang="ru-RU" sz="2000" b="1" dirty="0" err="1" smtClean="0">
                <a:solidFill>
                  <a:schemeClr val="tx2"/>
                </a:solidFill>
              </a:rPr>
              <a:t>мореплавець</a:t>
            </a:r>
            <a:r>
              <a:rPr lang="ru-RU" sz="2000" b="1" dirty="0" smtClean="0">
                <a:solidFill>
                  <a:schemeClr val="tx2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ru-RU" sz="1800" b="1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ru-RU" sz="1800" b="1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404664"/>
            <a:ext cx="700092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</a:rPr>
              <a:t>1.</a:t>
            </a:r>
            <a:r>
              <a:rPr lang="uk-UA" b="1" dirty="0" smtClean="0">
                <a:solidFill>
                  <a:schemeClr val="tx2"/>
                </a:solidFill>
              </a:rPr>
              <a:t>а) </a:t>
            </a:r>
            <a:r>
              <a:rPr lang="uk-UA" b="1" i="1" dirty="0" smtClean="0">
                <a:solidFill>
                  <a:schemeClr val="tx2"/>
                </a:solidFill>
              </a:rPr>
              <a:t>океани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1500174"/>
            <a:ext cx="72866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  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785794"/>
            <a:ext cx="785818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r>
              <a:rPr lang="uk-UA" b="1" dirty="0" smtClean="0"/>
              <a:t>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спокою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2285992"/>
            <a:ext cx="75724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1214422"/>
            <a:ext cx="13622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</a:rPr>
              <a:t>3.</a:t>
            </a:r>
            <a:r>
              <a:rPr lang="uk-UA" b="1" dirty="0" smtClean="0"/>
              <a:t> </a:t>
            </a:r>
            <a:r>
              <a:rPr lang="uk-UA" b="1" dirty="0" smtClean="0">
                <a:solidFill>
                  <a:schemeClr val="tx2"/>
                </a:solidFill>
              </a:rPr>
              <a:t>в) </a:t>
            </a:r>
            <a:r>
              <a:rPr lang="uk-UA" b="1" i="1" dirty="0" smtClean="0">
                <a:solidFill>
                  <a:schemeClr val="tx2"/>
                </a:solidFill>
              </a:rPr>
              <a:t>молоді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43042" y="1571612"/>
            <a:ext cx="307622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в океані рідного народу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1928802"/>
            <a:ext cx="171450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</a:rPr>
              <a:t>5 .</a:t>
            </a:r>
            <a:r>
              <a:rPr lang="uk-UA" b="1" dirty="0" smtClean="0">
                <a:solidFill>
                  <a:schemeClr val="tx2"/>
                </a:solidFill>
              </a:rPr>
              <a:t> б) </a:t>
            </a:r>
            <a:r>
              <a:rPr lang="uk-UA" b="1" i="1" dirty="0" smtClean="0">
                <a:solidFill>
                  <a:schemeClr val="tx2"/>
                </a:solidFill>
              </a:rPr>
              <a:t>кораблем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00232" y="2357430"/>
            <a:ext cx="550072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r>
              <a:rPr lang="uk-UA" b="1" dirty="0" smtClean="0"/>
              <a:t>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в)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відкриватиме цікаве, незвідане на рідній землі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00298" y="2786058"/>
            <a:ext cx="184217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</a:rPr>
              <a:t>7.</a:t>
            </a:r>
            <a:r>
              <a:rPr lang="uk-UA" b="1" dirty="0" smtClean="0">
                <a:solidFill>
                  <a:schemeClr val="tx2"/>
                </a:solidFill>
              </a:rPr>
              <a:t>а) </a:t>
            </a:r>
            <a:r>
              <a:rPr lang="uk-UA" b="1" i="1" dirty="0" smtClean="0">
                <a:solidFill>
                  <a:schemeClr val="tx2"/>
                </a:solidFill>
              </a:rPr>
              <a:t>байдужість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86050" y="3214686"/>
            <a:ext cx="148630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в)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Америку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3643314"/>
            <a:ext cx="184813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tx2"/>
                </a:solidFill>
              </a:rPr>
              <a:t>9.б) </a:t>
            </a:r>
            <a:r>
              <a:rPr lang="uk-UA" b="1" i="1" dirty="0" smtClean="0">
                <a:solidFill>
                  <a:schemeClr val="tx2"/>
                </a:solidFill>
              </a:rPr>
              <a:t>якорі іржаві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 rot="5400000">
            <a:off x="-1319241" y="2890820"/>
            <a:ext cx="4152900" cy="3714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lnSpc>
                <a:spcPct val="150000"/>
              </a:lnSpc>
            </a:pPr>
            <a:r>
              <a:rPr lang="ru-RU" b="1" kern="10" spc="0" dirty="0" smtClean="0">
                <a:ln w="28575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1F497D"/>
                </a:solidFill>
                <a:effectLst/>
              </a:rPr>
              <a:t>ВІДПОВІДІ</a:t>
            </a:r>
            <a:endParaRPr lang="ru-RU" b="1" kern="10" spc="0" dirty="0">
              <a:ln w="28575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solidFill>
                <a:srgbClr val="1F497D"/>
              </a:solidFill>
              <a:effectLst/>
            </a:endParaRPr>
          </a:p>
        </p:txBody>
      </p:sp>
      <p:pic>
        <p:nvPicPr>
          <p:cNvPr id="25" name="Picture 5" descr="MCj043441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7166"/>
            <a:ext cx="210476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3286116" y="4071942"/>
            <a:ext cx="1364476" cy="880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10.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в)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півень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29058" y="4500571"/>
            <a:ext cx="444294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</a:rPr>
              <a:t>11.</a:t>
            </a:r>
            <a:r>
              <a:rPr lang="uk-UA" b="1" dirty="0" smtClean="0">
                <a:solidFill>
                  <a:schemeClr val="tx2"/>
                </a:solidFill>
              </a:rPr>
              <a:t>а)</a:t>
            </a:r>
            <a:r>
              <a:rPr lang="uk-UA" b="1" i="1" dirty="0" smtClean="0">
                <a:solidFill>
                  <a:schemeClr val="tx2"/>
                </a:solidFill>
              </a:rPr>
              <a:t>«Хто сказав, що все уже відкрито?»</a:t>
            </a:r>
            <a:endParaRPr lang="ru-RU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29190" y="4929198"/>
            <a:ext cx="1786195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12.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б)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Х.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Колумб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786182" y="1285860"/>
            <a:ext cx="18473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04864"/>
            <a:ext cx="4896544" cy="249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</a:t>
            </a:r>
            <a:r>
              <a:rPr lang="ru-RU" sz="36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«Я воскрес,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щоб</a:t>
            </a:r>
            <a:r>
              <a:rPr lang="ru-RU" sz="36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із</a:t>
            </a:r>
            <a:r>
              <a:rPr lang="ru-RU" sz="36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вами </a:t>
            </a:r>
            <a:r>
              <a:rPr lang="ru-RU" sz="36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жити</a:t>
            </a:r>
            <a:r>
              <a:rPr lang="ru-RU" sz="36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...»   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В. С</a:t>
            </a:r>
            <a:r>
              <a:rPr lang="uk-UA" sz="36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имоненко</a:t>
            </a:r>
            <a:endParaRPr lang="ru-RU" sz="3600" b="1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08720"/>
            <a:ext cx="3744416" cy="410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имоненк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428604"/>
            <a:ext cx="6000768" cy="4800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000364" y="785794"/>
            <a:ext cx="2357454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Мета</a:t>
            </a:r>
            <a:r>
              <a:rPr lang="en-US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uk-UA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уроку</a:t>
            </a:r>
            <a:r>
              <a:rPr lang="ru-RU" sz="3600" kern="10" spc="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:</a:t>
            </a:r>
            <a:endParaRPr lang="ru-RU" sz="3600" kern="10" spc="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95536" y="1130843"/>
            <a:ext cx="83529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solidFill>
                  <a:schemeClr val="tx2"/>
                </a:solidFill>
              </a:rPr>
              <a:t>проаналізувати поезію В. Симоненка, звертаючи увагу на її ідейно-художній зміст, тематичну спрямованість, жанр та особливості композиції;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solidFill>
                  <a:schemeClr val="tx2"/>
                </a:solidFill>
              </a:rPr>
              <a:t>розвивати уяву та логічне мислення, пам'ять, увагу, культуру зв'язного мовлення, формувати світогляд  школярів;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solidFill>
                  <a:schemeClr val="tx2"/>
                </a:solidFill>
              </a:rPr>
              <a:t>виховувати почуття пошани до творчості Василя Симоненка, активну життєву позицію та прагнення до максимальної самореалізації.</a:t>
            </a:r>
            <a:endParaRPr lang="ru-RU" sz="22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643306" y="1484784"/>
            <a:ext cx="4961142" cy="4086225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Василь Симоненко - одна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з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найяскравіших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найзначніших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фіґур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в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українській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поезії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 початку </a:t>
            </a:r>
          </a:p>
          <a:p>
            <a:pPr algn="just">
              <a:lnSpc>
                <a:spcPct val="150000"/>
              </a:lnSpc>
            </a:pP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60-х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рр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Пішов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із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життя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на 29-му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році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та справив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величезний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вплив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на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пробудження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національно-демократичних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настроїв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в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Україні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. </a:t>
            </a:r>
            <a:endParaRPr lang="ru-RU" sz="2200" b="1" dirty="0">
              <a:solidFill>
                <a:schemeClr val="tx2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642918"/>
            <a:ext cx="62151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Віртуальний музей</a:t>
            </a:r>
            <a:r>
              <a:rPr lang="ru-RU" sz="44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endParaRPr lang="ru-RU" sz="4400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240360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143240" y="857232"/>
            <a:ext cx="5605224" cy="4035147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Син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селянки.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Навчався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на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факультеті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журналістики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Київського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університету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в </a:t>
            </a:r>
          </a:p>
          <a:p>
            <a:pPr algn="just">
              <a:lnSpc>
                <a:spcPct val="150000"/>
              </a:lnSpc>
            </a:pP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1952-1957- у роки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ідеологічних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потрясінь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падіння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рівня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страху.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Керував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літературною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студією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Цікавився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американською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літературою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.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Відрізнявся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щирістю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відвертістю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. </a:t>
            </a:r>
            <a:endParaRPr lang="ru-RU" sz="2200" b="1" dirty="0">
              <a:solidFill>
                <a:schemeClr val="tx2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000108"/>
            <a:ext cx="2542956" cy="357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1285860"/>
            <a:ext cx="5748670" cy="4086225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Український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народ, правда у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зашморзі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узаконеної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брехні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казенної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гордині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любов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, загнана в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підпілля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краса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під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маскою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квітучого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благополуччя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- усе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це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звучить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у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поезії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Симоненка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, як крик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заклинання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зберегти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обличчя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і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живий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дух,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відстояти</a:t>
            </a:r>
            <a:r>
              <a:rPr lang="ru-RU" sz="2200" b="1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 право </a:t>
            </a:r>
            <a:r>
              <a:rPr lang="ru-RU" sz="2200" b="1" dirty="0" err="1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жити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2606271" cy="20048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day.kiev.ua/sites/default/files/main/articles/31012013/12muz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476672"/>
            <a:ext cx="2607265" cy="19521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2" descr="Файл:Колишній громадський банк по вулиці Хрещатик, 251 Черкаси.jpg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1907704" y="1772816"/>
            <a:ext cx="5616624" cy="38173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Прямоугольник 9"/>
          <p:cNvSpPr/>
          <p:nvPr/>
        </p:nvSpPr>
        <p:spPr>
          <a:xfrm>
            <a:off x="357158" y="428604"/>
            <a:ext cx="857256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chemeClr val="accent6">
                  <a:lumMod val="75000"/>
                </a:schemeClr>
              </a:extrusionClr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240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Літературно - меморіальний  музей</a:t>
            </a:r>
            <a:r>
              <a:rPr lang="ru-RU" sz="240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  В. </a:t>
            </a:r>
            <a:r>
              <a:rPr lang="ru-RU" sz="2400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Симоненка</a:t>
            </a:r>
            <a:r>
              <a:rPr lang="ru-RU" sz="240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  в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м. </a:t>
            </a:r>
            <a:r>
              <a:rPr lang="ru-RU" sz="2400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Черкаси</a:t>
            </a:r>
            <a:r>
              <a:rPr lang="ru-RU" sz="240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lumMod val="50000"/>
                    </a:schemeClr>
                  </a:outerShdw>
                </a:effectLst>
              </a:rPr>
              <a:t>   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outerShdw blurRad="50800" dist="50800" dir="5400000" algn="ctr" rotWithShape="0">
                  <a:schemeClr val="accent6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620688"/>
            <a:ext cx="6192688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chemeClr val="accent6">
                  <a:lumMod val="75000"/>
                </a:schemeClr>
              </a:extrusionClr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uk-UA" sz="2800" kern="10" dirty="0" smtClean="0">
                <a:ln w="19050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algn="ctr" rotWithShape="0">
                    <a:schemeClr val="accent6">
                      <a:lumMod val="50000"/>
                    </a:schemeClr>
                  </a:outerShdw>
                </a:effectLst>
                <a:latin typeface="Impact"/>
              </a:rPr>
              <a:t>Список використаних джерел</a:t>
            </a:r>
            <a:r>
              <a:rPr lang="ru-RU" sz="2800" kern="10" dirty="0" smtClean="0">
                <a:ln w="19050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algn="ctr" rotWithShape="0">
                    <a:schemeClr val="accent6">
                      <a:lumMod val="50000"/>
                    </a:schemeClr>
                  </a:outerShdw>
                </a:effectLst>
                <a:latin typeface="Impact"/>
              </a:rPr>
              <a:t>:</a:t>
            </a:r>
          </a:p>
          <a:p>
            <a:pPr algn="ctr"/>
            <a:r>
              <a:rPr lang="uk-UA" sz="2800" kern="10" dirty="0" smtClean="0">
                <a:ln w="19050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algn="ctr" rotWithShape="0">
                    <a:schemeClr val="accent6">
                      <a:lumMod val="50000"/>
                    </a:schemeClr>
                  </a:outerShdw>
                </a:effectLst>
                <a:latin typeface="Impact"/>
              </a:rPr>
              <a:t>Література:</a:t>
            </a:r>
            <a:endParaRPr lang="ru-RU" sz="2800" kern="10" dirty="0">
              <a:ln w="19050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>
                <a:outerShdw dist="35921" dir="2700000" algn="ctr" rotWithShape="0">
                  <a:schemeClr val="accent6">
                    <a:lumMod val="50000"/>
                  </a:schemeClr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132856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Авраменко О.М. Українська література. Підручник для 7 класу .- К.: Грамота, 2007.- 296 с.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Українська література: Кн. Для вчителя: 7 кл./Наук. ред., упорядкув . Р.В. </a:t>
            </a:r>
            <a:r>
              <a:rPr lang="uk-UA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Мовчан.–</a:t>
            </a: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К.: Генеза, 2007. – 288 с.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11760" y="476672"/>
            <a:ext cx="468052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chemeClr val="accent6">
                  <a:lumMod val="75000"/>
                </a:schemeClr>
              </a:extrusionClr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uk-UA" sz="2800" b="1" kern="10" dirty="0" smtClean="0">
                <a:ln w="19050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Impact"/>
              </a:rPr>
              <a:t>Інтернет - ресурси</a:t>
            </a:r>
            <a:r>
              <a:rPr lang="ru-RU" sz="2800" b="1" kern="10" dirty="0" smtClean="0">
                <a:ln w="19050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Impact"/>
              </a:rPr>
              <a:t>:</a:t>
            </a:r>
            <a:endParaRPr lang="ru-RU" sz="2800" b="1" kern="10" dirty="0">
              <a:ln w="19050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Impact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1560" y="301941"/>
            <a:ext cx="7643866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kumimoji="0" lang="uk-UA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Ілюстрації взяті із  http://sites.google.com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shkola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ditsad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ucoz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шаблону – </a:t>
            </a:r>
            <a:r>
              <a:rPr kumimoji="0" lang="uk-UA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Несенюк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О.В.,</a:t>
            </a:r>
            <a:b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Житомирський міський колегіум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http://notatka.at.ua/</a:t>
            </a:r>
            <a:endParaRPr kumimoji="0" lang="uk-UA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uk-UA" dirty="0" smtClean="0"/>
              <a:t>Усі уроки української літератури 7 клас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e</a:t>
            </a:r>
            <a:r>
              <a:rPr lang="ru-RU" dirty="0" smtClean="0"/>
              <a:t>-</a:t>
            </a:r>
            <a:r>
              <a:rPr lang="en-US" dirty="0" err="1" smtClean="0"/>
              <a:t>kniga</a:t>
            </a:r>
            <a:r>
              <a:rPr lang="ru-RU" dirty="0" smtClean="0"/>
              <a:t>.</a:t>
            </a:r>
            <a:r>
              <a:rPr lang="en-US" dirty="0" smtClean="0"/>
              <a:t>in</a:t>
            </a:r>
            <a:r>
              <a:rPr lang="ru-RU" dirty="0" smtClean="0"/>
              <a:t>.</a:t>
            </a:r>
            <a:r>
              <a:rPr lang="en-US" dirty="0" err="1" smtClean="0"/>
              <a:t>ua</a:t>
            </a:r>
            <a:endParaRPr lang="uk-UA" dirty="0" smtClean="0"/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 err="1" smtClean="0"/>
              <a:t>utube</a:t>
            </a:r>
            <a:r>
              <a:rPr lang="uk-UA" dirty="0" smtClean="0"/>
              <a:t>.</a:t>
            </a:r>
            <a:r>
              <a:rPr lang="en-US" dirty="0" smtClean="0"/>
              <a:t>com </a:t>
            </a:r>
            <a:endParaRPr lang="uk-UA" dirty="0" smtClean="0"/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 smtClean="0"/>
              <a:t>http://archive.khpg.org/index.php?id=1113996417</a:t>
            </a:r>
            <a:endParaRPr lang="ru-RU" dirty="0" smtClean="0"/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dirty="0" smtClean="0"/>
              <a:t>http://uchitelska.at.ua</a:t>
            </a:r>
            <a:endParaRPr lang="en-US" dirty="0" smtClean="0"/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n-US" dirty="0" smtClean="0"/>
              <a:t>https://vk.comhttp://notatka.at.ua</a:t>
            </a:r>
            <a:endParaRPr lang="ru-RU" dirty="0" smtClean="0"/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kumimoji="0" lang="uk-UA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836712"/>
            <a:ext cx="468052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600" b="1" dirty="0" smtClean="0">
                <a:solidFill>
                  <a:schemeClr val="tx2"/>
                </a:solidFill>
              </a:rPr>
              <a:t>Тільки тим історія належить, Хто сьогодні бореться й живе.</a:t>
            </a:r>
            <a:endParaRPr lang="ru-RU" sz="26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600" b="1" dirty="0" smtClean="0">
                <a:solidFill>
                  <a:schemeClr val="tx2"/>
                </a:solidFill>
              </a:rPr>
              <a:t>                                В. Симоненко</a:t>
            </a:r>
            <a:endParaRPr lang="ru-RU" sz="26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ru-RU" sz="24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764704"/>
            <a:ext cx="8175282" cy="5185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800" b="1" dirty="0" smtClean="0">
                <a:solidFill>
                  <a:schemeClr val="tx2"/>
                </a:solidFill>
              </a:rPr>
              <a:t>“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uk-UA" sz="2800" b="1" dirty="0" smtClean="0">
                <a:solidFill>
                  <a:schemeClr val="tx2"/>
                </a:solidFill>
              </a:rPr>
              <a:t>Хто сказав, що все уже відкрито? Нащо ж ми народжені тоді?”,— із покоління в покоління повторюють молоді мрійники, романтики думку поета Василя Симоненка. Багато що відкрито вже на землі, у космосі, а ще більше —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uk-UA" sz="2800" b="1" dirty="0" smtClean="0">
                <a:solidFill>
                  <a:schemeClr val="tx2"/>
                </a:solidFill>
              </a:rPr>
              <a:t>залишилося  незвіданим. </a:t>
            </a:r>
            <a:endParaRPr lang="ru-RU" sz="28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395536" y="2492896"/>
            <a:ext cx="4176464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0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Христофор Колумб</a:t>
            </a:r>
          </a:p>
          <a:p>
            <a:pPr algn="ctr"/>
            <a:r>
              <a:rPr lang="ru-RU" sz="3000" dirty="0" smtClean="0"/>
              <a:t> </a:t>
            </a:r>
            <a:r>
              <a:rPr lang="uk-UA" sz="30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(29.10.1451- 20.05.1506)</a:t>
            </a:r>
          </a:p>
        </p:txBody>
      </p:sp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3" cstate="print"/>
          <a:srcRect l="4412" t="45484" r="60248" b="3634"/>
          <a:stretch>
            <a:fillRect/>
          </a:stretch>
        </p:blipFill>
        <p:spPr>
          <a:xfrm>
            <a:off x="4716016" y="908720"/>
            <a:ext cx="3960440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395536" y="332657"/>
            <a:ext cx="8280920" cy="4824535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chemeClr val="tx2"/>
                </a:solidFill>
              </a:rPr>
              <a:t>	</a:t>
            </a:r>
            <a:r>
              <a:rPr lang="uk-UA" sz="2200" b="1" dirty="0" smtClean="0">
                <a:solidFill>
                  <a:schemeClr val="tx2"/>
                </a:solidFill>
              </a:rPr>
              <a:t>Видатний мореплавець. Шукаючи шлях до Індії, </a:t>
            </a:r>
            <a:r>
              <a:rPr lang="ru-RU" sz="2200" b="1" dirty="0" smtClean="0">
                <a:solidFill>
                  <a:schemeClr val="tx2"/>
                </a:solidFill>
              </a:rPr>
              <a:t>Колумб </a:t>
            </a:r>
            <a:r>
              <a:rPr lang="uk-UA" sz="2200" b="1" dirty="0" smtClean="0">
                <a:solidFill>
                  <a:schemeClr val="tx2"/>
                </a:solidFill>
              </a:rPr>
              <a:t>здійснив кілька плавань через Атлантичний океан. 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	Про дитячі роки Колумба не збереглося  даних.</a:t>
            </a:r>
            <a:endParaRPr lang="ru-RU" sz="22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	У 1476—1485 рр. </a:t>
            </a:r>
            <a:r>
              <a:rPr lang="ru-RU" sz="2200" b="1" dirty="0" smtClean="0">
                <a:solidFill>
                  <a:schemeClr val="tx2"/>
                </a:solidFill>
              </a:rPr>
              <a:t>Колумб </a:t>
            </a:r>
            <a:r>
              <a:rPr lang="uk-UA" sz="2200" b="1" dirty="0" smtClean="0">
                <a:solidFill>
                  <a:schemeClr val="tx2"/>
                </a:solidFill>
              </a:rPr>
              <a:t>жив у Португалії.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	1484 </a:t>
            </a:r>
            <a:r>
              <a:rPr lang="ru-RU" sz="2200" b="1" dirty="0" smtClean="0">
                <a:solidFill>
                  <a:schemeClr val="tx2"/>
                </a:solidFill>
              </a:rPr>
              <a:t>р. </a:t>
            </a:r>
            <a:r>
              <a:rPr lang="ru-RU" sz="2200" b="1" dirty="0" err="1" smtClean="0">
                <a:solidFill>
                  <a:schemeClr val="tx2"/>
                </a:solidFill>
              </a:rPr>
              <a:t>він</a:t>
            </a:r>
            <a:r>
              <a:rPr lang="ru-RU" sz="2200" b="1" dirty="0" smtClean="0">
                <a:solidFill>
                  <a:schemeClr val="tx2"/>
                </a:solidFill>
              </a:rPr>
              <a:t> подав</a:t>
            </a:r>
            <a:r>
              <a:rPr lang="uk-UA" sz="2200" b="1" dirty="0" smtClean="0">
                <a:solidFill>
                  <a:schemeClr val="tx2"/>
                </a:solidFill>
              </a:rPr>
              <a:t> королеві </a:t>
            </a:r>
            <a:r>
              <a:rPr lang="ru-RU" sz="2200" b="1" dirty="0" smtClean="0">
                <a:solidFill>
                  <a:schemeClr val="tx2"/>
                </a:solidFill>
              </a:rPr>
              <a:t>проект </a:t>
            </a:r>
            <a:r>
              <a:rPr lang="uk-UA" sz="2200" b="1" dirty="0" smtClean="0">
                <a:solidFill>
                  <a:schemeClr val="tx2"/>
                </a:solidFill>
              </a:rPr>
              <a:t>морської експедиції </a:t>
            </a:r>
            <a:r>
              <a:rPr lang="ru-RU" sz="2200" b="1" dirty="0" smtClean="0">
                <a:solidFill>
                  <a:schemeClr val="tx2"/>
                </a:solidFill>
              </a:rPr>
              <a:t>через </a:t>
            </a:r>
            <a:r>
              <a:rPr lang="uk-UA" sz="2200" b="1" dirty="0" smtClean="0">
                <a:solidFill>
                  <a:schemeClr val="tx2"/>
                </a:solidFill>
              </a:rPr>
              <a:t>Атлантичний </a:t>
            </a:r>
            <a:r>
              <a:rPr lang="ru-RU" sz="2200" b="1" dirty="0" smtClean="0">
                <a:solidFill>
                  <a:schemeClr val="tx2"/>
                </a:solidFill>
              </a:rPr>
              <a:t>океан. </a:t>
            </a:r>
            <a:r>
              <a:rPr lang="uk-UA" sz="2200" b="1" dirty="0" smtClean="0">
                <a:solidFill>
                  <a:schemeClr val="tx2"/>
                </a:solidFill>
              </a:rPr>
              <a:t>Його було відхилено. 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               В 1485 </a:t>
            </a:r>
            <a:r>
              <a:rPr lang="ru-RU" sz="2200" b="1" dirty="0" smtClean="0">
                <a:solidFill>
                  <a:schemeClr val="tx2"/>
                </a:solidFill>
              </a:rPr>
              <a:t>р. Колумб </a:t>
            </a:r>
            <a:r>
              <a:rPr lang="uk-UA" sz="2200" b="1" dirty="0" smtClean="0">
                <a:solidFill>
                  <a:schemeClr val="tx2"/>
                </a:solidFill>
              </a:rPr>
              <a:t>переїхав </a:t>
            </a:r>
            <a:r>
              <a:rPr lang="ru-RU" sz="2200" b="1" dirty="0" smtClean="0">
                <a:solidFill>
                  <a:schemeClr val="tx2"/>
                </a:solidFill>
              </a:rPr>
              <a:t>до </a:t>
            </a:r>
            <a:r>
              <a:rPr lang="uk-UA" sz="2200" b="1" dirty="0" smtClean="0">
                <a:solidFill>
                  <a:schemeClr val="tx2"/>
                </a:solidFill>
              </a:rPr>
              <a:t>Іспанії, </a:t>
            </a:r>
            <a:r>
              <a:rPr lang="ru-RU" sz="2200" b="1" dirty="0" smtClean="0">
                <a:solidFill>
                  <a:schemeClr val="tx2"/>
                </a:solidFill>
              </a:rPr>
              <a:t>де </a:t>
            </a:r>
            <a:r>
              <a:rPr lang="ru-RU" sz="2200" b="1" dirty="0" err="1" smtClean="0">
                <a:solidFill>
                  <a:schemeClr val="tx2"/>
                </a:solidFill>
              </a:rPr>
              <a:t>продовжив</a:t>
            </a:r>
            <a:r>
              <a:rPr lang="ru-RU" sz="2200" b="1" dirty="0" smtClean="0">
                <a:solidFill>
                  <a:schemeClr val="tx2"/>
                </a:solidFill>
              </a:rPr>
              <a:t> </a:t>
            </a:r>
            <a:r>
              <a:rPr lang="uk-UA" sz="2200" b="1" dirty="0" smtClean="0">
                <a:solidFill>
                  <a:schemeClr val="tx2"/>
                </a:solidFill>
              </a:rPr>
              <a:t>здійснення своєї </a:t>
            </a:r>
            <a:r>
              <a:rPr lang="ru-RU" sz="2200" b="1" dirty="0" smtClean="0">
                <a:solidFill>
                  <a:schemeClr val="tx2"/>
                </a:solidFill>
              </a:rPr>
              <a:t>мети. </a:t>
            </a:r>
            <a:endParaRPr lang="ru-RU" sz="2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539552" y="2636912"/>
            <a:ext cx="4320480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uk-UA" sz="3600" kern="10" dirty="0" err="1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Ферман</a:t>
            </a:r>
            <a:r>
              <a:rPr lang="uk-UA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Магеллан</a:t>
            </a:r>
          </a:p>
          <a:p>
            <a:pPr algn="ctr"/>
            <a:r>
              <a:rPr lang="ru-RU" sz="3600" dirty="0" smtClean="0"/>
              <a:t> </a:t>
            </a:r>
            <a:r>
              <a:rPr lang="uk-UA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(1480- 27.04.1521)</a:t>
            </a:r>
          </a:p>
        </p:txBody>
      </p:sp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3" cstate="print"/>
          <a:srcRect l="25155" t="3030" r="22572" b="6061"/>
          <a:stretch>
            <a:fillRect/>
          </a:stretch>
        </p:blipFill>
        <p:spPr>
          <a:xfrm>
            <a:off x="5292080" y="908720"/>
            <a:ext cx="3241500" cy="42280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357158" y="285728"/>
            <a:ext cx="8429684" cy="4799456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chemeClr val="tx2"/>
                </a:solidFill>
              </a:rPr>
              <a:t>	</a:t>
            </a:r>
            <a:r>
              <a:rPr lang="uk-UA" sz="2200" b="1" dirty="0" smtClean="0">
                <a:solidFill>
                  <a:schemeClr val="tx2"/>
                </a:solidFill>
              </a:rPr>
              <a:t>Мореплавець, організатор першої навколосвітньої подорожі. Народився у селі </a:t>
            </a:r>
            <a:r>
              <a:rPr lang="uk-UA" sz="2200" b="1" dirty="0" err="1" smtClean="0">
                <a:solidFill>
                  <a:schemeClr val="tx2"/>
                </a:solidFill>
              </a:rPr>
              <a:t>Соброза</a:t>
            </a:r>
            <a:r>
              <a:rPr lang="uk-UA" sz="2200" b="1" dirty="0" smtClean="0">
                <a:solidFill>
                  <a:schemeClr val="tx2"/>
                </a:solidFill>
              </a:rPr>
              <a:t> (Португалія) у збіднілій дворянській родині. 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	У 1517 </a:t>
            </a:r>
            <a:r>
              <a:rPr lang="ru-RU" sz="2200" b="1" dirty="0" smtClean="0">
                <a:solidFill>
                  <a:schemeClr val="tx2"/>
                </a:solidFill>
              </a:rPr>
              <a:t>р. Магеллан </a:t>
            </a:r>
            <a:r>
              <a:rPr lang="uk-UA" sz="2200" b="1" dirty="0" smtClean="0">
                <a:solidFill>
                  <a:schemeClr val="tx2"/>
                </a:solidFill>
              </a:rPr>
              <a:t>емігрував до Іспанії. В жовтні 1520 р. експедиція Магеллана відкрила протоку (згодом названу Магеллановою) і вийшла в океан, який було названо Тихим. 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solidFill>
                  <a:schemeClr val="tx2"/>
                </a:solidFill>
              </a:rPr>
              <a:t>	У квітні 1521 кораблі Магеллана досягли </a:t>
            </a:r>
            <a:r>
              <a:rPr lang="uk-UA" sz="2200" b="1" dirty="0" err="1" smtClean="0">
                <a:solidFill>
                  <a:schemeClr val="tx2"/>
                </a:solidFill>
              </a:rPr>
              <a:t>Маріанських</a:t>
            </a:r>
            <a:r>
              <a:rPr lang="uk-UA" sz="2200" b="1" dirty="0" smtClean="0">
                <a:solidFill>
                  <a:schemeClr val="tx2"/>
                </a:solidFill>
              </a:rPr>
              <a:t>, а потім і Філіппінських островів. Магеллан був убитий. </a:t>
            </a:r>
            <a:endParaRPr lang="ru-RU" sz="2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500034" y="1124745"/>
            <a:ext cx="8072494" cy="3932992"/>
          </a:xfrm>
          <a:prstGeom prst="round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відкрити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землю, 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зірку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небі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мандрівник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астроном? </a:t>
            </a:r>
            <a:endParaRPr lang="en-US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втрачай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надії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загадка — сама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І, перш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мріяти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далекі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подивися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відкрий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для себе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синяву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безмежного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неба,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зроби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вчинок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Оце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буде той «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духовний</a:t>
            </a:r>
            <a:r>
              <a:rPr lang="en-US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endParaRPr lang="en-US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відкриєш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32656"/>
            <a:ext cx="664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Хвилинка</a:t>
            </a:r>
            <a:r>
              <a:rPr lang="ru-RU" sz="44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dirty="0" err="1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роздумів</a:t>
            </a:r>
            <a:r>
              <a:rPr lang="ru-RU" sz="44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821</Words>
  <Application>Microsoft Office PowerPoint</Application>
  <PresentationFormat>Экран (4:3)</PresentationFormat>
  <Paragraphs>120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95</cp:revision>
  <dcterms:created xsi:type="dcterms:W3CDTF">2014-11-02T18:48:48Z</dcterms:created>
  <dcterms:modified xsi:type="dcterms:W3CDTF">2015-02-16T15:48:17Z</dcterms:modified>
</cp:coreProperties>
</file>