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4" roundtripDataSignature="AMtx7mjm3g2pvXa80g4OK+BYOCE6ErcqL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1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slide" Target="/ppt/slides/slide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slide" Target="/ppt/slides/slide3.xml"/><Relationship Id="rId11" Type="http://schemas.openxmlformats.org/officeDocument/2006/relationships/slide" Target="/ppt/slides/slide8.xml"/><Relationship Id="rId10" Type="http://schemas.openxmlformats.org/officeDocument/2006/relationships/slide" Target="/ppt/slides/slide8.xml"/><Relationship Id="rId9" Type="http://schemas.openxmlformats.org/officeDocument/2006/relationships/slide" Target="/ppt/slides/slide7.xml"/><Relationship Id="rId5" Type="http://schemas.openxmlformats.org/officeDocument/2006/relationships/slide" Target="/ppt/slides/slide3.xml"/><Relationship Id="rId6" Type="http://schemas.openxmlformats.org/officeDocument/2006/relationships/slide" Target="/ppt/slides/slide4.xml"/><Relationship Id="rId7" Type="http://schemas.openxmlformats.org/officeDocument/2006/relationships/slide" Target="/ppt/slides/slide5.xml"/><Relationship Id="rId8" Type="http://schemas.openxmlformats.org/officeDocument/2006/relationships/slide" Target="/ppt/slides/slide6.xml"/></Relationships>
</file>

<file path=ppt/slides/_rels/slide3.xml.rels><?xml version="1.0" encoding="UTF-8" standalone="yes"?><Relationships xmlns="http://schemas.openxmlformats.org/package/2006/relationships"><Relationship Id="rId20" Type="http://schemas.openxmlformats.org/officeDocument/2006/relationships/hyperlink" Target="https://learningapps.org/display?v=puagi8yya21" TargetMode="External"/><Relationship Id="rId11" Type="http://schemas.openxmlformats.org/officeDocument/2006/relationships/hyperlink" Target="https://www.youtube.com/watch?v=s07iG0LF8ko" TargetMode="External"/><Relationship Id="rId10" Type="http://schemas.openxmlformats.org/officeDocument/2006/relationships/image" Target="../media/image4.png"/><Relationship Id="rId21" Type="http://schemas.openxmlformats.org/officeDocument/2006/relationships/slide" Target="/ppt/slides/slide2.xml"/><Relationship Id="rId13" Type="http://schemas.openxmlformats.org/officeDocument/2006/relationships/hyperlink" Target="https://www.youtube.com/watch?v=9dqN1tGoB14" TargetMode="External"/><Relationship Id="rId1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hyperlink" Target="https://www.jigsawplanet.com/?rc=play&amp;pid=1541e9d205d2" TargetMode="External"/><Relationship Id="rId9" Type="http://schemas.openxmlformats.org/officeDocument/2006/relationships/image" Target="../media/image3.jpg"/><Relationship Id="rId15" Type="http://schemas.openxmlformats.org/officeDocument/2006/relationships/hyperlink" Target="https://www.youtube.com/watch?v=sSg0dz6IzdQ&amp;feature=youtu.be" TargetMode="External"/><Relationship Id="rId14" Type="http://schemas.openxmlformats.org/officeDocument/2006/relationships/hyperlink" Target="https://wordwall.net/uk/resource/10664061" TargetMode="External"/><Relationship Id="rId17" Type="http://schemas.openxmlformats.org/officeDocument/2006/relationships/hyperlink" Target="https://wordwall.net/uk/resource/10666846" TargetMode="External"/><Relationship Id="rId16" Type="http://schemas.openxmlformats.org/officeDocument/2006/relationships/hyperlink" Target="https://wordwall.net/uk/resource/10666846" TargetMode="External"/><Relationship Id="rId5" Type="http://schemas.openxmlformats.org/officeDocument/2006/relationships/hyperlink" Target="https://www.youtube.com/watch?v=U5Amycyc5Ks" TargetMode="External"/><Relationship Id="rId19" Type="http://schemas.openxmlformats.org/officeDocument/2006/relationships/hyperlink" Target="https://learningapps.org/display?v=ptermtqva21" TargetMode="External"/><Relationship Id="rId6" Type="http://schemas.openxmlformats.org/officeDocument/2006/relationships/hyperlink" Target="https://www.youtube.com/watch?v=9dqN1tGoB14" TargetMode="External"/><Relationship Id="rId18" Type="http://schemas.openxmlformats.org/officeDocument/2006/relationships/image" Target="../media/image1.png"/><Relationship Id="rId7" Type="http://schemas.openxmlformats.org/officeDocument/2006/relationships/hyperlink" Target="https://www.youtube.com/watch?v=9dqN1tGoB14" TargetMode="External"/><Relationship Id="rId8" Type="http://schemas.openxmlformats.org/officeDocument/2006/relationships/hyperlink" Target="https://wordwall.net/uk/resource/10664061" TargetMode="External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4.png"/><Relationship Id="rId10" Type="http://schemas.openxmlformats.org/officeDocument/2006/relationships/hyperlink" Target="https://www.jigsawplanet.com/?rc=play&amp;pid=3877b04c4713" TargetMode="External"/><Relationship Id="rId13" Type="http://schemas.openxmlformats.org/officeDocument/2006/relationships/hyperlink" Target="https://www.jigsawplanet.com/?rc=play&amp;pid=397808dfca5a" TargetMode="External"/><Relationship Id="rId12" Type="http://schemas.openxmlformats.org/officeDocument/2006/relationships/hyperlink" Target="https://www.jigsawplanet.com/?rc=play&amp;pid=19cba861ce9f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hyperlink" Target="https://wordwall.net/uk/resource/10697478" TargetMode="External"/><Relationship Id="rId9" Type="http://schemas.openxmlformats.org/officeDocument/2006/relationships/image" Target="../media/image3.jpg"/><Relationship Id="rId15" Type="http://schemas.openxmlformats.org/officeDocument/2006/relationships/slide" Target="/ppt/slides/slide2.xml"/><Relationship Id="rId14" Type="http://schemas.openxmlformats.org/officeDocument/2006/relationships/hyperlink" Target="https://www.jigsawplanet.com/?rc=play&amp;pid=1071177e3742" TargetMode="External"/><Relationship Id="rId5" Type="http://schemas.openxmlformats.org/officeDocument/2006/relationships/hyperlink" Target="https://wordwall.net/uk/resource/10664061" TargetMode="External"/><Relationship Id="rId6" Type="http://schemas.openxmlformats.org/officeDocument/2006/relationships/hyperlink" Target="https://wordwall.net/uk/resource/10664061" TargetMode="External"/><Relationship Id="rId7" Type="http://schemas.openxmlformats.org/officeDocument/2006/relationships/hyperlink" Target="https://www.jigsawplanet.com/?rc=play&amp;pid=3877b04c4713" TargetMode="External"/><Relationship Id="rId8" Type="http://schemas.openxmlformats.org/officeDocument/2006/relationships/hyperlink" Target="https://www.jigsawplanet.com/?rc=play&amp;pid=24599c17bfe8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hyperlink" Target="https://learningapps.org/display?v=p7chrr8gj21" TargetMode="External"/><Relationship Id="rId9" Type="http://schemas.openxmlformats.org/officeDocument/2006/relationships/slide" Target="/ppt/slides/slide2.xml"/><Relationship Id="rId5" Type="http://schemas.openxmlformats.org/officeDocument/2006/relationships/image" Target="../media/image1.png"/><Relationship Id="rId6" Type="http://schemas.openxmlformats.org/officeDocument/2006/relationships/hyperlink" Target="https://learningapps.org/display?v=piz525t3k21" TargetMode="External"/><Relationship Id="rId7" Type="http://schemas.openxmlformats.org/officeDocument/2006/relationships/hyperlink" Target="https://learningapps.org/create?new=38" TargetMode="External"/><Relationship Id="rId8" Type="http://schemas.openxmlformats.org/officeDocument/2006/relationships/hyperlink" Target="https://learningapps.org/display?v=p060amct321" TargetMode="External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youtube.com/watch?v=0mPazovR9qQ&amp;feature=youtu.be" TargetMode="External"/><Relationship Id="rId10" Type="http://schemas.openxmlformats.org/officeDocument/2006/relationships/hyperlink" Target="https://www.youtube.com/watch?v=0mPazovR9qQ&amp;feature=youtu.be" TargetMode="External"/><Relationship Id="rId13" Type="http://schemas.openxmlformats.org/officeDocument/2006/relationships/hyperlink" Target="https://learningapps.org/display?v=p9eaoyi1a21" TargetMode="External"/><Relationship Id="rId12" Type="http://schemas.openxmlformats.org/officeDocument/2006/relationships/hyperlink" Target="https://learningapps.org/display?v=pxhffukpj21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5.jpg"/><Relationship Id="rId9" Type="http://schemas.openxmlformats.org/officeDocument/2006/relationships/hyperlink" Target="https://learningapps.org/display?v=p5iftu30n21" TargetMode="External"/><Relationship Id="rId15" Type="http://schemas.openxmlformats.org/officeDocument/2006/relationships/hyperlink" Target="https://drive.google.com/file/d/16nZxSqdqprfce1_gr4F35X-jUH4CO20l/view?usp=sharing" TargetMode="External"/><Relationship Id="rId14" Type="http://schemas.openxmlformats.org/officeDocument/2006/relationships/slide" Target="/ppt/slides/slide2.xml"/><Relationship Id="rId5" Type="http://schemas.openxmlformats.org/officeDocument/2006/relationships/hyperlink" Target="https://wordwall.net/uk/resource/10427999" TargetMode="External"/><Relationship Id="rId6" Type="http://schemas.openxmlformats.org/officeDocument/2006/relationships/image" Target="../media/image3.jpg"/><Relationship Id="rId7" Type="http://schemas.openxmlformats.org/officeDocument/2006/relationships/hyperlink" Target="https://learningapps.org/display?v=p5cxerrq221" TargetMode="External"/><Relationship Id="rId8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6.gif"/><Relationship Id="rId5" Type="http://schemas.openxmlformats.org/officeDocument/2006/relationships/image" Target="../media/image7.jpg"/><Relationship Id="rId6" Type="http://schemas.openxmlformats.org/officeDocument/2006/relationships/hyperlink" Target="https://drive.google.com/file/d/1OfD6oh7L6gZ9KP_1BseHIliXN3IYHUNL/view?usp=sharing" TargetMode="External"/><Relationship Id="rId7" Type="http://schemas.openxmlformats.org/officeDocument/2006/relationships/hyperlink" Target="https://vseosvita.ua/test/kontrolna-robota-z-temy-litosfera-195370.html" TargetMode="External"/><Relationship Id="rId8" Type="http://schemas.openxmlformats.org/officeDocument/2006/relationships/slide" Target="/ppt/slides/slide2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slide" Target="/ppt/slides/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>
            <p:ph type="ctrTitle"/>
          </p:nvPr>
        </p:nvSpPr>
        <p:spPr>
          <a:xfrm>
            <a:off x="1214414" y="642918"/>
            <a:ext cx="7772400" cy="24288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Інтерактивні вправи до теми “Літосфера”</a:t>
            </a:r>
            <a:endParaRPr b="1" sz="24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3286116" y="3786190"/>
            <a:ext cx="5572164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Гончаренко Валентина Олександрівна,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вчитель географії та економіки 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Коврайського навчально-виховного комплексу «загальноосвітня школа І-ІІІ ступенів –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дошкільний навчальний заклад»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імені Г.С.Сковороди 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Гельмязівської сільської ради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Золотоніського району Черкаської області</a:t>
            </a:r>
            <a:endParaRPr/>
          </a:p>
        </p:txBody>
      </p:sp>
      <p:sp>
        <p:nvSpPr>
          <p:cNvPr id="87" name="Google Shape;87;p1">
            <a:hlinkClick action="ppaction://hlinksldjump" r:id="rId4"/>
          </p:cNvPr>
          <p:cNvSpPr/>
          <p:nvPr/>
        </p:nvSpPr>
        <p:spPr>
          <a:xfrm>
            <a:off x="5857884" y="6072206"/>
            <a:ext cx="1285884" cy="627508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4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Зміст</a:t>
            </a:r>
            <a:endParaRPr b="1" i="0" sz="2400" u="none" cap="none" strike="noStrik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92" name="Google Shape;9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"/>
          <p:cNvSpPr txBox="1"/>
          <p:nvPr>
            <p:ph type="ctrTitle"/>
          </p:nvPr>
        </p:nvSpPr>
        <p:spPr>
          <a:xfrm>
            <a:off x="1371600" y="214290"/>
            <a:ext cx="7772400" cy="714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ЗМІСТ</a:t>
            </a:r>
            <a:endParaRPr b="1" sz="24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2"/>
          <p:cNvSpPr txBox="1"/>
          <p:nvPr>
            <p:ph idx="1" type="subTitle"/>
          </p:nvPr>
        </p:nvSpPr>
        <p:spPr>
          <a:xfrm>
            <a:off x="1928794" y="1000108"/>
            <a:ext cx="6929486" cy="5643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1.Внутрішня будова Землі. Літосферні плити.</a:t>
            </a:r>
            <a:endParaRPr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Внутрішні процеси, що змінюють земну кору</a:t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Зовнішні процеси, що змінюють земну кору</a:t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</a:t>
            </a: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Породи, що складають земну кору</a:t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</a:t>
            </a: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Основні форми рельєфу</a:t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</a:t>
            </a: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Узагальнення вивченого</a:t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</a:t>
            </a: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Використана література</a:t>
            </a:r>
            <a:endParaRPr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b="1" lang="uk-UA" sz="2000" u="sng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   Інтернет-ресурси</a:t>
            </a:r>
            <a:endParaRPr b="1" sz="2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99" name="Google Shape;9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3"/>
          <p:cNvSpPr txBox="1"/>
          <p:nvPr>
            <p:ph type="ctrTitle"/>
          </p:nvPr>
        </p:nvSpPr>
        <p:spPr>
          <a:xfrm>
            <a:off x="1371600" y="214290"/>
            <a:ext cx="7772400" cy="1428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Внутрішня будова Землі. Літосферні плити.</a:t>
            </a:r>
            <a:b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Внутрішні процеси, що змінюють земну кору</a:t>
            </a:r>
            <a:b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sz="24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3"/>
          <p:cNvSpPr txBox="1"/>
          <p:nvPr>
            <p:ph idx="1" type="subTitle"/>
          </p:nvPr>
        </p:nvSpPr>
        <p:spPr>
          <a:xfrm>
            <a:off x="1371600" y="1142984"/>
            <a:ext cx="7772400" cy="55007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</a:t>
            </a:r>
            <a:endParaRPr/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</a:t>
            </a:r>
            <a:endParaRPr/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</a:t>
            </a:r>
            <a:endParaRPr/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</a:t>
            </a:r>
            <a:endParaRPr/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352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</a:t>
            </a:r>
            <a:endParaRPr/>
          </a:p>
          <a:p>
            <a:pPr indent="0" lvl="0" marL="0" rtl="0" algn="just">
              <a:spcBef>
                <a:spcPts val="352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</a:t>
            </a:r>
            <a:endParaRPr/>
          </a:p>
          <a:p>
            <a:pPr indent="0" lvl="0" marL="0" rtl="0" algn="just">
              <a:spcBef>
                <a:spcPts val="396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36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</a:t>
            </a:r>
            <a:r>
              <a:rPr b="1" lang="uk-UA" sz="36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Склади пазл “Вулкан”</a:t>
            </a:r>
            <a:endParaRPr b="1" sz="36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</a:t>
            </a:r>
            <a:endParaRPr/>
          </a:p>
          <a:p>
            <a:pPr indent="0" lvl="0" marL="0" rtl="0" algn="just">
              <a:spcBef>
                <a:spcPts val="396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</a:t>
            </a:r>
            <a:r>
              <a:rPr b="1" lang="uk-UA" sz="36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Виверження вулкана Етна на Сицилії </a:t>
            </a:r>
            <a:endParaRPr b="1" sz="36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352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</a:t>
            </a:r>
            <a:endParaRPr b="1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 b="1" sz="2000" u="sng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  <a:hlinkClick r:id="rId6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rtl="0" algn="ctr">
              <a:spcBef>
                <a:spcPts val="396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36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Землетрус</a:t>
            </a:r>
            <a:endParaRPr b="1" sz="36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220"/>
              </a:spcBef>
              <a:spcAft>
                <a:spcPts val="0"/>
              </a:spcAft>
              <a:buClr>
                <a:srgbClr val="C00000"/>
              </a:buClr>
              <a:buSzPct val="100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</a:t>
            </a:r>
            <a:endParaRPr/>
          </a:p>
        </p:txBody>
      </p:sp>
      <p:pic>
        <p:nvPicPr>
          <p:cNvPr descr="C:\Users\User\Desktop\images.jpg" id="102" name="Google Shape;102;p3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571604" y="1428736"/>
            <a:ext cx="1357322" cy="357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jp-logo-128x128.png" id="103" name="Google Shape;103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857356" y="3786190"/>
            <a:ext cx="571504" cy="7143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Безымянный.jpg" id="104" name="Google Shape;104;p3">
            <a:hlinkClick r:id="rId11"/>
          </p:cNvPr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643042" y="5000636"/>
            <a:ext cx="1057275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Безымянный.jpg" id="105" name="Google Shape;105;p3">
            <a:hlinkClick r:id="rId13"/>
          </p:cNvPr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643042" y="5715016"/>
            <a:ext cx="1057275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3"/>
          <p:cNvSpPr/>
          <p:nvPr/>
        </p:nvSpPr>
        <p:spPr>
          <a:xfrm>
            <a:off x="3143240" y="1428736"/>
            <a:ext cx="487441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0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b="1" i="0" lang="uk-UA" sz="2000" u="sng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“Знайдіть визначення понять”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3"/>
          <p:cNvSpPr/>
          <p:nvPr/>
        </p:nvSpPr>
        <p:spPr>
          <a:xfrm>
            <a:off x="2928926" y="2500306"/>
            <a:ext cx="572919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Гіпотези про походження материків і океанів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Безымянный.jpg" id="108" name="Google Shape;108;p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643042" y="2428868"/>
            <a:ext cx="1057275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"/>
          <p:cNvSpPr/>
          <p:nvPr/>
        </p:nvSpPr>
        <p:spPr>
          <a:xfrm>
            <a:off x="3143240" y="3143248"/>
            <a:ext cx="2802755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  Кросворд «Вулкани»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User\Desktop\images.jpg" id="110" name="Google Shape;110;p3">
            <a:hlinkClick r:id="rId17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571604" y="3143248"/>
            <a:ext cx="1357322" cy="357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5.googleusercontent.com/wTx8BElBSFUvawm4ZMxeoMpzLfS19JL29o13wZSv6O_rjXibgvM16KbvBOvGpCFcxEFBU7mLFX411DOwlKKyMi4Hu5iHUDdpYsJ2Jj2Xxjx08WqVSYYvq_C3yKQy-cg0VtxGHcg" id="111" name="Google Shape;111;p3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1357290" y="1857364"/>
            <a:ext cx="1857388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"/>
          <p:cNvSpPr/>
          <p:nvPr/>
        </p:nvSpPr>
        <p:spPr>
          <a:xfrm>
            <a:off x="3357554" y="1857364"/>
            <a:ext cx="45720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“Літосферні плити”  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13" name="Google Shape;113;p3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1428728" y="4572008"/>
            <a:ext cx="1857388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3"/>
          <p:cNvSpPr/>
          <p:nvPr/>
        </p:nvSpPr>
        <p:spPr>
          <a:xfrm>
            <a:off x="3428992" y="4500570"/>
            <a:ext cx="45720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2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“Карта літосферних плит”  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3">
            <a:hlinkClick action="ppaction://hlinksldjump" r:id="rId21"/>
          </p:cNvPr>
          <p:cNvSpPr/>
          <p:nvPr/>
        </p:nvSpPr>
        <p:spPr>
          <a:xfrm>
            <a:off x="7929586" y="5572140"/>
            <a:ext cx="857256" cy="85725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60000" y="15000"/>
                </a:moveTo>
                <a:lnTo>
                  <a:pt x="15000" y="60000"/>
                </a:lnTo>
                <a:lnTo>
                  <a:pt x="26250" y="60000"/>
                </a:lnTo>
                <a:lnTo>
                  <a:pt x="26250" y="105000"/>
                </a:lnTo>
                <a:lnTo>
                  <a:pt x="93750" y="105000"/>
                </a:lnTo>
                <a:lnTo>
                  <a:pt x="93750" y="60000"/>
                </a:lnTo>
                <a:lnTo>
                  <a:pt x="105000" y="60000"/>
                </a:lnTo>
                <a:lnTo>
                  <a:pt x="88125" y="43125"/>
                </a:ln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</a:path>
              <a:path extrusionOk="0" fill="darkenLess" h="120000" w="120000">
                <a:moveTo>
                  <a:pt x="88125" y="43125"/>
                </a:move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  <a:moveTo>
                  <a:pt x="26250" y="60000"/>
                </a:moveTo>
                <a:lnTo>
                  <a:pt x="26250" y="105000"/>
                </a:lnTo>
                <a:lnTo>
                  <a:pt x="54375" y="105000"/>
                </a:ln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  <a:lnTo>
                  <a:pt x="93750" y="105000"/>
                </a:lnTo>
                <a:lnTo>
                  <a:pt x="93750" y="60000"/>
                </a:lnTo>
                <a:close/>
              </a:path>
              <a:path extrusionOk="0" fill="darken" h="120000" w="120000">
                <a:moveTo>
                  <a:pt x="60000" y="15000"/>
                </a:moveTo>
                <a:lnTo>
                  <a:pt x="15000" y="60000"/>
                </a:lnTo>
                <a:lnTo>
                  <a:pt x="105000" y="60000"/>
                </a:lnTo>
                <a:close/>
                <a:moveTo>
                  <a:pt x="54375" y="82500"/>
                </a:moveTo>
                <a:lnTo>
                  <a:pt x="65625" y="82500"/>
                </a:lnTo>
                <a:lnTo>
                  <a:pt x="65625" y="105000"/>
                </a:lnTo>
                <a:lnTo>
                  <a:pt x="54375" y="105000"/>
                </a:lnTo>
                <a:close/>
              </a:path>
              <a:path extrusionOk="0" fill="none" h="120000" w="120000">
                <a:moveTo>
                  <a:pt x="60000" y="15000"/>
                </a:moveTo>
                <a:lnTo>
                  <a:pt x="76875" y="31875"/>
                </a:lnTo>
                <a:lnTo>
                  <a:pt x="76875" y="20625"/>
                </a:lnTo>
                <a:lnTo>
                  <a:pt x="88125" y="20625"/>
                </a:lnTo>
                <a:lnTo>
                  <a:pt x="88125" y="43125"/>
                </a:lnTo>
                <a:lnTo>
                  <a:pt x="105000" y="60000"/>
                </a:lnTo>
                <a:lnTo>
                  <a:pt x="93750" y="60000"/>
                </a:lnTo>
                <a:lnTo>
                  <a:pt x="93750" y="105000"/>
                </a:lnTo>
                <a:lnTo>
                  <a:pt x="26250" y="105000"/>
                </a:lnTo>
                <a:lnTo>
                  <a:pt x="26250" y="60000"/>
                </a:lnTo>
                <a:lnTo>
                  <a:pt x="15000" y="60000"/>
                </a:lnTo>
                <a:close/>
                <a:moveTo>
                  <a:pt x="76875" y="31875"/>
                </a:moveTo>
                <a:lnTo>
                  <a:pt x="88125" y="43125"/>
                </a:lnTo>
                <a:moveTo>
                  <a:pt x="93750" y="60000"/>
                </a:moveTo>
                <a:lnTo>
                  <a:pt x="26250" y="60000"/>
                </a:lnTo>
                <a:moveTo>
                  <a:pt x="54375" y="105000"/>
                </a:move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120" name="Google Shape;12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4"/>
          <p:cNvSpPr txBox="1"/>
          <p:nvPr>
            <p:ph type="ctrTitle"/>
          </p:nvPr>
        </p:nvSpPr>
        <p:spPr>
          <a:xfrm>
            <a:off x="1371600" y="214290"/>
            <a:ext cx="7772400" cy="1143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Зовнішні процеси, що змінюють земну кору</a:t>
            </a:r>
            <a:b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sz="24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4"/>
          <p:cNvSpPr txBox="1"/>
          <p:nvPr>
            <p:ph idx="1" type="subTitle"/>
          </p:nvPr>
        </p:nvSpPr>
        <p:spPr>
          <a:xfrm>
            <a:off x="1357290" y="857232"/>
            <a:ext cx="7572428" cy="5715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«Процеси, що змінюють земну кору»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«Знайди поняття з теми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«Зовнішні процеси»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Склади пазл “Річкова долина”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Склади пазл “Бархани”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User\Desktop\images.jpg" id="123" name="Google Shape;123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571604" y="928670"/>
            <a:ext cx="1928826" cy="35719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"/>
          <p:cNvSpPr/>
          <p:nvPr/>
        </p:nvSpPr>
        <p:spPr>
          <a:xfrm>
            <a:off x="4643438" y="4214818"/>
            <a:ext cx="2691699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Склади пазл “Балка”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User\Desktop\jp-logo-128x128.png" id="125" name="Google Shape;125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785918" y="1928802"/>
            <a:ext cx="571504" cy="642942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4"/>
          <p:cNvSpPr/>
          <p:nvPr/>
        </p:nvSpPr>
        <p:spPr>
          <a:xfrm>
            <a:off x="3643306" y="2143116"/>
            <a:ext cx="230383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Склади пазл “Яр”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Google Shape;127;p4"/>
          <p:cNvSpPr/>
          <p:nvPr/>
        </p:nvSpPr>
        <p:spPr>
          <a:xfrm>
            <a:off x="5143504" y="4929198"/>
            <a:ext cx="297543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Склади пазл “Останці” 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8" name="Google Shape;128;p4"/>
          <p:cNvSpPr/>
          <p:nvPr/>
        </p:nvSpPr>
        <p:spPr>
          <a:xfrm>
            <a:off x="5572132" y="5715016"/>
            <a:ext cx="294003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Склади пазл “Вимоїна”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User\Desktop\images.jpg" id="129" name="Google Shape;129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571604" y="1428736"/>
            <a:ext cx="1928826" cy="357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jp-logo-128x128.png" id="130" name="Google Shape;130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357422" y="2714620"/>
            <a:ext cx="571504" cy="642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jp-logo-128x128.png" id="131" name="Google Shape;131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928926" y="3429000"/>
            <a:ext cx="571504" cy="642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jp-logo-128x128.png" id="132" name="Google Shape;132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500430" y="4143380"/>
            <a:ext cx="571504" cy="642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jp-logo-128x128.png" id="133" name="Google Shape;133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071934" y="4857760"/>
            <a:ext cx="571504" cy="642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jp-logo-128x128.png" id="134" name="Google Shape;134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643438" y="5572140"/>
            <a:ext cx="571504" cy="642942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4">
            <a:hlinkClick action="ppaction://hlinksldjump" r:id="rId15"/>
          </p:cNvPr>
          <p:cNvSpPr/>
          <p:nvPr/>
        </p:nvSpPr>
        <p:spPr>
          <a:xfrm>
            <a:off x="1714480" y="5715016"/>
            <a:ext cx="857256" cy="85725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60000" y="15000"/>
                </a:moveTo>
                <a:lnTo>
                  <a:pt x="15000" y="60000"/>
                </a:lnTo>
                <a:lnTo>
                  <a:pt x="26250" y="60000"/>
                </a:lnTo>
                <a:lnTo>
                  <a:pt x="26250" y="105000"/>
                </a:lnTo>
                <a:lnTo>
                  <a:pt x="93750" y="105000"/>
                </a:lnTo>
                <a:lnTo>
                  <a:pt x="93750" y="60000"/>
                </a:lnTo>
                <a:lnTo>
                  <a:pt x="105000" y="60000"/>
                </a:lnTo>
                <a:lnTo>
                  <a:pt x="88125" y="43125"/>
                </a:ln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</a:path>
              <a:path extrusionOk="0" fill="darkenLess" h="120000" w="120000">
                <a:moveTo>
                  <a:pt x="88125" y="43125"/>
                </a:move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  <a:moveTo>
                  <a:pt x="26250" y="60000"/>
                </a:moveTo>
                <a:lnTo>
                  <a:pt x="26250" y="105000"/>
                </a:lnTo>
                <a:lnTo>
                  <a:pt x="54375" y="105000"/>
                </a:ln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  <a:lnTo>
                  <a:pt x="93750" y="105000"/>
                </a:lnTo>
                <a:lnTo>
                  <a:pt x="93750" y="60000"/>
                </a:lnTo>
                <a:close/>
              </a:path>
              <a:path extrusionOk="0" fill="darken" h="120000" w="120000">
                <a:moveTo>
                  <a:pt x="60000" y="15000"/>
                </a:moveTo>
                <a:lnTo>
                  <a:pt x="15000" y="60000"/>
                </a:lnTo>
                <a:lnTo>
                  <a:pt x="105000" y="60000"/>
                </a:lnTo>
                <a:close/>
                <a:moveTo>
                  <a:pt x="54375" y="82500"/>
                </a:moveTo>
                <a:lnTo>
                  <a:pt x="65625" y="82500"/>
                </a:lnTo>
                <a:lnTo>
                  <a:pt x="65625" y="105000"/>
                </a:lnTo>
                <a:lnTo>
                  <a:pt x="54375" y="105000"/>
                </a:lnTo>
                <a:close/>
              </a:path>
              <a:path extrusionOk="0" fill="none" h="120000" w="120000">
                <a:moveTo>
                  <a:pt x="60000" y="15000"/>
                </a:moveTo>
                <a:lnTo>
                  <a:pt x="76875" y="31875"/>
                </a:lnTo>
                <a:lnTo>
                  <a:pt x="76875" y="20625"/>
                </a:lnTo>
                <a:lnTo>
                  <a:pt x="88125" y="20625"/>
                </a:lnTo>
                <a:lnTo>
                  <a:pt x="88125" y="43125"/>
                </a:lnTo>
                <a:lnTo>
                  <a:pt x="105000" y="60000"/>
                </a:lnTo>
                <a:lnTo>
                  <a:pt x="93750" y="60000"/>
                </a:lnTo>
                <a:lnTo>
                  <a:pt x="93750" y="105000"/>
                </a:lnTo>
                <a:lnTo>
                  <a:pt x="26250" y="105000"/>
                </a:lnTo>
                <a:lnTo>
                  <a:pt x="26250" y="60000"/>
                </a:lnTo>
                <a:lnTo>
                  <a:pt x="15000" y="60000"/>
                </a:lnTo>
                <a:close/>
                <a:moveTo>
                  <a:pt x="76875" y="31875"/>
                </a:moveTo>
                <a:lnTo>
                  <a:pt x="88125" y="43125"/>
                </a:lnTo>
                <a:moveTo>
                  <a:pt x="93750" y="60000"/>
                </a:moveTo>
                <a:lnTo>
                  <a:pt x="26250" y="60000"/>
                </a:lnTo>
                <a:moveTo>
                  <a:pt x="54375" y="105000"/>
                </a:move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140" name="Google Shape;14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5"/>
          <p:cNvSpPr txBox="1"/>
          <p:nvPr>
            <p:ph type="ctrTitle"/>
          </p:nvPr>
        </p:nvSpPr>
        <p:spPr>
          <a:xfrm>
            <a:off x="1371600" y="0"/>
            <a:ext cx="7772400" cy="1643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Породи, що складають земну кору</a:t>
            </a:r>
            <a:endParaRPr/>
          </a:p>
        </p:txBody>
      </p:sp>
      <p:sp>
        <p:nvSpPr>
          <p:cNvPr id="142" name="Google Shape;142;p5"/>
          <p:cNvSpPr txBox="1"/>
          <p:nvPr>
            <p:ph idx="1" type="subTitle"/>
          </p:nvPr>
        </p:nvSpPr>
        <p:spPr>
          <a:xfrm>
            <a:off x="4071934" y="2000240"/>
            <a:ext cx="4686288" cy="857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Гра “Хто хоче стати мільйонером. Гірські породи”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43" name="Google Shape;143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71604" y="2143116"/>
            <a:ext cx="24765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5"/>
          <p:cNvSpPr/>
          <p:nvPr/>
        </p:nvSpPr>
        <p:spPr>
          <a:xfrm>
            <a:off x="4357686" y="1357298"/>
            <a:ext cx="2648995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Гра «Гірські породи»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45" name="Google Shape;14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71604" y="1357298"/>
            <a:ext cx="24765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/>
          <p:cNvSpPr txBox="1"/>
          <p:nvPr/>
        </p:nvSpPr>
        <p:spPr>
          <a:xfrm>
            <a:off x="3509954" y="501016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47" name="Google Shape;147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71604" y="3000372"/>
            <a:ext cx="24765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5"/>
          <p:cNvSpPr/>
          <p:nvPr/>
        </p:nvSpPr>
        <p:spPr>
          <a:xfrm>
            <a:off x="4429124" y="2928934"/>
            <a:ext cx="3890809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“Назви гірських порід”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49" name="Google Shape;149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71604" y="3714752"/>
            <a:ext cx="24765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5"/>
          <p:cNvSpPr/>
          <p:nvPr/>
        </p:nvSpPr>
        <p:spPr>
          <a:xfrm>
            <a:off x="4429124" y="3643314"/>
            <a:ext cx="379802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Кросворд “Корисні копалини”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5">
            <a:hlinkClick action="ppaction://hlinksldjump" r:id="rId9"/>
          </p:cNvPr>
          <p:cNvSpPr/>
          <p:nvPr/>
        </p:nvSpPr>
        <p:spPr>
          <a:xfrm>
            <a:off x="1785918" y="5500702"/>
            <a:ext cx="857256" cy="85725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60000" y="15000"/>
                </a:moveTo>
                <a:lnTo>
                  <a:pt x="15000" y="60000"/>
                </a:lnTo>
                <a:lnTo>
                  <a:pt x="26250" y="60000"/>
                </a:lnTo>
                <a:lnTo>
                  <a:pt x="26250" y="105000"/>
                </a:lnTo>
                <a:lnTo>
                  <a:pt x="93750" y="105000"/>
                </a:lnTo>
                <a:lnTo>
                  <a:pt x="93750" y="60000"/>
                </a:lnTo>
                <a:lnTo>
                  <a:pt x="105000" y="60000"/>
                </a:lnTo>
                <a:lnTo>
                  <a:pt x="88125" y="43125"/>
                </a:ln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</a:path>
              <a:path extrusionOk="0" fill="darkenLess" h="120000" w="120000">
                <a:moveTo>
                  <a:pt x="88125" y="43125"/>
                </a:move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  <a:moveTo>
                  <a:pt x="26250" y="60000"/>
                </a:moveTo>
                <a:lnTo>
                  <a:pt x="26250" y="105000"/>
                </a:lnTo>
                <a:lnTo>
                  <a:pt x="54375" y="105000"/>
                </a:ln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  <a:lnTo>
                  <a:pt x="93750" y="105000"/>
                </a:lnTo>
                <a:lnTo>
                  <a:pt x="93750" y="60000"/>
                </a:lnTo>
                <a:close/>
              </a:path>
              <a:path extrusionOk="0" fill="darken" h="120000" w="120000">
                <a:moveTo>
                  <a:pt x="60000" y="15000"/>
                </a:moveTo>
                <a:lnTo>
                  <a:pt x="15000" y="60000"/>
                </a:lnTo>
                <a:lnTo>
                  <a:pt x="105000" y="60000"/>
                </a:lnTo>
                <a:close/>
                <a:moveTo>
                  <a:pt x="54375" y="82500"/>
                </a:moveTo>
                <a:lnTo>
                  <a:pt x="65625" y="82500"/>
                </a:lnTo>
                <a:lnTo>
                  <a:pt x="65625" y="105000"/>
                </a:lnTo>
                <a:lnTo>
                  <a:pt x="54375" y="105000"/>
                </a:lnTo>
                <a:close/>
              </a:path>
              <a:path extrusionOk="0" fill="none" h="120000" w="120000">
                <a:moveTo>
                  <a:pt x="60000" y="15000"/>
                </a:moveTo>
                <a:lnTo>
                  <a:pt x="76875" y="31875"/>
                </a:lnTo>
                <a:lnTo>
                  <a:pt x="76875" y="20625"/>
                </a:lnTo>
                <a:lnTo>
                  <a:pt x="88125" y="20625"/>
                </a:lnTo>
                <a:lnTo>
                  <a:pt x="88125" y="43125"/>
                </a:lnTo>
                <a:lnTo>
                  <a:pt x="105000" y="60000"/>
                </a:lnTo>
                <a:lnTo>
                  <a:pt x="93750" y="60000"/>
                </a:lnTo>
                <a:lnTo>
                  <a:pt x="93750" y="105000"/>
                </a:lnTo>
                <a:lnTo>
                  <a:pt x="26250" y="105000"/>
                </a:lnTo>
                <a:lnTo>
                  <a:pt x="26250" y="60000"/>
                </a:lnTo>
                <a:lnTo>
                  <a:pt x="15000" y="60000"/>
                </a:lnTo>
                <a:close/>
                <a:moveTo>
                  <a:pt x="76875" y="31875"/>
                </a:moveTo>
                <a:lnTo>
                  <a:pt x="88125" y="43125"/>
                </a:lnTo>
                <a:moveTo>
                  <a:pt x="93750" y="60000"/>
                </a:moveTo>
                <a:lnTo>
                  <a:pt x="26250" y="60000"/>
                </a:lnTo>
                <a:moveTo>
                  <a:pt x="54375" y="105000"/>
                </a:move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156" name="Google Shape;15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6"/>
          <p:cNvSpPr txBox="1"/>
          <p:nvPr>
            <p:ph type="ctrTitle"/>
          </p:nvPr>
        </p:nvSpPr>
        <p:spPr>
          <a:xfrm>
            <a:off x="1371600" y="0"/>
            <a:ext cx="7772400" cy="15001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Основні форми рельєфу</a:t>
            </a:r>
            <a:b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sz="24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Безымянный.jpg" id="158" name="Google Shape;15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8794" y="4143380"/>
            <a:ext cx="1057275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6"/>
          <p:cNvSpPr/>
          <p:nvPr/>
        </p:nvSpPr>
        <p:spPr>
          <a:xfrm>
            <a:off x="3643306" y="1142984"/>
            <a:ext cx="401667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 Вправа “Вгадай назву рівнини”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User\Desktop\images.jpg" id="160" name="Google Shape;160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00166" y="1142984"/>
            <a:ext cx="1928826" cy="35719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6"/>
          <p:cNvSpPr/>
          <p:nvPr/>
        </p:nvSpPr>
        <p:spPr>
          <a:xfrm>
            <a:off x="3643306" y="2643182"/>
            <a:ext cx="520456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Вікторина “Рельєф дна Світового океану”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62" name="Google Shape;162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28728" y="2643182"/>
            <a:ext cx="2071702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6"/>
          <p:cNvSpPr/>
          <p:nvPr/>
        </p:nvSpPr>
        <p:spPr>
          <a:xfrm>
            <a:off x="3643306" y="1857364"/>
            <a:ext cx="3973973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“Гірські системи світу”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64" name="Google Shape;164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28728" y="1857364"/>
            <a:ext cx="2071702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6"/>
          <p:cNvSpPr/>
          <p:nvPr/>
        </p:nvSpPr>
        <p:spPr>
          <a:xfrm>
            <a:off x="3714744" y="4071942"/>
            <a:ext cx="220579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Буцький</a:t>
            </a:r>
            <a:r>
              <a:rPr b="1" lang="uk-UA" sz="18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каньйон</a:t>
            </a:r>
            <a:endParaRPr b="1" sz="18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66" name="Google Shape;166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28728" y="3429000"/>
            <a:ext cx="2071702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6"/>
          <p:cNvSpPr/>
          <p:nvPr/>
        </p:nvSpPr>
        <p:spPr>
          <a:xfrm>
            <a:off x="3714744" y="3357562"/>
            <a:ext cx="5142305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“Найвищі точки гірських систем”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6"/>
          <p:cNvSpPr/>
          <p:nvPr/>
        </p:nvSpPr>
        <p:spPr>
          <a:xfrm>
            <a:off x="3786182" y="5286388"/>
            <a:ext cx="318010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Вправа “Форми рельэфу”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lh5.googleusercontent.com/wTx8BElBSFUvawm4ZMxeoMpzLfS19JL29o13wZSv6O_rjXibgvM16KbvBOvGpCFcxEFBU7mLFX411DOwlKKyMi4Hu5iHUDdpYsJ2Jj2Xxjx08WqVSYYvq_C3yKQy-cg0VtxGHcg" id="169" name="Google Shape;169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500166" y="5286388"/>
            <a:ext cx="2071702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6">
            <a:hlinkClick action="ppaction://hlinksldjump" r:id="rId14"/>
          </p:cNvPr>
          <p:cNvSpPr/>
          <p:nvPr/>
        </p:nvSpPr>
        <p:spPr>
          <a:xfrm>
            <a:off x="1785918" y="5786454"/>
            <a:ext cx="857256" cy="85725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60000" y="15000"/>
                </a:moveTo>
                <a:lnTo>
                  <a:pt x="15000" y="60000"/>
                </a:lnTo>
                <a:lnTo>
                  <a:pt x="26250" y="60000"/>
                </a:lnTo>
                <a:lnTo>
                  <a:pt x="26250" y="105000"/>
                </a:lnTo>
                <a:lnTo>
                  <a:pt x="93750" y="105000"/>
                </a:lnTo>
                <a:lnTo>
                  <a:pt x="93750" y="60000"/>
                </a:lnTo>
                <a:lnTo>
                  <a:pt x="105000" y="60000"/>
                </a:lnTo>
                <a:lnTo>
                  <a:pt x="88125" y="43125"/>
                </a:ln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</a:path>
              <a:path extrusionOk="0" fill="darkenLess" h="120000" w="120000">
                <a:moveTo>
                  <a:pt x="88125" y="43125"/>
                </a:move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  <a:moveTo>
                  <a:pt x="26250" y="60000"/>
                </a:moveTo>
                <a:lnTo>
                  <a:pt x="26250" y="105000"/>
                </a:lnTo>
                <a:lnTo>
                  <a:pt x="54375" y="105000"/>
                </a:ln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  <a:lnTo>
                  <a:pt x="93750" y="105000"/>
                </a:lnTo>
                <a:lnTo>
                  <a:pt x="93750" y="60000"/>
                </a:lnTo>
                <a:close/>
              </a:path>
              <a:path extrusionOk="0" fill="darken" h="120000" w="120000">
                <a:moveTo>
                  <a:pt x="60000" y="15000"/>
                </a:moveTo>
                <a:lnTo>
                  <a:pt x="15000" y="60000"/>
                </a:lnTo>
                <a:lnTo>
                  <a:pt x="105000" y="60000"/>
                </a:lnTo>
                <a:close/>
                <a:moveTo>
                  <a:pt x="54375" y="82500"/>
                </a:moveTo>
                <a:lnTo>
                  <a:pt x="65625" y="82500"/>
                </a:lnTo>
                <a:lnTo>
                  <a:pt x="65625" y="105000"/>
                </a:lnTo>
                <a:lnTo>
                  <a:pt x="54375" y="105000"/>
                </a:lnTo>
                <a:close/>
              </a:path>
              <a:path extrusionOk="0" fill="none" h="120000" w="120000">
                <a:moveTo>
                  <a:pt x="60000" y="15000"/>
                </a:moveTo>
                <a:lnTo>
                  <a:pt x="76875" y="31875"/>
                </a:lnTo>
                <a:lnTo>
                  <a:pt x="76875" y="20625"/>
                </a:lnTo>
                <a:lnTo>
                  <a:pt x="88125" y="20625"/>
                </a:lnTo>
                <a:lnTo>
                  <a:pt x="88125" y="43125"/>
                </a:lnTo>
                <a:lnTo>
                  <a:pt x="105000" y="60000"/>
                </a:lnTo>
                <a:lnTo>
                  <a:pt x="93750" y="60000"/>
                </a:lnTo>
                <a:lnTo>
                  <a:pt x="93750" y="105000"/>
                </a:lnTo>
                <a:lnTo>
                  <a:pt x="26250" y="105000"/>
                </a:lnTo>
                <a:lnTo>
                  <a:pt x="26250" y="60000"/>
                </a:lnTo>
                <a:lnTo>
                  <a:pt x="15000" y="60000"/>
                </a:lnTo>
                <a:close/>
                <a:moveTo>
                  <a:pt x="76875" y="31875"/>
                </a:moveTo>
                <a:lnTo>
                  <a:pt x="88125" y="43125"/>
                </a:lnTo>
                <a:moveTo>
                  <a:pt x="93750" y="60000"/>
                </a:moveTo>
                <a:lnTo>
                  <a:pt x="26250" y="60000"/>
                </a:lnTo>
                <a:moveTo>
                  <a:pt x="54375" y="105000"/>
                </a:move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6"/>
          <p:cNvSpPr txBox="1"/>
          <p:nvPr/>
        </p:nvSpPr>
        <p:spPr>
          <a:xfrm>
            <a:off x="3786182" y="4714884"/>
            <a:ext cx="500387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Презентація “Унікальні форми рельєфу 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176" name="Google Shape;17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7"/>
          <p:cNvSpPr txBox="1"/>
          <p:nvPr>
            <p:ph type="ctrTitle"/>
          </p:nvPr>
        </p:nvSpPr>
        <p:spPr>
          <a:xfrm>
            <a:off x="1371600" y="57148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Узагальнення вивченого</a:t>
            </a:r>
            <a:endParaRPr b="1" sz="24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User\Desktop\logotip2.gif" id="178" name="Google Shape;17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71604" y="2285992"/>
            <a:ext cx="1714480" cy="4286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User\Desktop\no-photo.jpg" id="179" name="Google Shape;179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8794" y="3643314"/>
            <a:ext cx="1000132" cy="857256"/>
          </a:xfrm>
          <a:prstGeom prst="rect">
            <a:avLst/>
          </a:prstGeom>
          <a:noFill/>
          <a:ln cap="flat" cmpd="sng" w="9525">
            <a:solidFill>
              <a:srgbClr val="00206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0" name="Google Shape;180;p7"/>
          <p:cNvSpPr txBox="1"/>
          <p:nvPr/>
        </p:nvSpPr>
        <p:spPr>
          <a:xfrm>
            <a:off x="3786182" y="2285992"/>
            <a:ext cx="427501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Презентація “Літосфера в ребусах”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7"/>
          <p:cNvSpPr txBox="1"/>
          <p:nvPr/>
        </p:nvSpPr>
        <p:spPr>
          <a:xfrm>
            <a:off x="3786182" y="3857628"/>
            <a:ext cx="485778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000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Контрольна робота з теми “Літосфера”</a:t>
            </a:r>
            <a:endParaRPr b="1" sz="20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Google Shape;182;p7">
            <a:hlinkClick action="ppaction://hlinksldjump" r:id="rId8"/>
          </p:cNvPr>
          <p:cNvSpPr/>
          <p:nvPr/>
        </p:nvSpPr>
        <p:spPr>
          <a:xfrm>
            <a:off x="1857356" y="5429264"/>
            <a:ext cx="857256" cy="85725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60000" y="15000"/>
                </a:moveTo>
                <a:lnTo>
                  <a:pt x="15000" y="60000"/>
                </a:lnTo>
                <a:lnTo>
                  <a:pt x="26250" y="60000"/>
                </a:lnTo>
                <a:lnTo>
                  <a:pt x="26250" y="105000"/>
                </a:lnTo>
                <a:lnTo>
                  <a:pt x="93750" y="105000"/>
                </a:lnTo>
                <a:lnTo>
                  <a:pt x="93750" y="60000"/>
                </a:lnTo>
                <a:lnTo>
                  <a:pt x="105000" y="60000"/>
                </a:lnTo>
                <a:lnTo>
                  <a:pt x="88125" y="43125"/>
                </a:ln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</a:path>
              <a:path extrusionOk="0" fill="darkenLess" h="120000" w="120000">
                <a:moveTo>
                  <a:pt x="88125" y="43125"/>
                </a:move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  <a:moveTo>
                  <a:pt x="26250" y="60000"/>
                </a:moveTo>
                <a:lnTo>
                  <a:pt x="26250" y="105000"/>
                </a:lnTo>
                <a:lnTo>
                  <a:pt x="54375" y="105000"/>
                </a:ln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  <a:lnTo>
                  <a:pt x="93750" y="105000"/>
                </a:lnTo>
                <a:lnTo>
                  <a:pt x="93750" y="60000"/>
                </a:lnTo>
                <a:close/>
              </a:path>
              <a:path extrusionOk="0" fill="darken" h="120000" w="120000">
                <a:moveTo>
                  <a:pt x="60000" y="15000"/>
                </a:moveTo>
                <a:lnTo>
                  <a:pt x="15000" y="60000"/>
                </a:lnTo>
                <a:lnTo>
                  <a:pt x="105000" y="60000"/>
                </a:lnTo>
                <a:close/>
                <a:moveTo>
                  <a:pt x="54375" y="82500"/>
                </a:moveTo>
                <a:lnTo>
                  <a:pt x="65625" y="82500"/>
                </a:lnTo>
                <a:lnTo>
                  <a:pt x="65625" y="105000"/>
                </a:lnTo>
                <a:lnTo>
                  <a:pt x="54375" y="105000"/>
                </a:lnTo>
                <a:close/>
              </a:path>
              <a:path extrusionOk="0" fill="none" h="120000" w="120000">
                <a:moveTo>
                  <a:pt x="60000" y="15000"/>
                </a:moveTo>
                <a:lnTo>
                  <a:pt x="76875" y="31875"/>
                </a:lnTo>
                <a:lnTo>
                  <a:pt x="76875" y="20625"/>
                </a:lnTo>
                <a:lnTo>
                  <a:pt x="88125" y="20625"/>
                </a:lnTo>
                <a:lnTo>
                  <a:pt x="88125" y="43125"/>
                </a:lnTo>
                <a:lnTo>
                  <a:pt x="105000" y="60000"/>
                </a:lnTo>
                <a:lnTo>
                  <a:pt x="93750" y="60000"/>
                </a:lnTo>
                <a:lnTo>
                  <a:pt x="93750" y="105000"/>
                </a:lnTo>
                <a:lnTo>
                  <a:pt x="26250" y="105000"/>
                </a:lnTo>
                <a:lnTo>
                  <a:pt x="26250" y="60000"/>
                </a:lnTo>
                <a:lnTo>
                  <a:pt x="15000" y="60000"/>
                </a:lnTo>
                <a:close/>
                <a:moveTo>
                  <a:pt x="76875" y="31875"/>
                </a:moveTo>
                <a:lnTo>
                  <a:pt x="88125" y="43125"/>
                </a:lnTo>
                <a:moveTo>
                  <a:pt x="93750" y="60000"/>
                </a:moveTo>
                <a:lnTo>
                  <a:pt x="26250" y="60000"/>
                </a:lnTo>
                <a:moveTo>
                  <a:pt x="54375" y="105000"/>
                </a:move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Шаблони презентацій нові\shablon-knigi-prevyu-3.png" id="187" name="Google Shape;18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8"/>
          <p:cNvSpPr txBox="1"/>
          <p:nvPr>
            <p:ph type="ctrTitle"/>
          </p:nvPr>
        </p:nvSpPr>
        <p:spPr>
          <a:xfrm>
            <a:off x="1371600" y="357166"/>
            <a:ext cx="7772400" cy="10715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Використана література:</a:t>
            </a:r>
            <a:br>
              <a:rPr lang="uk-UA" sz="2400"/>
            </a:br>
            <a:endParaRPr b="1" sz="24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p8"/>
          <p:cNvSpPr txBox="1"/>
          <p:nvPr>
            <p:ph idx="1" type="subTitle"/>
          </p:nvPr>
        </p:nvSpPr>
        <p:spPr>
          <a:xfrm>
            <a:off x="1428728" y="1000108"/>
            <a:ext cx="7715272" cy="5357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1.Бойко В.М. Географія: підручник для 6 кл. загальоосв. навч. закл./ В.М.Бойко, С.В.Міхелі. – Харків: СИЦИЯ, 2014. – 256 с.: іл.</a:t>
            </a:r>
            <a:endParaRPr/>
          </a:p>
        </p:txBody>
      </p:sp>
      <p:sp>
        <p:nvSpPr>
          <p:cNvPr id="190" name="Google Shape;190;p8"/>
          <p:cNvSpPr/>
          <p:nvPr/>
        </p:nvSpPr>
        <p:spPr>
          <a:xfrm>
            <a:off x="3643306" y="1928802"/>
            <a:ext cx="266906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2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uk-UA" sz="24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Інтернет-ресурси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8"/>
          <p:cNvSpPr/>
          <p:nvPr/>
        </p:nvSpPr>
        <p:spPr>
          <a:xfrm>
            <a:off x="3214678" y="2571744"/>
            <a:ext cx="4572000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https://www.youtube.com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http://learningapps.org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https://www.jigsawplanet.com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https://online.seterra.com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https://uk.wikipedia.org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 ukrmap.com.ua</a:t>
            </a:r>
            <a:endParaRPr b="1" sz="18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https://wordwall.net/uk</a:t>
            </a:r>
            <a:endParaRPr b="1" sz="18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Times New Roman"/>
              <a:buChar char="•"/>
            </a:pPr>
            <a:r>
              <a:rPr b="1" lang="uk-UA" sz="1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https://vseosvita.ua/</a:t>
            </a:r>
            <a:endParaRPr b="1" sz="18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Google Shape;192;p8">
            <a:hlinkClick action="ppaction://hlinksldjump" r:id="rId4"/>
          </p:cNvPr>
          <p:cNvSpPr/>
          <p:nvPr/>
        </p:nvSpPr>
        <p:spPr>
          <a:xfrm>
            <a:off x="1857356" y="5572140"/>
            <a:ext cx="857256" cy="85725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60000" y="15000"/>
                </a:moveTo>
                <a:lnTo>
                  <a:pt x="15000" y="60000"/>
                </a:lnTo>
                <a:lnTo>
                  <a:pt x="26250" y="60000"/>
                </a:lnTo>
                <a:lnTo>
                  <a:pt x="26250" y="105000"/>
                </a:lnTo>
                <a:lnTo>
                  <a:pt x="93750" y="105000"/>
                </a:lnTo>
                <a:lnTo>
                  <a:pt x="93750" y="60000"/>
                </a:lnTo>
                <a:lnTo>
                  <a:pt x="105000" y="60000"/>
                </a:lnTo>
                <a:lnTo>
                  <a:pt x="88125" y="43125"/>
                </a:ln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</a:path>
              <a:path extrusionOk="0" fill="darkenLess" h="120000" w="120000">
                <a:moveTo>
                  <a:pt x="88125" y="43125"/>
                </a:moveTo>
                <a:lnTo>
                  <a:pt x="88125" y="20625"/>
                </a:lnTo>
                <a:lnTo>
                  <a:pt x="76875" y="20625"/>
                </a:lnTo>
                <a:lnTo>
                  <a:pt x="76875" y="31875"/>
                </a:lnTo>
                <a:close/>
                <a:moveTo>
                  <a:pt x="26250" y="60000"/>
                </a:moveTo>
                <a:lnTo>
                  <a:pt x="26250" y="105000"/>
                </a:lnTo>
                <a:lnTo>
                  <a:pt x="54375" y="105000"/>
                </a:ln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  <a:lnTo>
                  <a:pt x="93750" y="105000"/>
                </a:lnTo>
                <a:lnTo>
                  <a:pt x="93750" y="60000"/>
                </a:lnTo>
                <a:close/>
              </a:path>
              <a:path extrusionOk="0" fill="darken" h="120000" w="120000">
                <a:moveTo>
                  <a:pt x="60000" y="15000"/>
                </a:moveTo>
                <a:lnTo>
                  <a:pt x="15000" y="60000"/>
                </a:lnTo>
                <a:lnTo>
                  <a:pt x="105000" y="60000"/>
                </a:lnTo>
                <a:close/>
                <a:moveTo>
                  <a:pt x="54375" y="82500"/>
                </a:moveTo>
                <a:lnTo>
                  <a:pt x="65625" y="82500"/>
                </a:lnTo>
                <a:lnTo>
                  <a:pt x="65625" y="105000"/>
                </a:lnTo>
                <a:lnTo>
                  <a:pt x="54375" y="105000"/>
                </a:lnTo>
                <a:close/>
              </a:path>
              <a:path extrusionOk="0" fill="none" h="120000" w="120000">
                <a:moveTo>
                  <a:pt x="60000" y="15000"/>
                </a:moveTo>
                <a:lnTo>
                  <a:pt x="76875" y="31875"/>
                </a:lnTo>
                <a:lnTo>
                  <a:pt x="76875" y="20625"/>
                </a:lnTo>
                <a:lnTo>
                  <a:pt x="88125" y="20625"/>
                </a:lnTo>
                <a:lnTo>
                  <a:pt x="88125" y="43125"/>
                </a:lnTo>
                <a:lnTo>
                  <a:pt x="105000" y="60000"/>
                </a:lnTo>
                <a:lnTo>
                  <a:pt x="93750" y="60000"/>
                </a:lnTo>
                <a:lnTo>
                  <a:pt x="93750" y="105000"/>
                </a:lnTo>
                <a:lnTo>
                  <a:pt x="26250" y="105000"/>
                </a:lnTo>
                <a:lnTo>
                  <a:pt x="26250" y="60000"/>
                </a:lnTo>
                <a:lnTo>
                  <a:pt x="15000" y="60000"/>
                </a:lnTo>
                <a:close/>
                <a:moveTo>
                  <a:pt x="76875" y="31875"/>
                </a:moveTo>
                <a:lnTo>
                  <a:pt x="88125" y="43125"/>
                </a:lnTo>
                <a:moveTo>
                  <a:pt x="93750" y="60000"/>
                </a:moveTo>
                <a:lnTo>
                  <a:pt x="26250" y="60000"/>
                </a:lnTo>
                <a:moveTo>
                  <a:pt x="54375" y="105000"/>
                </a:moveTo>
                <a:lnTo>
                  <a:pt x="54375" y="82500"/>
                </a:lnTo>
                <a:lnTo>
                  <a:pt x="65625" y="82500"/>
                </a:lnTo>
                <a:lnTo>
                  <a:pt x="65625" y="105000"/>
                </a:lnTo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2021-02-14T19:36:22Z</dcterms:created>
  <dc:creator>User</dc:creator>
</cp:coreProperties>
</file>