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3" r:id="rId2"/>
    <p:sldMasterId id="2147483697" r:id="rId3"/>
  </p:sldMasterIdLst>
  <p:notesMasterIdLst>
    <p:notesMasterId r:id="rId25"/>
  </p:notesMasterIdLst>
  <p:sldIdLst>
    <p:sldId id="294" r:id="rId4"/>
    <p:sldId id="317" r:id="rId5"/>
    <p:sldId id="295" r:id="rId6"/>
    <p:sldId id="319" r:id="rId7"/>
    <p:sldId id="312" r:id="rId8"/>
    <p:sldId id="296" r:id="rId9"/>
    <p:sldId id="297" r:id="rId10"/>
    <p:sldId id="320" r:id="rId11"/>
    <p:sldId id="321" r:id="rId12"/>
    <p:sldId id="322" r:id="rId13"/>
    <p:sldId id="299" r:id="rId14"/>
    <p:sldId id="309" r:id="rId15"/>
    <p:sldId id="273" r:id="rId16"/>
    <p:sldId id="274" r:id="rId17"/>
    <p:sldId id="313" r:id="rId18"/>
    <p:sldId id="301" r:id="rId19"/>
    <p:sldId id="314" r:id="rId20"/>
    <p:sldId id="276" r:id="rId21"/>
    <p:sldId id="318" r:id="rId22"/>
    <p:sldId id="310" r:id="rId23"/>
    <p:sldId id="323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1FFF3"/>
    <a:srgbClr val="FFFF66"/>
    <a:srgbClr val="9FD5A9"/>
    <a:srgbClr val="CCFF99"/>
    <a:srgbClr val="C3FDE7"/>
    <a:srgbClr val="7DFBCB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9A379D1-05F5-4F42-9FDD-C114F3781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785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735A07-12F9-42FB-B1BA-056211034D00}" type="slidenum">
              <a:rPr lang="en-GB" smtClean="0">
                <a:solidFill>
                  <a:srgbClr val="000000"/>
                </a:solidFill>
              </a:rPr>
              <a:pPr/>
              <a:t>13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7F4BB8-44E5-4CA2-89E0-A7F6DF306233}" type="slidenum">
              <a:rPr lang="en-GB" smtClean="0">
                <a:solidFill>
                  <a:srgbClr val="000000"/>
                </a:solidFill>
              </a:rPr>
              <a:pPr/>
              <a:t>14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7F4BB8-44E5-4CA2-89E0-A7F6DF306233}" type="slidenum">
              <a:rPr lang="en-GB" smtClean="0">
                <a:solidFill>
                  <a:srgbClr val="000000"/>
                </a:solidFill>
              </a:rPr>
              <a:pPr/>
              <a:t>15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6B6CDD-034B-47ED-BF14-4F05D3BECDF0}" type="slidenum">
              <a:rPr lang="en-GB" smtClean="0">
                <a:solidFill>
                  <a:srgbClr val="000000"/>
                </a:solidFill>
              </a:rPr>
              <a:pPr/>
              <a:t>18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20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21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965DD41-E73B-4B85-9302-D1A9C7C1EAAE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4ACD71A-DD5D-4ABE-B8DF-E073B8928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73BE350-8E31-4A11-9016-12FBE36978A6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37BC85C-7B5E-4992-B225-55380868C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405CA8C-08FF-4934-A3C4-65F120463A31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77EE79AD-C2F3-49FB-B1D5-020A1B75E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C73E424-DC0C-4D39-9C2A-51E68A3AD272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FCB2CDD-5B9E-4BC9-97F6-F9FB95111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BA2256F0-B4DA-4F4E-8B1A-2871EEDFD4F1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D948EE4-227A-44AF-9572-25D7C4016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E39CC94-0042-4FA6-8B6F-5D693FB68E0B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3E6B589-EC94-4B7C-A7E8-C0D2D10D7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838200"/>
            <a:ext cx="6781800" cy="16764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err="1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Розвʼязування</a:t>
            </a: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 задач на рівномірний прямолінійний рух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i="1" dirty="0" smtClean="0">
                <a:cs typeface="Times New Roman" pitchFamily="18" charset="0"/>
              </a:rPr>
              <a:t>Грицик Алла Борисівна, вчитель фізики </a:t>
            </a:r>
            <a:r>
              <a:rPr lang="uk-UA" sz="2400" b="1" i="1" dirty="0" err="1" smtClean="0">
                <a:cs typeface="Times New Roman" pitchFamily="18" charset="0"/>
              </a:rPr>
              <a:t>Громівського</a:t>
            </a:r>
            <a:r>
              <a:rPr lang="uk-UA" sz="2400" b="1" i="1" dirty="0" smtClean="0">
                <a:cs typeface="Times New Roman" pitchFamily="18" charset="0"/>
              </a:rPr>
              <a:t> </a:t>
            </a:r>
            <a:r>
              <a:rPr lang="uk-UA" sz="2400" b="1" i="1" dirty="0" err="1" smtClean="0">
                <a:cs typeface="Times New Roman" pitchFamily="18" charset="0"/>
              </a:rPr>
              <a:t>навчально</a:t>
            </a:r>
            <a:r>
              <a:rPr lang="en-US" sz="2400" b="1" i="1" dirty="0">
                <a:cs typeface="Times New Roman" pitchFamily="18" charset="0"/>
              </a:rPr>
              <a:t>-</a:t>
            </a:r>
            <a:r>
              <a:rPr lang="uk-UA" sz="2400" b="1" i="1" dirty="0" smtClean="0">
                <a:cs typeface="Times New Roman" pitchFamily="18" charset="0"/>
              </a:rPr>
              <a:t>виховного комплексу “Дошкільний навчальний заклад – загальноосвітня школа І-ІІІ ступенів” Уманської районної ради Черкаської області   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i="1" dirty="0" smtClean="0">
                <a:cs typeface="Times New Roman" pitchFamily="18" charset="0"/>
              </a:rPr>
              <a:t>2016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49530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09600" y="1066800"/>
            <a:ext cx="6553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+mj-lt"/>
              </a:rPr>
              <a:t/>
            </a:r>
            <a:br>
              <a:rPr lang="ru-RU" sz="4000" b="1" dirty="0" smtClean="0">
                <a:latin typeface="+mj-lt"/>
              </a:rPr>
            </a:br>
            <a:endParaRPr lang="ru-RU" sz="4000" b="1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685801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Розвʼяжи усно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4400" y="1371600"/>
            <a:ext cx="7391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/>
          </a:p>
          <a:p>
            <a:r>
              <a:rPr lang="ru-RU" sz="2400" b="1" i="1" dirty="0" smtClean="0"/>
              <a:t>Задача 2</a:t>
            </a:r>
            <a:r>
              <a:rPr lang="ru-RU" sz="2400" i="1" dirty="0" smtClean="0"/>
              <a:t>.</a:t>
            </a:r>
            <a:r>
              <a:rPr lang="ru-RU" sz="2400" dirty="0" smtClean="0"/>
              <a:t> </a:t>
            </a:r>
          </a:p>
          <a:p>
            <a:r>
              <a:rPr lang="ru-RU" sz="2400" b="1" dirty="0" smtClean="0"/>
              <a:t>За 6 с </a:t>
            </a:r>
            <a:r>
              <a:rPr lang="ru-RU" sz="2400" b="1" dirty="0" err="1" smtClean="0"/>
              <a:t>вовк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пробіг</a:t>
            </a:r>
            <a:r>
              <a:rPr lang="ru-RU" sz="2400" b="1" dirty="0" smtClean="0"/>
              <a:t> 42 м.  </a:t>
            </a:r>
            <a:r>
              <a:rPr lang="ru-RU" sz="2400" b="1" dirty="0" err="1" smtClean="0"/>
              <a:t>Чи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наздогнав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вовк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зайця</a:t>
            </a:r>
            <a:r>
              <a:rPr lang="ru-RU" sz="2400" b="1" dirty="0" smtClean="0"/>
              <a:t>? </a:t>
            </a:r>
            <a:r>
              <a:rPr lang="ru-RU" sz="2400" b="1" dirty="0" err="1" smtClean="0"/>
              <a:t>Швидкість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зайця</a:t>
            </a:r>
            <a:r>
              <a:rPr lang="ru-RU" sz="2400" b="1" dirty="0" smtClean="0"/>
              <a:t> 8 м/с.</a:t>
            </a:r>
          </a:p>
          <a:p>
            <a:endParaRPr lang="ru-RU" sz="2400" dirty="0" smtClean="0"/>
          </a:p>
        </p:txBody>
      </p:sp>
      <p:pic>
        <p:nvPicPr>
          <p:cNvPr id="39938" name="Picture 2" descr="http://liubavyshka.ru/_ph/169/1/106703136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124200"/>
            <a:ext cx="2667000" cy="2542540"/>
          </a:xfrm>
          <a:prstGeom prst="rect">
            <a:avLst/>
          </a:prstGeom>
          <a:noFill/>
        </p:spPr>
      </p:pic>
      <p:pic>
        <p:nvPicPr>
          <p:cNvPr id="12" name="Picture 6" descr="http://liubavyshka.ru/_ph/77/1/657026380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819400"/>
            <a:ext cx="23812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09600" y="1066800"/>
            <a:ext cx="6553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+mj-lt"/>
              </a:rPr>
              <a:t/>
            </a:r>
            <a:br>
              <a:rPr lang="ru-RU" sz="4000" b="1" dirty="0" smtClean="0">
                <a:latin typeface="+mj-lt"/>
              </a:rPr>
            </a:br>
            <a:endParaRPr lang="ru-RU" sz="4000" b="1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685801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Розвʼяжи усно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600" y="1371600"/>
            <a:ext cx="7620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b="1" i="1" dirty="0" smtClean="0"/>
              <a:t>Задача 3.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Коли </a:t>
            </a:r>
            <a:r>
              <a:rPr lang="ru-RU" sz="2400" b="1" dirty="0" err="1" smtClean="0"/>
              <a:t>літаюча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риба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пролетить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більшу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відстань</a:t>
            </a:r>
            <a:r>
              <a:rPr lang="ru-RU" sz="2400" b="1" dirty="0" smtClean="0"/>
              <a:t> за </a:t>
            </a:r>
          </a:p>
          <a:p>
            <a:pPr algn="just"/>
            <a:r>
              <a:rPr lang="ru-RU" sz="2400" b="1" dirty="0" smtClean="0"/>
              <a:t>3 с: </a:t>
            </a:r>
            <a:r>
              <a:rPr lang="ru-RU" sz="2400" b="1" dirty="0" err="1" smtClean="0"/>
              <a:t>якщо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летітиме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швидкістю</a:t>
            </a:r>
            <a:r>
              <a:rPr lang="ru-RU" sz="2400" b="1" dirty="0" smtClean="0"/>
              <a:t> 20 м/с </a:t>
            </a:r>
            <a:r>
              <a:rPr lang="ru-RU" sz="2400" b="1" dirty="0" err="1" smtClean="0"/>
              <a:t>чи</a:t>
            </a:r>
            <a:r>
              <a:rPr lang="ru-RU" sz="2400" b="1" dirty="0" smtClean="0"/>
              <a:t> 72 км/год? </a:t>
            </a:r>
          </a:p>
          <a:p>
            <a:pPr algn="just"/>
            <a:endParaRPr lang="uk-UA" sz="2400" b="1" dirty="0" smtClean="0"/>
          </a:p>
          <a:p>
            <a:endParaRPr lang="ru-RU" sz="2400" b="1" dirty="0" smtClean="0"/>
          </a:p>
          <a:p>
            <a:r>
              <a:rPr lang="ru-RU" sz="2400" b="1" i="1" dirty="0" smtClean="0"/>
              <a:t>Задача 4.</a:t>
            </a:r>
          </a:p>
          <a:p>
            <a:r>
              <a:rPr lang="uk-UA" sz="2400" b="1" dirty="0" smtClean="0"/>
              <a:t>Потяг їде зі швидкістю 180 км/год. Який шлях він долає за 2 </a:t>
            </a:r>
            <a:r>
              <a:rPr lang="uk-UA" sz="2400" b="1" dirty="0" err="1" smtClean="0"/>
              <a:t>год</a:t>
            </a:r>
            <a:r>
              <a:rPr lang="uk-UA" sz="2400" b="1" dirty="0" smtClean="0"/>
              <a:t>?</a:t>
            </a:r>
          </a:p>
          <a:p>
            <a:endParaRPr lang="ru-RU" sz="2400" b="1" dirty="0" smtClean="0"/>
          </a:p>
        </p:txBody>
      </p:sp>
      <p:sp>
        <p:nvSpPr>
          <p:cNvPr id="22530" name="AutoShape 2" descr="http://liubavyshka.ru/_ph/59/2/949017952.gif"/>
          <p:cNvSpPr>
            <a:spLocks noChangeAspect="1" noChangeArrowheads="1"/>
          </p:cNvSpPr>
          <p:nvPr/>
        </p:nvSpPr>
        <p:spPr bwMode="auto">
          <a:xfrm>
            <a:off x="155575" y="-509588"/>
            <a:ext cx="1762125" cy="1076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http://liubavyshka.ru/_ph/59/2/9490179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876800"/>
            <a:ext cx="1762125" cy="1076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914400"/>
            <a:ext cx="73914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914400" y="914401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Розвʼязування 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задач</a:t>
            </a:r>
            <a:r>
              <a:rPr lang="ru-RU" sz="3600" dirty="0" smtClean="0">
                <a:solidFill>
                  <a:srgbClr val="008000"/>
                </a:solidFill>
                <a:latin typeface="+mj-lt"/>
              </a:rPr>
              <a:t/>
            </a:r>
            <a:br>
              <a:rPr lang="ru-RU" sz="3600" dirty="0" smtClean="0">
                <a:solidFill>
                  <a:srgbClr val="008000"/>
                </a:solidFill>
                <a:latin typeface="+mj-lt"/>
              </a:rPr>
            </a:br>
            <a:endParaRPr lang="ru-RU" sz="3600" dirty="0">
              <a:solidFill>
                <a:srgbClr val="008000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200" y="1981200"/>
            <a:ext cx="708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/>
              <a:t>Який потяг їде швидше: товарний, що має швидкість 72 км/</a:t>
            </a:r>
            <a:r>
              <a:rPr lang="uk-UA" sz="2400" b="1" dirty="0" err="1" smtClean="0"/>
              <a:t>год</a:t>
            </a:r>
            <a:r>
              <a:rPr lang="uk-UA" sz="2400" b="1" dirty="0" smtClean="0"/>
              <a:t>, чи пасажирський, що має швидкість 30 м/с?</a:t>
            </a:r>
            <a:endParaRPr lang="ru-RU" sz="2400" b="1" dirty="0"/>
          </a:p>
        </p:txBody>
      </p:sp>
      <p:pic>
        <p:nvPicPr>
          <p:cNvPr id="6" name="Picture 2" descr="http://klasnaocinka.com.ua/uploads/editor/4018/342606/lection_1281/images/potyag_ru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252" y="3581400"/>
            <a:ext cx="2870374" cy="1885951"/>
          </a:xfrm>
          <a:prstGeom prst="rect">
            <a:avLst/>
          </a:prstGeom>
          <a:noFill/>
        </p:spPr>
      </p:pic>
      <p:pic>
        <p:nvPicPr>
          <p:cNvPr id="21510" name="Picture 6" descr="http://media1.noi.md/uploads/images/Transport/poezd_passaj_trkterra_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81400"/>
            <a:ext cx="2895600" cy="19812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905000" y="5638800"/>
            <a:ext cx="1474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/>
              <a:t>72 км/</a:t>
            </a:r>
            <a:r>
              <a:rPr lang="uk-UA" sz="2400" b="1" dirty="0" err="1" smtClean="0"/>
              <a:t>год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486400" y="5638800"/>
            <a:ext cx="1000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/>
              <a:t>30 м/с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4829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00200" y="609600"/>
            <a:ext cx="609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Розвʼязування</a:t>
            </a: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задач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90600" y="13716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/>
            <a:r>
              <a:rPr lang="ru-RU" sz="2400" b="1" dirty="0" err="1" smtClean="0">
                <a:cs typeface="Times New Roman" pitchFamily="18" charset="0"/>
              </a:rPr>
              <a:t>Футболіст</a:t>
            </a:r>
            <a:r>
              <a:rPr lang="ru-RU" sz="2400" b="1" dirty="0" smtClean="0">
                <a:cs typeface="Times New Roman" pitchFamily="18" charset="0"/>
              </a:rPr>
              <a:t> за матч </a:t>
            </a:r>
            <a:r>
              <a:rPr lang="ru-RU" sz="2400" b="1" dirty="0" err="1" smtClean="0">
                <a:cs typeface="Times New Roman" pitchFamily="18" charset="0"/>
              </a:rPr>
              <a:t>пробігає</a:t>
            </a:r>
            <a:r>
              <a:rPr lang="ru-RU" sz="2400" b="1" dirty="0" smtClean="0">
                <a:cs typeface="Times New Roman" pitchFamily="18" charset="0"/>
              </a:rPr>
              <a:t> 20 км. </a:t>
            </a:r>
            <a:r>
              <a:rPr lang="ru-RU" sz="2400" b="1" dirty="0" err="1" smtClean="0">
                <a:cs typeface="Times New Roman" pitchFamily="18" charset="0"/>
              </a:rPr>
              <a:t>Визначте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його</a:t>
            </a:r>
            <a:endParaRPr lang="ru-RU" sz="2400" b="1" dirty="0">
              <a:cs typeface="Times New Roman" pitchFamily="18" charset="0"/>
            </a:endParaRPr>
          </a:p>
          <a:p>
            <a:pPr marL="342900" lvl="0" indent="-342900" algn="just"/>
            <a:r>
              <a:rPr lang="ru-RU" sz="2400" b="1" dirty="0" err="1" smtClean="0">
                <a:cs typeface="Times New Roman" pitchFamily="18" charset="0"/>
              </a:rPr>
              <a:t>швидкість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uk-UA" sz="2400" b="1" dirty="0" smtClean="0">
                <a:cs typeface="Times New Roman" pitchFamily="18" charset="0"/>
              </a:rPr>
              <a:t>     і  порівняйте    її        зі   швидкістю </a:t>
            </a:r>
          </a:p>
          <a:p>
            <a:pPr marL="342900" lvl="0" indent="-342900" algn="just"/>
            <a:r>
              <a:rPr lang="uk-UA" sz="2400" b="1" dirty="0" smtClean="0">
                <a:cs typeface="Times New Roman" pitchFamily="18" charset="0"/>
              </a:rPr>
              <a:t>велосипедиста – 8 м/с.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endParaRPr lang="ru-RU" sz="2400" b="1" dirty="0">
              <a:cs typeface="Times New Roman" pitchFamily="18" charset="0"/>
            </a:endParaRPr>
          </a:p>
        </p:txBody>
      </p:sp>
      <p:pic>
        <p:nvPicPr>
          <p:cNvPr id="2" name="Picture 2" descr="http://i.eurosport.com/2015/09/05/1683192-35662368-640-3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743200"/>
            <a:ext cx="5715000" cy="3214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6881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2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43000" y="5105400"/>
            <a:ext cx="7010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62145" y="838200"/>
            <a:ext cx="4390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6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Розвяʼзування</a:t>
            </a: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задач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90600" y="2133600"/>
            <a:ext cx="723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З </a:t>
            </a:r>
            <a:r>
              <a:rPr lang="ru-RU" sz="2400" b="1" dirty="0" err="1" smtClean="0"/>
              <a:t>якою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швидкістю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рухався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заєць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якщо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стадіон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радіусом</a:t>
            </a:r>
            <a:r>
              <a:rPr lang="ru-RU" sz="2400" b="1" dirty="0" smtClean="0"/>
              <a:t> 50 м </a:t>
            </a:r>
            <a:r>
              <a:rPr lang="ru-RU" sz="2400" b="1" dirty="0" err="1" smtClean="0"/>
              <a:t>він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пробіг</a:t>
            </a:r>
            <a:r>
              <a:rPr lang="ru-RU" sz="2400" b="1" dirty="0" smtClean="0"/>
              <a:t> за 10 с? </a:t>
            </a:r>
            <a:endParaRPr lang="ru-RU" sz="2400" b="1" dirty="0"/>
          </a:p>
        </p:txBody>
      </p:sp>
      <p:pic>
        <p:nvPicPr>
          <p:cNvPr id="18434" name="Picture 2" descr="http://s60.radikal.ru/i169/0808/0c/852138871cbd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124200"/>
            <a:ext cx="2733675" cy="2612180"/>
          </a:xfrm>
          <a:prstGeom prst="rect">
            <a:avLst/>
          </a:prstGeom>
          <a:noFill/>
        </p:spPr>
      </p:pic>
      <p:sp>
        <p:nvSpPr>
          <p:cNvPr id="18436" name="AutoShape 4" descr="http://liubavyshka.ru/_ph/77/1/657026380.jpg"/>
          <p:cNvSpPr>
            <a:spLocks noChangeAspect="1" noChangeArrowheads="1"/>
          </p:cNvSpPr>
          <p:nvPr/>
        </p:nvSpPr>
        <p:spPr bwMode="auto">
          <a:xfrm>
            <a:off x="63500" y="-136525"/>
            <a:ext cx="2381250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6881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2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40766" y="838200"/>
            <a:ext cx="44090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Розвʼязування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 задач</a:t>
            </a:r>
            <a:endParaRPr lang="ru-RU" sz="36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b="1" i="1" dirty="0" smtClean="0">
              <a:solidFill>
                <a:srgbClr val="008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66800" y="4800600"/>
            <a:ext cx="16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ru-RU" sz="3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62000" y="1600200"/>
            <a:ext cx="7696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/>
              <a:t>Людина запізнюється на потяг. До станції можна дістатися, рухаючись або 2 км по втрамбованій дорозі зі швидкістю 5 км/</a:t>
            </a:r>
            <a:r>
              <a:rPr lang="uk-UA" sz="2400" b="1" dirty="0" err="1" smtClean="0"/>
              <a:t>год</a:t>
            </a:r>
            <a:r>
              <a:rPr lang="uk-UA" sz="2400" b="1" dirty="0" smtClean="0"/>
              <a:t>, або 1,6 км по некошеному лузі зі швидкістю 4 км/год. Який шлях обрати? </a:t>
            </a:r>
            <a:endParaRPr lang="ru-RU" sz="2400" b="1" dirty="0"/>
          </a:p>
        </p:txBody>
      </p:sp>
      <p:pic>
        <p:nvPicPr>
          <p:cNvPr id="16386" name="Picture 2" descr="http://img0.liveinternet.ru/images/attach/c/2/72/106/72106101_1300228334_Lug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124200"/>
            <a:ext cx="4013200" cy="300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90600" y="1066800"/>
            <a:ext cx="69342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8000"/>
                </a:solidFill>
                <a:latin typeface="+mj-lt"/>
              </a:rPr>
              <a:t/>
            </a:r>
            <a:br>
              <a:rPr lang="ru-RU" sz="3600" b="1" dirty="0" smtClean="0">
                <a:solidFill>
                  <a:srgbClr val="008000"/>
                </a:solidFill>
                <a:latin typeface="+mj-lt"/>
              </a:rPr>
            </a:br>
            <a:r>
              <a:rPr lang="ru-RU" sz="3600" b="1" dirty="0" smtClean="0">
                <a:solidFill>
                  <a:srgbClr val="008000"/>
                </a:solidFill>
                <a:latin typeface="+mj-lt"/>
              </a:rPr>
              <a:t> </a:t>
            </a: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85800" y="3657600"/>
            <a:ext cx="7848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cs typeface="Times New Roman" pitchFamily="18" charset="0"/>
              </a:rPr>
              <a:t>За графіком шляху:</a:t>
            </a:r>
          </a:p>
          <a:p>
            <a:endParaRPr lang="ru-RU" sz="2400" b="1" dirty="0" smtClean="0">
              <a:cs typeface="Times New Roman" pitchFamily="18" charset="0"/>
            </a:endParaRPr>
          </a:p>
          <a:p>
            <a:r>
              <a:rPr lang="ru-RU" sz="2400" b="1" dirty="0" smtClean="0">
                <a:cs typeface="Times New Roman" pitchFamily="18" charset="0"/>
              </a:rPr>
              <a:t>1) </a:t>
            </a:r>
            <a:r>
              <a:rPr lang="ru-RU" sz="2400" b="1" dirty="0" err="1" smtClean="0">
                <a:cs typeface="Times New Roman" pitchFamily="18" charset="0"/>
              </a:rPr>
              <a:t>Визначте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швидкість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руху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тіла</a:t>
            </a:r>
            <a:r>
              <a:rPr lang="ru-RU" sz="2400" b="1" dirty="0" smtClean="0">
                <a:cs typeface="Times New Roman" pitchFamily="18" charset="0"/>
              </a:rPr>
              <a:t> на </a:t>
            </a:r>
            <a:r>
              <a:rPr lang="ru-RU" sz="2400" b="1" dirty="0" err="1" smtClean="0">
                <a:cs typeface="Times New Roman" pitchFamily="18" charset="0"/>
              </a:rPr>
              <a:t>ділянці</a:t>
            </a:r>
            <a:r>
              <a:rPr lang="ru-RU" sz="2400" b="1" dirty="0" smtClean="0">
                <a:cs typeface="Times New Roman" pitchFamily="18" charset="0"/>
              </a:rPr>
              <a:t> ОА, ВС та час стоянки;</a:t>
            </a:r>
            <a:br>
              <a:rPr lang="ru-RU" sz="2400" b="1" dirty="0" smtClean="0">
                <a:cs typeface="Times New Roman" pitchFamily="18" charset="0"/>
              </a:rPr>
            </a:br>
            <a:r>
              <a:rPr lang="ru-RU" sz="2400" b="1" dirty="0" smtClean="0">
                <a:cs typeface="Times New Roman" pitchFamily="18" charset="0"/>
              </a:rPr>
              <a:t>2) </a:t>
            </a:r>
            <a:r>
              <a:rPr lang="ru-RU" sz="2400" b="1" dirty="0" err="1" smtClean="0">
                <a:cs typeface="Times New Roman" pitchFamily="18" charset="0"/>
              </a:rPr>
              <a:t>Побудуйте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графік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швидкості</a:t>
            </a:r>
            <a:r>
              <a:rPr lang="ru-RU" sz="2400" b="1" dirty="0" smtClean="0">
                <a:cs typeface="Times New Roman" pitchFamily="18" charset="0"/>
              </a:rPr>
              <a:t> для </a:t>
            </a:r>
            <a:r>
              <a:rPr lang="ru-RU" sz="2400" b="1" dirty="0" err="1" smtClean="0">
                <a:cs typeface="Times New Roman" pitchFamily="18" charset="0"/>
              </a:rPr>
              <a:t>всього</a:t>
            </a:r>
            <a:r>
              <a:rPr lang="ru-RU" sz="2400" b="1" dirty="0" smtClean="0">
                <a:cs typeface="Times New Roman" pitchFamily="18" charset="0"/>
              </a:rPr>
              <a:t> часу </a:t>
            </a:r>
            <a:r>
              <a:rPr lang="ru-RU" sz="2400" b="1" dirty="0" err="1" smtClean="0">
                <a:cs typeface="Times New Roman" pitchFamily="18" charset="0"/>
              </a:rPr>
              <a:t>руху</a:t>
            </a:r>
            <a:r>
              <a:rPr lang="ru-RU" sz="2400" b="1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54704" y="990600"/>
            <a:ext cx="44667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Розвʼязування 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задач</a:t>
            </a:r>
            <a:endParaRPr lang="ru-RU" sz="4000" b="1" dirty="0" smtClean="0">
              <a:solidFill>
                <a:srgbClr val="008000"/>
              </a:solidFill>
              <a:latin typeface="+mj-lt"/>
            </a:endParaRPr>
          </a:p>
        </p:txBody>
      </p:sp>
      <p:pic>
        <p:nvPicPr>
          <p:cNvPr id="11" name="Picture 4" descr="http://notatka.at.ua/_pu/15/7140069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676400"/>
            <a:ext cx="5562600" cy="19261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67000" y="220980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57600" y="2237065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В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0" y="167640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  <a:cs typeface="Times New Roman" pitchFamily="18" charset="0"/>
              </a:rPr>
              <a:t>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133600" y="762000"/>
            <a:ext cx="62484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Сьогодні на уроці </a:t>
            </a: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rgbClr val="008000"/>
              </a:solidFill>
              <a:ea typeface="Calibri" pitchFamily="34" charset="0"/>
              <a:cs typeface="Times New Roman" pitchFamily="18" charset="0"/>
            </a:endParaRPr>
          </a:p>
          <a:p>
            <a:pPr marL="457200" indent="-457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ea typeface="Calibri" pitchFamily="34" charset="0"/>
                <a:cs typeface="Times New Roman" pitchFamily="18" charset="0"/>
              </a:rPr>
              <a:t>                                 </a:t>
            </a:r>
            <a:endParaRPr lang="ru-RU" sz="2800" b="1" i="1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8" name="Picture 2" descr="http://alextoon.com/anima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057400"/>
            <a:ext cx="3429000" cy="37719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62400" y="2133600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… я все </a:t>
            </a:r>
            <a:r>
              <a:rPr lang="ru-RU" sz="2400" b="1" dirty="0" err="1" smtClean="0"/>
              <a:t>зрозумів</a:t>
            </a:r>
            <a:r>
              <a:rPr lang="ru-RU" sz="2400" b="1" dirty="0" smtClean="0"/>
              <a:t>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… </a:t>
            </a:r>
            <a:r>
              <a:rPr lang="ru-RU" sz="2400" b="1" dirty="0" err="1" smtClean="0"/>
              <a:t>мені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було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цікаво</a:t>
            </a:r>
            <a:r>
              <a:rPr lang="ru-RU" sz="2400" b="1" dirty="0" smtClean="0"/>
              <a:t>. 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… у мене </a:t>
            </a:r>
            <a:r>
              <a:rPr lang="ru-RU" sz="2400" b="1" dirty="0" err="1" smtClean="0"/>
              <a:t>були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труднощі</a:t>
            </a:r>
            <a:r>
              <a:rPr lang="ru-RU" sz="2400" b="1" dirty="0" smtClean="0"/>
              <a:t>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… я </a:t>
            </a:r>
            <a:r>
              <a:rPr lang="ru-RU" sz="2400" b="1" dirty="0" err="1" smtClean="0"/>
              <a:t>своєю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робото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задоволений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7898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89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37896" name="TextBox 10"/>
          <p:cNvSpPr txBox="1">
            <a:spLocks noChangeArrowheads="1"/>
          </p:cNvSpPr>
          <p:nvPr/>
        </p:nvSpPr>
        <p:spPr bwMode="auto">
          <a:xfrm>
            <a:off x="609600" y="1371600"/>
            <a:ext cx="79248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uk-UA" sz="3200" dirty="0" smtClean="0"/>
          </a:p>
          <a:p>
            <a:pPr>
              <a:buFont typeface="Arial" pitchFamily="34" charset="0"/>
              <a:buChar char="•"/>
            </a:pPr>
            <a:r>
              <a:rPr lang="uk-UA" sz="3200" dirty="0" smtClean="0"/>
              <a:t> </a:t>
            </a:r>
            <a:r>
              <a:rPr lang="uk-UA" sz="2400" b="1" dirty="0" smtClean="0"/>
              <a:t>Повторити</a:t>
            </a:r>
            <a:r>
              <a:rPr lang="uk-UA" sz="2400" b="1" dirty="0" smtClean="0">
                <a:cs typeface="Times New Roman" pitchFamily="18" charset="0"/>
              </a:rPr>
              <a:t> §  7-10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smtClean="0">
                <a:cs typeface="Times New Roman" pitchFamily="18" charset="0"/>
              </a:rPr>
              <a:t>  рівень А: вправа 9 № 8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smtClean="0">
                <a:cs typeface="Times New Roman" pitchFamily="18" charset="0"/>
              </a:rPr>
              <a:t>  рівень Б: вправа 10 № 7</a:t>
            </a:r>
            <a:endParaRPr lang="ru-RU" sz="2400" b="1" dirty="0" smtClean="0">
              <a:cs typeface="Times New Roman" pitchFamily="18" charset="0"/>
            </a:endParaRPr>
          </a:p>
          <a:p>
            <a:pPr algn="ctr"/>
            <a:endParaRPr lang="uk-UA" sz="28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8000"/>
                </a:solidFill>
                <a:cs typeface="Times New Roman" pitchFamily="18" charset="0"/>
              </a:rPr>
              <a:t>Творче завдання</a:t>
            </a:r>
          </a:p>
          <a:p>
            <a:pPr algn="ctr"/>
            <a:endParaRPr lang="uk-UA" sz="28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algn="ctr"/>
            <a:r>
              <a:rPr lang="uk-UA" sz="2400" b="1" dirty="0" smtClean="0"/>
              <a:t>Запропонуйте кілька способів визначення швидкості руху горобця. </a:t>
            </a:r>
            <a:endParaRPr lang="ru-RU" sz="2400" b="1" dirty="0" smtClean="0"/>
          </a:p>
          <a:p>
            <a:pPr algn="ctr"/>
            <a:endParaRPr lang="uk-UA" sz="2800" b="1" dirty="0" smtClean="0">
              <a:solidFill>
                <a:srgbClr val="008000"/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45974" y="609600"/>
            <a:ext cx="413831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/>
                <a:solidFill>
                  <a:srgbClr val="008000"/>
                </a:solidFill>
              </a:rPr>
              <a:t>Домашнє завдання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5944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219200" y="4953000"/>
            <a:ext cx="678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008000"/>
                </a:solidFill>
              </a:rPr>
              <a:t>Молодці!</a:t>
            </a:r>
            <a:endParaRPr lang="en-US" sz="4000" b="1" i="1" dirty="0" smtClean="0">
              <a:solidFill>
                <a:srgbClr val="008000"/>
              </a:solidFill>
            </a:endParaRPr>
          </a:p>
        </p:txBody>
      </p:sp>
      <p:pic>
        <p:nvPicPr>
          <p:cNvPr id="36866" name="Picture 2" descr="http://ilchakov.net.ua/music/photo/20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524000"/>
            <a:ext cx="3676650" cy="2919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5944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3810000" y="1219200"/>
            <a:ext cx="44964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err="1" smtClean="0">
                <a:solidFill>
                  <a:srgbClr val="008000"/>
                </a:solidFill>
              </a:rPr>
              <a:t>Приклади</a:t>
            </a:r>
            <a:r>
              <a:rPr lang="ru-RU" sz="3600" b="1" i="1" dirty="0" smtClean="0">
                <a:solidFill>
                  <a:srgbClr val="008000"/>
                </a:solidFill>
              </a:rPr>
              <a:t> </a:t>
            </a:r>
            <a:r>
              <a:rPr lang="ru-RU" sz="3600" b="1" i="1" dirty="0" err="1" smtClean="0">
                <a:solidFill>
                  <a:srgbClr val="008000"/>
                </a:solidFill>
              </a:rPr>
              <a:t>корисніші</a:t>
            </a:r>
            <a:r>
              <a:rPr lang="ru-RU" sz="3600" b="1" i="1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3600" b="1" i="1" dirty="0" err="1" smtClean="0">
                <a:solidFill>
                  <a:srgbClr val="008000"/>
                </a:solidFill>
              </a:rPr>
              <a:t>від</a:t>
            </a:r>
            <a:r>
              <a:rPr lang="ru-RU" sz="3600" b="1" i="1" dirty="0" smtClean="0">
                <a:solidFill>
                  <a:srgbClr val="008000"/>
                </a:solidFill>
              </a:rPr>
              <a:t> правил</a:t>
            </a:r>
            <a:endParaRPr lang="ru-RU" sz="3600" b="1" i="1" dirty="0">
              <a:solidFill>
                <a:srgbClr val="008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29400" y="2286000"/>
            <a:ext cx="1535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solidFill>
                  <a:srgbClr val="008000"/>
                </a:solidFill>
              </a:rPr>
              <a:t>Ньютон Ісак</a:t>
            </a:r>
            <a:endParaRPr lang="ru-RU" b="1" i="1" dirty="0">
              <a:solidFill>
                <a:srgbClr val="008000"/>
              </a:solidFill>
            </a:endParaRPr>
          </a:p>
        </p:txBody>
      </p:sp>
      <p:pic>
        <p:nvPicPr>
          <p:cNvPr id="27650" name="Picture 2" descr="http://schoolinformati.my1.ru/_ld/1/47512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743200"/>
            <a:ext cx="4229100" cy="3253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762000" y="4419600"/>
            <a:ext cx="7643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	</a:t>
            </a:r>
            <a:endParaRPr lang="ru-RU" sz="3600" dirty="0" smtClean="0"/>
          </a:p>
          <a:p>
            <a:endParaRPr lang="ru-RU" sz="3600" dirty="0" smtClean="0"/>
          </a:p>
          <a:p>
            <a:r>
              <a:rPr lang="en-US" sz="3600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cs typeface="Times New Roman" pitchFamily="18" charset="0"/>
              </a:rPr>
              <a:t>Література: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dirty="0" err="1" smtClean="0"/>
              <a:t>Фізика</a:t>
            </a:r>
            <a:r>
              <a:rPr lang="ru-RU" dirty="0" smtClean="0"/>
              <a:t>: </a:t>
            </a:r>
            <a:r>
              <a:rPr lang="ru-RU" dirty="0" err="1" smtClean="0"/>
              <a:t>підруч</a:t>
            </a:r>
            <a:r>
              <a:rPr lang="ru-RU" dirty="0" smtClean="0"/>
              <a:t>. для 7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  <a:r>
              <a:rPr lang="ru-RU" dirty="0" err="1" smtClean="0"/>
              <a:t>загальноосвіт</a:t>
            </a:r>
            <a:r>
              <a:rPr lang="ru-RU" dirty="0" smtClean="0"/>
              <a:t>.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закладів</a:t>
            </a:r>
            <a:r>
              <a:rPr lang="ru-RU" dirty="0" smtClean="0"/>
              <a:t> / [В. Г. </a:t>
            </a:r>
            <a:r>
              <a:rPr lang="ru-RU" dirty="0" err="1" smtClean="0"/>
              <a:t>Бар’яхтар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С. О. </a:t>
            </a:r>
            <a:r>
              <a:rPr lang="ru-RU" dirty="0" err="1" smtClean="0"/>
              <a:t>Довгий</a:t>
            </a:r>
            <a:r>
              <a:rPr lang="ru-RU" dirty="0" smtClean="0"/>
              <a:t>, Ф. Я. </a:t>
            </a:r>
            <a:r>
              <a:rPr lang="ru-RU" dirty="0" err="1" smtClean="0"/>
              <a:t>Божинова</a:t>
            </a:r>
            <a:r>
              <a:rPr lang="ru-RU" dirty="0" smtClean="0"/>
              <a:t> та </a:t>
            </a:r>
            <a:r>
              <a:rPr lang="ru-RU" dirty="0" err="1" smtClean="0"/>
              <a:t>ін</a:t>
            </a:r>
            <a:r>
              <a:rPr lang="ru-RU" dirty="0" smtClean="0"/>
              <a:t>.]; за ред. В. Г. </a:t>
            </a:r>
            <a:r>
              <a:rPr lang="ru-RU" dirty="0" err="1" smtClean="0"/>
              <a:t>Бар’яхтара</a:t>
            </a:r>
            <a:r>
              <a:rPr lang="ru-RU" dirty="0" smtClean="0"/>
              <a:t>, С. О. </a:t>
            </a:r>
            <a:r>
              <a:rPr lang="ru-RU" dirty="0" err="1" smtClean="0"/>
              <a:t>Довгого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err="1" smtClean="0"/>
              <a:t>Харків</a:t>
            </a:r>
            <a:r>
              <a:rPr lang="ru-RU" dirty="0" smtClean="0"/>
              <a:t>: «Ранок», 2015. – 268 с. </a:t>
            </a:r>
            <a:endParaRPr lang="uk-UA" dirty="0" smtClean="0"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dirty="0" smtClean="0">
                <a:cs typeface="Times New Roman" pitchFamily="18" charset="0"/>
              </a:rPr>
              <a:t>Фізика.7 клас: збірник задач / І. М. </a:t>
            </a:r>
            <a:r>
              <a:rPr lang="uk-UA" dirty="0" err="1" smtClean="0">
                <a:cs typeface="Times New Roman" pitchFamily="18" charset="0"/>
              </a:rPr>
              <a:t>Гельфгат</a:t>
            </a:r>
            <a:r>
              <a:rPr lang="uk-UA" dirty="0" smtClean="0">
                <a:cs typeface="Times New Roman" pitchFamily="18" charset="0"/>
              </a:rPr>
              <a:t>, І. Ю. Ненашев. – Харків: “Ранок”, 2015. – 160с. – іл.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cs typeface="Times New Roman" pitchFamily="18" charset="0"/>
              </a:rPr>
              <a:t>- Міністерство освіти і науки України. </a:t>
            </a:r>
            <a:r>
              <a:rPr lang="uk-UA" dirty="0" smtClean="0"/>
              <a:t>  Навчальна програма </a:t>
            </a:r>
            <a:r>
              <a:rPr lang="uk-UA" dirty="0" smtClean="0">
                <a:cs typeface="Times New Roman" pitchFamily="18" charset="0"/>
              </a:rPr>
              <a:t>фізика 7-9 кл. Програма для загальноосвітніх навчальних закладів </a:t>
            </a:r>
            <a:r>
              <a:rPr lang="ru-RU" dirty="0" smtClean="0"/>
              <a:t>(за </a:t>
            </a:r>
            <a:r>
              <a:rPr lang="ru-RU" dirty="0" err="1" smtClean="0"/>
              <a:t>новим</a:t>
            </a:r>
            <a:r>
              <a:rPr lang="ru-RU" dirty="0" smtClean="0"/>
              <a:t> </a:t>
            </a:r>
            <a:r>
              <a:rPr lang="ru-RU" dirty="0" err="1" smtClean="0"/>
              <a:t>Державним</a:t>
            </a:r>
            <a:r>
              <a:rPr lang="ru-RU" dirty="0" smtClean="0"/>
              <a:t> стандартом </a:t>
            </a:r>
            <a:r>
              <a:rPr lang="ru-RU" dirty="0" err="1" smtClean="0"/>
              <a:t>базової</a:t>
            </a:r>
            <a:r>
              <a:rPr lang="ru-RU" dirty="0" smtClean="0"/>
              <a:t> і </a:t>
            </a:r>
            <a:r>
              <a:rPr lang="ru-RU" dirty="0" err="1" smtClean="0"/>
              <a:t>повної</a:t>
            </a:r>
            <a:r>
              <a:rPr lang="ru-RU" dirty="0" smtClean="0"/>
              <a:t> </a:t>
            </a:r>
            <a:r>
              <a:rPr lang="ru-RU" dirty="0" err="1" smtClean="0"/>
              <a:t>загальної</a:t>
            </a:r>
            <a:r>
              <a:rPr lang="ru-RU" dirty="0" smtClean="0"/>
              <a:t> </a:t>
            </a:r>
            <a:r>
              <a:rPr lang="ru-RU" dirty="0" err="1" smtClean="0"/>
              <a:t>середньої</a:t>
            </a:r>
            <a:r>
              <a:rPr lang="ru-RU" dirty="0" smtClean="0"/>
              <a:t> </a:t>
            </a:r>
            <a:r>
              <a:rPr lang="ru-RU" dirty="0" err="1" smtClean="0"/>
              <a:t>освіти</a:t>
            </a:r>
            <a:r>
              <a:rPr lang="ru-RU" dirty="0" smtClean="0"/>
              <a:t>)</a:t>
            </a:r>
            <a:r>
              <a:rPr lang="en-US" dirty="0"/>
              <a:t>.</a:t>
            </a:r>
            <a:endParaRPr lang="uk-UA" dirty="0" smtClean="0"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5181600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38600" y="571500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990600" y="1981200"/>
            <a:ext cx="3452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	</a:t>
            </a:r>
            <a:endParaRPr lang="ru-RU" sz="3600" dirty="0" smtClean="0"/>
          </a:p>
          <a:p>
            <a:endParaRPr lang="ru-RU" sz="3600" dirty="0" smtClean="0"/>
          </a:p>
          <a:p>
            <a:r>
              <a:rPr lang="en-US" sz="3600" dirty="0" smtClean="0"/>
              <a:t> </a:t>
            </a:r>
            <a:r>
              <a:rPr lang="en-US" dirty="0" smtClean="0">
                <a:hlinkClick r:id="rId3"/>
              </a:rPr>
              <a:t>https://yandex.ua/images/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cs typeface="Times New Roman" pitchFamily="18" charset="0"/>
              </a:rPr>
              <a:t>Інтернет – ресурси:</a:t>
            </a:r>
            <a:endParaRPr lang="uk-UA" sz="2400" b="1" dirty="0"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2133600"/>
            <a:ext cx="38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https://sites.google.com/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66800" y="2743200"/>
            <a:ext cx="3093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http://www.slideshare.net/ssuse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192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ЗАВДАННЯ УРОКУ: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i="1" dirty="0" smtClean="0">
                <a:cs typeface="Times New Roman" pitchFamily="18" charset="0"/>
              </a:rPr>
              <a:t>  формувати вміння </a:t>
            </a:r>
            <a:r>
              <a:rPr lang="uk-UA" sz="2400" b="1" i="1" dirty="0" err="1" smtClean="0">
                <a:cs typeface="Times New Roman" pitchFamily="18" charset="0"/>
              </a:rPr>
              <a:t>розвʼязувати</a:t>
            </a:r>
            <a:r>
              <a:rPr lang="uk-UA" sz="2400" b="1" i="1" dirty="0" smtClean="0">
                <a:cs typeface="Times New Roman" pitchFamily="18" charset="0"/>
              </a:rPr>
              <a:t> задачі на рівномірний прямолінійний рух;</a:t>
            </a: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i="1" dirty="0" smtClean="0">
                <a:cs typeface="Times New Roman" pitchFamily="18" charset="0"/>
              </a:rPr>
              <a:t>  навчитися визначати шлях, переміщення, та швидкість руху;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2400" b="1" i="1" dirty="0" smtClean="0">
                <a:cs typeface="Times New Roman" pitchFamily="18" charset="0"/>
              </a:rPr>
              <a:t>  формувати вміння </a:t>
            </a:r>
            <a:r>
              <a:rPr lang="uk-UA" sz="2400" b="1" i="1" dirty="0" err="1" smtClean="0">
                <a:cs typeface="Times New Roman" pitchFamily="18" charset="0"/>
              </a:rPr>
              <a:t>розвʼязувати</a:t>
            </a:r>
            <a:r>
              <a:rPr lang="uk-UA" sz="2400" b="1" i="1" dirty="0" smtClean="0">
                <a:cs typeface="Times New Roman" pitchFamily="18" charset="0"/>
              </a:rPr>
              <a:t> задачі на графіки руху;</a:t>
            </a:r>
          </a:p>
          <a:p>
            <a:endParaRPr lang="uk-UA" sz="2400" b="1" i="1" dirty="0" smtClean="0"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2400" b="1" i="1" smtClean="0">
                <a:cs typeface="Times New Roman" pitchFamily="18" charset="0"/>
              </a:rPr>
              <a:t>  розвивати </a:t>
            </a:r>
            <a:r>
              <a:rPr lang="uk-UA" sz="2400" b="1" i="1" dirty="0" smtClean="0">
                <a:cs typeface="Times New Roman" pitchFamily="18" charset="0"/>
              </a:rPr>
              <a:t>логічне та </a:t>
            </a:r>
            <a:r>
              <a:rPr lang="uk-UA" sz="2400" b="1" i="1" smtClean="0">
                <a:cs typeface="Times New Roman" pitchFamily="18" charset="0"/>
              </a:rPr>
              <a:t>аналітичне мислення.</a:t>
            </a:r>
            <a:endParaRPr lang="uk-UA" sz="2400" b="1" i="1" dirty="0" smtClean="0"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5944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42672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838200" y="1066800"/>
            <a:ext cx="7543800" cy="4876800"/>
          </a:xfrm>
          <a:prstGeom prst="rect">
            <a:avLst/>
          </a:prstGeom>
        </p:spPr>
        <p:txBody>
          <a:bodyPr/>
          <a:lstStyle/>
          <a:p>
            <a:pPr marL="514350" indent="-514350" algn="ctr"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Пригадаймо</a:t>
            </a:r>
          </a:p>
          <a:p>
            <a:pPr marL="514350" indent="-514350">
              <a:buAutoNum type="arabicPeriod"/>
              <a:defRPr/>
            </a:pPr>
            <a:r>
              <a:rPr lang="ru-RU" sz="2300" b="1" dirty="0" err="1" smtClean="0"/>
              <a:t>Який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рух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називають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рівномірним</a:t>
            </a:r>
            <a:r>
              <a:rPr lang="ru-RU" sz="2300" b="1" dirty="0" smtClean="0"/>
              <a:t>? </a:t>
            </a:r>
            <a:r>
              <a:rPr lang="ru-RU" sz="2300" b="1" dirty="0" err="1" smtClean="0"/>
              <a:t>Наведіть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приклади</a:t>
            </a:r>
            <a:r>
              <a:rPr lang="ru-RU" sz="2300" b="1" dirty="0" smtClean="0"/>
              <a:t>.</a:t>
            </a:r>
          </a:p>
          <a:p>
            <a:pPr marL="514350" indent="-514350">
              <a:defRPr/>
            </a:pPr>
            <a:endParaRPr lang="ru-RU" sz="2300" b="1" dirty="0" smtClean="0"/>
          </a:p>
          <a:p>
            <a:pPr marL="514350" indent="-514350">
              <a:buAutoNum type="arabicPeriod" startAt="2"/>
              <a:defRPr/>
            </a:pPr>
            <a:r>
              <a:rPr lang="ru-RU" sz="2300" b="1" dirty="0" smtClean="0"/>
              <a:t>Як </a:t>
            </a:r>
            <a:r>
              <a:rPr lang="ru-RU" sz="2300" b="1" dirty="0" err="1" smtClean="0"/>
              <a:t>знайти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швидкість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рівномірного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руху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тіла</a:t>
            </a:r>
            <a:r>
              <a:rPr lang="ru-RU" sz="2300" b="1" dirty="0" smtClean="0"/>
              <a:t>? </a:t>
            </a:r>
          </a:p>
          <a:p>
            <a:pPr marL="514350" indent="-514350">
              <a:defRPr/>
            </a:pPr>
            <a:r>
              <a:rPr lang="ru-RU" sz="2300" b="1" dirty="0" smtClean="0"/>
              <a:t>       </a:t>
            </a:r>
            <a:r>
              <a:rPr lang="ru-RU" sz="2300" b="1" dirty="0" err="1" smtClean="0"/>
              <a:t>Назвіть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одиниці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швидкості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руху</a:t>
            </a:r>
            <a:r>
              <a:rPr lang="ru-RU" sz="2300" b="1" dirty="0" smtClean="0"/>
              <a:t>. </a:t>
            </a:r>
          </a:p>
          <a:p>
            <a:pPr marL="514350" indent="-514350">
              <a:defRPr/>
            </a:pPr>
            <a:endParaRPr lang="ru-RU" sz="2300" b="1" dirty="0" smtClean="0"/>
          </a:p>
          <a:p>
            <a:pPr marL="514350" indent="-514350">
              <a:defRPr/>
            </a:pPr>
            <a:r>
              <a:rPr lang="ru-RU" sz="2300" b="1" dirty="0" smtClean="0"/>
              <a:t>3.    </a:t>
            </a:r>
            <a:r>
              <a:rPr lang="ru-RU" sz="2300" b="1" dirty="0" err="1" smtClean="0"/>
              <a:t>Спідометри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автомобілів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проградуйовані</a:t>
            </a:r>
            <a:r>
              <a:rPr lang="ru-RU" sz="2300" b="1" dirty="0" smtClean="0"/>
              <a:t> в </a:t>
            </a:r>
            <a:r>
              <a:rPr lang="ru-RU" sz="2300" b="1" dirty="0" err="1" smtClean="0"/>
              <a:t>кілометрах</a:t>
            </a:r>
            <a:r>
              <a:rPr lang="ru-RU" sz="2300" b="1" dirty="0" smtClean="0"/>
              <a:t> на годину. Як перевести </a:t>
            </a:r>
            <a:r>
              <a:rPr lang="ru-RU" sz="2300" b="1" dirty="0" err="1" smtClean="0"/>
              <a:t>одиниці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швидкості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з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кілометрів</a:t>
            </a:r>
            <a:r>
              <a:rPr lang="ru-RU" sz="2300" b="1" dirty="0" smtClean="0"/>
              <a:t> на годину в </a:t>
            </a:r>
            <a:r>
              <a:rPr lang="ru-RU" sz="2300" b="1" dirty="0" err="1" smtClean="0"/>
              <a:t>метри</a:t>
            </a:r>
            <a:r>
              <a:rPr lang="ru-RU" sz="2300" b="1" dirty="0" smtClean="0"/>
              <a:t> на секунду?</a:t>
            </a:r>
          </a:p>
          <a:p>
            <a:pPr marL="514350" indent="-514350">
              <a:buAutoNum type="arabicPeriod" startAt="4"/>
              <a:defRPr/>
            </a:pPr>
            <a:endParaRPr lang="ru-RU" sz="2300" b="1" dirty="0" smtClean="0"/>
          </a:p>
          <a:p>
            <a:pPr marL="514350" indent="-514350">
              <a:buAutoNum type="arabicPeriod" startAt="4"/>
              <a:defRPr/>
            </a:pPr>
            <a:r>
              <a:rPr lang="ru-RU" sz="2300" b="1" dirty="0" smtClean="0"/>
              <a:t>Як </a:t>
            </a:r>
            <a:r>
              <a:rPr lang="ru-RU" sz="2300" b="1" dirty="0" err="1" smtClean="0"/>
              <a:t>порівняти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швидкості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руху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тіл</a:t>
            </a:r>
            <a:r>
              <a:rPr lang="ru-RU" sz="2300" b="1" dirty="0" smtClean="0"/>
              <a:t> за </a:t>
            </a:r>
            <a:r>
              <a:rPr lang="ru-RU" sz="2300" b="1" dirty="0" err="1" smtClean="0"/>
              <a:t>поданими</a:t>
            </a:r>
            <a:r>
              <a:rPr lang="ru-RU" sz="2300" b="1" dirty="0" smtClean="0"/>
              <a:t> </a:t>
            </a:r>
            <a:r>
              <a:rPr lang="ru-RU" sz="2300" b="1" dirty="0" err="1" smtClean="0"/>
              <a:t>графіками</a:t>
            </a:r>
            <a:r>
              <a:rPr lang="ru-RU" sz="2300" b="1" dirty="0" smtClean="0"/>
              <a:t>?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</a:t>
            </a:r>
            <a:br>
              <a:rPr lang="ru-RU" sz="4000" dirty="0" smtClean="0"/>
            </a:br>
            <a:endParaRPr lang="en-US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/>
              <a:t/>
            </a:r>
            <a:br>
              <a:rPr lang="ru-RU" sz="2000" dirty="0" smtClean="0"/>
            </a:b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defRPr/>
            </a:pP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762000"/>
            <a:ext cx="7391400" cy="685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Знайди героя</a:t>
            </a:r>
          </a:p>
          <a:p>
            <a:pPr marL="742950" indent="-742950" fontAlgn="auto">
              <a:spcAft>
                <a:spcPts val="0"/>
              </a:spcAft>
              <a:defRPr/>
            </a:pPr>
            <a:r>
              <a:rPr lang="ru-RU" sz="2000" dirty="0" smtClean="0">
                <a:cs typeface="Times New Roman" pitchFamily="18" charset="0"/>
              </a:rPr>
              <a:t>              </a:t>
            </a:r>
            <a:br>
              <a:rPr lang="ru-RU" sz="2000" dirty="0" smtClean="0">
                <a:cs typeface="Times New Roman" pitchFamily="18" charset="0"/>
              </a:rPr>
            </a:br>
            <a:r>
              <a:rPr lang="ru-RU" sz="2000" dirty="0" smtClean="0">
                <a:cs typeface="Times New Roman" pitchFamily="18" charset="0"/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uk-UA" sz="20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" name="Рисунок 47" descr="111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811" y="2462212"/>
            <a:ext cx="1809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1447800"/>
            <a:ext cx="2124075" cy="2238375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695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2438400"/>
            <a:ext cx="2124075" cy="2219325"/>
          </a:xfrm>
          <a:prstGeom prst="rect">
            <a:avLst/>
          </a:prstGeom>
          <a:noFill/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4419600"/>
            <a:ext cx="2295525" cy="1228725"/>
          </a:xfrm>
          <a:prstGeom prst="rect">
            <a:avLst/>
          </a:prstGeom>
          <a:noFill/>
        </p:spPr>
      </p:pic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16859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90600" y="1066800"/>
            <a:ext cx="69342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Перевір себе</a:t>
            </a:r>
            <a:endParaRPr lang="en-US" sz="36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2514600"/>
            <a:ext cx="2085975" cy="22479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1600200"/>
            <a:ext cx="2124075" cy="2247900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2705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4572000"/>
            <a:ext cx="2457450" cy="1228725"/>
          </a:xfrm>
          <a:prstGeom prst="rect">
            <a:avLst/>
          </a:prstGeom>
          <a:noFill/>
        </p:spPr>
      </p:pic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16859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7" name="Picture 11" descr="http://wdesk.ru/_ph/216/2/94798736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5486400"/>
            <a:ext cx="16192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2209800"/>
            <a:ext cx="7848600" cy="3733800"/>
          </a:xfrm>
          <a:prstGeom prst="rect">
            <a:avLst/>
          </a:prstGeom>
        </p:spPr>
        <p:txBody>
          <a:bodyPr/>
          <a:lstStyle/>
          <a:p>
            <a:pPr marL="742950" indent="-742950" fontAlgn="auto">
              <a:spcAft>
                <a:spcPts val="0"/>
              </a:spcAft>
              <a:defRPr/>
            </a:pP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09600" y="1512332"/>
            <a:ext cx="807720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Прямолінійний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рух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–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це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коли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тіло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рухається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по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прямій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лінії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Траєкторія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вимірюється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в метрах.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Шлях –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це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довжина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траєкторії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Одиниця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вимірювання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швидкості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– м/с.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Одиниця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вимірювання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часу – метр (м).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Переміщення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– величина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векторна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Шлях – величина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векторна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Переміщення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завжди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більше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за шлях.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Швидкість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є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величина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відносна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AutoShape 2" descr="https://docviewer.yandex.ua/htmlimage?id=157c-gci8z7szscl4q4thdl8sbvkpjey6h0rkyrg2utzbvmtkhobtpy7mi06ianzlpxr14is60lkfpxchdigzk6vc6rnkp2bj8yqcuhq&amp;name=result_html_me0b425c.gif&amp;uid=0"/>
          <p:cNvSpPr>
            <a:spLocks noChangeAspect="1" noChangeArrowheads="1"/>
          </p:cNvSpPr>
          <p:nvPr/>
        </p:nvSpPr>
        <p:spPr bwMode="auto">
          <a:xfrm>
            <a:off x="2954338" y="644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124200" y="914400"/>
            <a:ext cx="2289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Так обо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н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і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2209800"/>
            <a:ext cx="7848600" cy="3733800"/>
          </a:xfrm>
          <a:prstGeom prst="rect">
            <a:avLst/>
          </a:prstGeom>
        </p:spPr>
        <p:txBody>
          <a:bodyPr/>
          <a:lstStyle/>
          <a:p>
            <a:pPr marL="742950" indent="-742950" fontAlgn="auto">
              <a:spcAft>
                <a:spcPts val="0"/>
              </a:spcAft>
              <a:defRPr/>
            </a:pP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09600" y="1512332"/>
            <a:ext cx="807720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Прямолінійний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рух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–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це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коли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тіло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рухається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по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прямій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лінії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(+)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Траєкторія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вимірюється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в метрах. (-)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Шлях –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це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довжина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траєкторії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(+)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Одиниця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вимірювання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швидкості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– м/с. (+)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Одиниця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вимірювання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часу – метр (м). (-)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Переміщення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– величина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векторна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(+)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Шлях – величина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векторна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(-)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Переміщення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завжди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більше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за шлях. (-)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Швидкість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є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величина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відносна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. (+)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AutoShape 2" descr="https://docviewer.yandex.ua/htmlimage?id=157c-gci8z7szscl4q4thdl8sbvkpjey6h0rkyrg2utzbvmtkhobtpy7mi06ianzlpxr14is60lkfpxchdigzk6vc6rnkp2bj8yqcuhq&amp;name=result_html_me0b425c.gif&amp;uid=0"/>
          <p:cNvSpPr>
            <a:spLocks noChangeAspect="1" noChangeArrowheads="1"/>
          </p:cNvSpPr>
          <p:nvPr/>
        </p:nvSpPr>
        <p:spPr bwMode="auto">
          <a:xfrm>
            <a:off x="2954338" y="644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895600" y="914400"/>
            <a:ext cx="28067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Перевір себе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09600" y="1066800"/>
            <a:ext cx="6553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+mj-lt"/>
              </a:rPr>
              <a:t/>
            </a:r>
            <a:br>
              <a:rPr lang="ru-RU" sz="4000" b="1" dirty="0" smtClean="0">
                <a:latin typeface="+mj-lt"/>
              </a:rPr>
            </a:br>
            <a:endParaRPr lang="ru-RU" sz="4000" b="1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600" y="685801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Розвʼяжи усно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4400" y="1371600"/>
            <a:ext cx="7391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Задача 1.</a:t>
            </a:r>
            <a:r>
              <a:rPr lang="ru-RU" sz="2400" i="1" dirty="0" smtClean="0"/>
              <a:t> </a:t>
            </a:r>
          </a:p>
          <a:p>
            <a:pPr algn="just"/>
            <a:r>
              <a:rPr lang="ru-RU" sz="2400" b="1" dirty="0" err="1" smtClean="0"/>
              <a:t>Равлик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дуже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старався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лізти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вгору</a:t>
            </a:r>
            <a:r>
              <a:rPr lang="ru-RU" sz="2400" b="1" dirty="0" smtClean="0"/>
              <a:t>  по  </a:t>
            </a:r>
            <a:r>
              <a:rPr lang="ru-RU" sz="2400" b="1" dirty="0" err="1" smtClean="0"/>
              <a:t>гілці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Він</a:t>
            </a:r>
            <a:r>
              <a:rPr lang="ru-RU" sz="2400" b="1" dirty="0" smtClean="0"/>
              <a:t> за </a:t>
            </a:r>
          </a:p>
          <a:p>
            <a:pPr algn="just"/>
            <a:r>
              <a:rPr lang="ru-RU" sz="2400" b="1" dirty="0" smtClean="0"/>
              <a:t>5 </a:t>
            </a:r>
            <a:r>
              <a:rPr lang="ru-RU" sz="2400" b="1" dirty="0" err="1" smtClean="0"/>
              <a:t>хв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проліз</a:t>
            </a:r>
            <a:r>
              <a:rPr lang="ru-RU" sz="2400" b="1" dirty="0" smtClean="0"/>
              <a:t> 60 см. </a:t>
            </a:r>
            <a:r>
              <a:rPr lang="ru-RU" sz="2400" b="1" dirty="0" err="1" smtClean="0"/>
              <a:t>Потім</a:t>
            </a:r>
            <a:r>
              <a:rPr lang="ru-RU" sz="2400" b="1" dirty="0" smtClean="0"/>
              <a:t> 1 </a:t>
            </a:r>
            <a:r>
              <a:rPr lang="ru-RU" sz="2400" b="1" dirty="0" err="1" smtClean="0"/>
              <a:t>хв</a:t>
            </a: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відпочивав</a:t>
            </a:r>
            <a:r>
              <a:rPr lang="ru-RU" sz="2400" b="1" dirty="0" smtClean="0"/>
              <a:t>. За </a:t>
            </a:r>
            <a:r>
              <a:rPr lang="ru-RU" sz="2400" b="1" dirty="0" err="1" smtClean="0"/>
              <a:t>цю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хвилину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опустився</a:t>
            </a:r>
            <a:r>
              <a:rPr lang="ru-RU" sz="2400" b="1" dirty="0" smtClean="0"/>
              <a:t> на 50 мм. </a:t>
            </a:r>
            <a:r>
              <a:rPr lang="ru-RU" sz="2400" b="1" dirty="0" err="1" smtClean="0"/>
              <a:t>Знайди</a:t>
            </a:r>
            <a:r>
              <a:rPr lang="ru-RU" sz="2400" b="1" dirty="0" smtClean="0"/>
              <a:t> шлях, </a:t>
            </a:r>
            <a:r>
              <a:rPr lang="ru-RU" sz="2400" b="1" dirty="0" err="1" smtClean="0"/>
              <a:t>який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подолав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равлик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його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переміщення</a:t>
            </a:r>
            <a:r>
              <a:rPr lang="ru-RU" sz="2400" b="1" dirty="0" smtClean="0"/>
              <a:t>.</a:t>
            </a:r>
          </a:p>
          <a:p>
            <a:endParaRPr lang="uk-UA" sz="2400" dirty="0" smtClean="0"/>
          </a:p>
          <a:p>
            <a:endParaRPr lang="uk-UA" sz="2400" dirty="0" smtClean="0"/>
          </a:p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10" name="Picture 4" descr="http://file.mobilmusic.ru/93/7f/b4/6090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88620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1929</TotalTime>
  <Words>620</Words>
  <Application>Microsoft Office PowerPoint</Application>
  <PresentationFormat>Экран (4:3)</PresentationFormat>
  <Paragraphs>219</Paragraphs>
  <Slides>21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1_Тема Office</vt:lpstr>
      <vt:lpstr>4_Тема Office</vt:lpstr>
      <vt:lpstr>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Юзер</cp:lastModifiedBy>
  <cp:revision>177</cp:revision>
  <cp:lastPrinted>1601-01-01T00:00:00Z</cp:lastPrinted>
  <dcterms:created xsi:type="dcterms:W3CDTF">1601-01-01T00:00:00Z</dcterms:created>
  <dcterms:modified xsi:type="dcterms:W3CDTF">2016-02-15T14:18:54Z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