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693" r:id="rId2"/>
    <p:sldMasterId id="2147483697" r:id="rId3"/>
  </p:sldMasterIdLst>
  <p:notesMasterIdLst>
    <p:notesMasterId r:id="rId26"/>
  </p:notesMasterIdLst>
  <p:sldIdLst>
    <p:sldId id="294" r:id="rId4"/>
    <p:sldId id="295" r:id="rId5"/>
    <p:sldId id="296" r:id="rId6"/>
    <p:sldId id="297" r:id="rId7"/>
    <p:sldId id="298" r:id="rId8"/>
    <p:sldId id="299" r:id="rId9"/>
    <p:sldId id="309" r:id="rId10"/>
    <p:sldId id="273" r:id="rId11"/>
    <p:sldId id="274" r:id="rId12"/>
    <p:sldId id="301" r:id="rId13"/>
    <p:sldId id="302" r:id="rId14"/>
    <p:sldId id="300" r:id="rId15"/>
    <p:sldId id="303" r:id="rId16"/>
    <p:sldId id="305" r:id="rId17"/>
    <p:sldId id="311" r:id="rId18"/>
    <p:sldId id="304" r:id="rId19"/>
    <p:sldId id="308" r:id="rId20"/>
    <p:sldId id="307" r:id="rId21"/>
    <p:sldId id="306" r:id="rId22"/>
    <p:sldId id="276" r:id="rId23"/>
    <p:sldId id="312" r:id="rId24"/>
    <p:sldId id="313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D1FFF3"/>
    <a:srgbClr val="FFFF66"/>
    <a:srgbClr val="9FD5A9"/>
    <a:srgbClr val="CCFF99"/>
    <a:srgbClr val="C3FDE7"/>
    <a:srgbClr val="7DFBCB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9A379D1-05F5-4F42-9FDD-C114F3781D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8071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A379D1-05F5-4F42-9FDD-C114F3781D69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735A07-12F9-42FB-B1BA-056211034D00}" type="slidenum">
              <a:rPr lang="en-GB" smtClean="0">
                <a:solidFill>
                  <a:srgbClr val="000000"/>
                </a:solidFill>
              </a:rPr>
              <a:pPr/>
              <a:t>8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7F4BB8-44E5-4CA2-89E0-A7F6DF306233}" type="slidenum">
              <a:rPr lang="en-GB" smtClean="0">
                <a:solidFill>
                  <a:srgbClr val="000000"/>
                </a:solidFill>
              </a:rPr>
              <a:pPr/>
              <a:t>9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F68414-BFAA-4647-8392-730D3F2A74A9}" type="slidenum">
              <a:rPr lang="en-GB" smtClean="0">
                <a:solidFill>
                  <a:srgbClr val="000000"/>
                </a:solidFill>
              </a:rPr>
              <a:pPr/>
              <a:t>11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A379D1-05F5-4F42-9FDD-C114F3781D69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5184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6B6CDD-034B-47ED-BF14-4F05D3BECDF0}" type="slidenum">
              <a:rPr lang="en-GB" smtClean="0">
                <a:solidFill>
                  <a:srgbClr val="000000"/>
                </a:solidFill>
              </a:rPr>
              <a:pPr/>
              <a:t>20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E11278-32A6-48AA-ABC6-ACD9DD5D6173}" type="slidenum">
              <a:rPr lang="en-GB" smtClean="0">
                <a:solidFill>
                  <a:srgbClr val="000000"/>
                </a:solidFill>
              </a:rPr>
              <a:pPr/>
              <a:t>21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E11278-32A6-48AA-ABC6-ACD9DD5D6173}" type="slidenum">
              <a:rPr lang="en-GB" smtClean="0">
                <a:solidFill>
                  <a:srgbClr val="000000"/>
                </a:solidFill>
              </a:rPr>
              <a:pPr/>
              <a:t>22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E965DD41-E73B-4B85-9302-D1A9C7C1EAAE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4ACD71A-DD5D-4ABE-B8DF-E073B89282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73BE350-8E31-4A11-9016-12FBE36978A6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937BC85C-7B5E-4992-B225-55380868C1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4405CA8C-08FF-4934-A3C4-65F120463A31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77EE79AD-C2F3-49FB-B1D5-020A1B75E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8C73E424-DC0C-4D39-9C2A-51E68A3AD272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AFCB2CDD-5B9E-4BC9-97F6-F9FB951117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BA2256F0-B4DA-4F4E-8B1A-2871EEDFD4F1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1D948EE4-227A-44AF-9572-25D7C40168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7E39CC94-0042-4FA6-8B6F-5D693FB68E0B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C3E6B589-EC94-4B7C-A7E8-C0D2D10D7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Прямолінійний рівномірний рух. Швидкість руху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ea typeface="+mj-ea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ea typeface="+mj-ea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Грицик Алла Борисівна, вчитель фізики </a:t>
            </a:r>
            <a:r>
              <a:rPr lang="uk-UA" sz="24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Громівського</a:t>
            </a: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uk-UA" sz="24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навчально</a:t>
            </a:r>
            <a:r>
              <a:rPr lang="en-US" sz="24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-</a:t>
            </a: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виховного комплексу “Дошкільний навчальний заклад – загальноосвітня школа І-ІІІ ступенів” Уманської районної ради Черкаської област</a:t>
            </a:r>
            <a:r>
              <a:rPr lang="uk-UA" sz="24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і</a:t>
            </a:r>
            <a:endParaRPr lang="en-US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2016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6" name="Picture 2" descr="D:\База данных\HMUDIK\Школа\Анимации\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20041" y="4952999"/>
            <a:ext cx="12096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990600" y="762000"/>
            <a:ext cx="69342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 smtClean="0"/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Приладом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для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вимірювання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швидкості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руху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слугує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спідометр</a:t>
            </a:r>
            <a:r>
              <a:rPr lang="uk-UA" sz="36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8000"/>
                </a:solidFill>
                <a:latin typeface="+mj-lt"/>
              </a:rPr>
              <a:t> </a:t>
            </a: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3" name="Picture 2" descr="http://www.autoshcool.ru/uploads/posts/2011-08/pochemu-vret-spidome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590800"/>
            <a:ext cx="4495800" cy="34692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3893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38916" name="Picture 5" descr="j02168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537647"/>
            <a:ext cx="2971800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6" descr="j023307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5362" y="1103671"/>
            <a:ext cx="3343275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7" descr="j021508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8356" y="3124200"/>
            <a:ext cx="166052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0" name="Line 10"/>
          <p:cNvSpPr>
            <a:spLocks noChangeShapeType="1"/>
          </p:cNvSpPr>
          <p:nvPr/>
        </p:nvSpPr>
        <p:spPr bwMode="auto">
          <a:xfrm flipH="1">
            <a:off x="5867400" y="1600200"/>
            <a:ext cx="1371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8921" name="Line 11"/>
          <p:cNvSpPr>
            <a:spLocks noChangeShapeType="1"/>
          </p:cNvSpPr>
          <p:nvPr/>
        </p:nvSpPr>
        <p:spPr bwMode="auto">
          <a:xfrm flipV="1">
            <a:off x="2807109" y="3429000"/>
            <a:ext cx="0" cy="2133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Группа 14"/>
          <p:cNvGrpSpPr>
            <a:grpSpLocks/>
          </p:cNvGrpSpPr>
          <p:nvPr/>
        </p:nvGrpSpPr>
        <p:grpSpPr bwMode="auto">
          <a:xfrm>
            <a:off x="1447800" y="508176"/>
            <a:ext cx="1144974" cy="796750"/>
            <a:chOff x="1371600" y="-331629"/>
            <a:chExt cx="1524000" cy="1407955"/>
          </a:xfrm>
        </p:grpSpPr>
        <p:sp>
          <p:nvSpPr>
            <p:cNvPr id="38934" name="Line 9"/>
            <p:cNvSpPr>
              <a:spLocks noChangeShapeType="1"/>
            </p:cNvSpPr>
            <p:nvPr/>
          </p:nvSpPr>
          <p:spPr bwMode="auto">
            <a:xfrm>
              <a:off x="1371600" y="914400"/>
              <a:ext cx="15240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38935" name="Picture 19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78724" y="-331629"/>
              <a:ext cx="796749" cy="1407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92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3892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07109" y="4311752"/>
            <a:ext cx="6953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892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893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38932" name="Picture 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3200" y="762000"/>
            <a:ext cx="695325" cy="91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33" name="TextBox 24"/>
          <p:cNvSpPr txBox="1">
            <a:spLocks noChangeArrowheads="1"/>
          </p:cNvSpPr>
          <p:nvPr/>
        </p:nvSpPr>
        <p:spPr bwMode="auto">
          <a:xfrm>
            <a:off x="3429000" y="3352800"/>
            <a:ext cx="5181600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Швидкість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руху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—</a:t>
            </a:r>
            <a:b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</a:b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векторна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величина: вона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має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не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тільки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значення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але й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напрямок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</a:br>
            <a:endParaRPr lang="ru-RU" sz="3200" b="1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Значення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швидкості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руху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може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бути подано не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тільки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в метрах на секунду,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але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й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в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інших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одиницях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.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3600" b="1" i="1" dirty="0" smtClean="0">
              <a:solidFill>
                <a:srgbClr val="008000"/>
              </a:solidFill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3600" b="1" dirty="0" smtClean="0">
              <a:solidFill>
                <a:srgbClr val="008000"/>
              </a:solidFill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6" name="Picture 2" descr="D:\База данных\HMUDIK\Школа\Анимации\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5168" y="4953000"/>
            <a:ext cx="12096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3810000"/>
            <a:ext cx="5010150" cy="800100"/>
          </a:xfrm>
          <a:prstGeom prst="rect">
            <a:avLst/>
          </a:prstGeom>
          <a:noFill/>
        </p:spPr>
      </p:pic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0" y="1257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914400"/>
            <a:ext cx="73914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Знаходимо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шлях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і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час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руху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тіла</a:t>
            </a:r>
            <a:endParaRPr lang="uk-UA" sz="3600" b="1" i="1" dirty="0" smtClean="0">
              <a:solidFill>
                <a:srgbClr val="008000"/>
              </a:solidFill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      </a:t>
            </a:r>
            <a:r>
              <a:rPr lang="en-US" sz="88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1676400"/>
            <a:ext cx="2085975" cy="2247900"/>
          </a:xfrm>
          <a:prstGeom prst="rect">
            <a:avLst/>
          </a:prstGeom>
          <a:noFill/>
        </p:spPr>
      </p:pic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6800" y="3657600"/>
            <a:ext cx="2124075" cy="2247900"/>
          </a:xfrm>
          <a:prstGeom prst="rect">
            <a:avLst/>
          </a:prstGeom>
          <a:noFill/>
        </p:spPr>
      </p:pic>
      <p:pic>
        <p:nvPicPr>
          <p:cNvPr id="9" name="Picture 1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00" y="4343400"/>
            <a:ext cx="2457450" cy="1228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800" b="1" dirty="0" smtClean="0">
                <a:ea typeface="+mj-ea"/>
                <a:cs typeface="Times New Roman" pitchFamily="18" charset="0"/>
              </a:rPr>
              <a:t>Виразити швидкість  в м/с.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3" name="Picture 6" descr="время"/>
          <p:cNvPicPr>
            <a:picLocks noChangeAspect="1" noChangeArrowheads="1"/>
          </p:cNvPicPr>
          <p:nvPr/>
        </p:nvPicPr>
        <p:blipFill>
          <a:blip r:embed="rId2" cstate="print"/>
          <a:srcRect r="1636" b="1277"/>
          <a:stretch>
            <a:fillRect/>
          </a:stretch>
        </p:blipFill>
        <p:spPr bwMode="auto">
          <a:xfrm>
            <a:off x="1524000" y="1773692"/>
            <a:ext cx="6464300" cy="41556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217971" y="1295400"/>
            <a:ext cx="67818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800" b="1" dirty="0" smtClean="0">
                <a:ea typeface="+mj-ea"/>
                <a:cs typeface="Times New Roman" pitchFamily="18" charset="0"/>
              </a:rPr>
              <a:t>Визначити ціну поділки спідометра.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6" name="Picture 2" descr="D:\База данных\HMUDIK\Школа\Анимации\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4648200"/>
            <a:ext cx="12096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autoshcool.ru/uploads/posts/2011-08/pochemu-vret-spidomet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2590800"/>
            <a:ext cx="4495800" cy="34692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609600"/>
            <a:ext cx="6781800" cy="1143000"/>
          </a:xfrm>
          <a:prstGeom prst="rect">
            <a:avLst/>
          </a:prstGeom>
        </p:spPr>
        <p:txBody>
          <a:bodyPr/>
          <a:lstStyle/>
          <a:p>
            <a:pPr indent="-182880"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uk-UA" sz="3600" b="1" dirty="0" err="1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Розвʼяжіть</a:t>
            </a: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  задачу</a:t>
            </a: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6" name="Picture 2" descr="D:\База данных\HMUDIK\Школа\Анимации\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0420" y="4698128"/>
            <a:ext cx="12096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685800" y="1371600"/>
            <a:ext cx="75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cs typeface="Times New Roman" pitchFamily="18" charset="0"/>
              </a:rPr>
              <a:t>Задача 1.  </a:t>
            </a:r>
            <a:r>
              <a:rPr lang="ru-RU" sz="2400" b="1" dirty="0" err="1" smtClean="0">
                <a:cs typeface="Times New Roman" pitchFamily="18" charset="0"/>
              </a:rPr>
              <a:t>Виразіть</a:t>
            </a:r>
            <a:r>
              <a:rPr lang="ru-RU" sz="2400" b="1" dirty="0" smtClean="0">
                <a:cs typeface="Times New Roman" pitchFamily="18" charset="0"/>
              </a:rPr>
              <a:t> у метрах за секунду </a:t>
            </a:r>
            <a:r>
              <a:rPr lang="ru-RU" sz="2400" b="1" dirty="0" err="1" smtClean="0">
                <a:cs typeface="Times New Roman" pitchFamily="18" charset="0"/>
              </a:rPr>
              <a:t>швидкості</a:t>
            </a:r>
            <a:r>
              <a:rPr lang="ru-RU" sz="2400" b="1" dirty="0" smtClean="0">
                <a:cs typeface="Times New Roman" pitchFamily="18" charset="0"/>
              </a:rPr>
              <a:t>:</a:t>
            </a:r>
          </a:p>
          <a:p>
            <a:r>
              <a:rPr lang="ru-RU" sz="2400" b="1" dirty="0" smtClean="0">
                <a:cs typeface="Times New Roman" pitchFamily="18" charset="0"/>
              </a:rPr>
              <a:t> 1) 7,2 км/год ;  2) 3600 см/</a:t>
            </a:r>
            <a:r>
              <a:rPr lang="ru-RU" sz="2400" b="1" dirty="0" err="1" smtClean="0">
                <a:cs typeface="Times New Roman" pitchFamily="18" charset="0"/>
              </a:rPr>
              <a:t>хв</a:t>
            </a:r>
            <a:r>
              <a:rPr lang="ru-RU" sz="2400" b="1" dirty="0" smtClean="0">
                <a:cs typeface="Times New Roman" pitchFamily="18" charset="0"/>
              </a:rPr>
              <a:t>;  3) 6 м/</a:t>
            </a:r>
            <a:r>
              <a:rPr lang="ru-RU" sz="2400" b="1" dirty="0" err="1" smtClean="0">
                <a:cs typeface="Times New Roman" pitchFamily="18" charset="0"/>
              </a:rPr>
              <a:t>хв</a:t>
            </a:r>
            <a:r>
              <a:rPr lang="ru-RU" sz="2400" b="1" dirty="0" smtClean="0">
                <a:cs typeface="Times New Roman" pitchFamily="18" charset="0"/>
              </a:rPr>
              <a:t>; 4) 36 дм/год</a:t>
            </a:r>
            <a:r>
              <a:rPr lang="ru-RU" sz="2400" b="1" dirty="0" smtClean="0">
                <a:latin typeface="+mn-lt"/>
              </a:rPr>
              <a:t>.</a:t>
            </a:r>
          </a:p>
          <a:p>
            <a:r>
              <a:rPr lang="uk-UA" sz="2400" b="1" i="1" u="sng" dirty="0" err="1" smtClean="0">
                <a:cs typeface="Times New Roman" pitchFamily="18" charset="0"/>
              </a:rPr>
              <a:t>Розвʼязання</a:t>
            </a:r>
            <a:r>
              <a:rPr lang="uk-UA" sz="2400" b="1" i="1" u="sng" dirty="0" smtClean="0">
                <a:cs typeface="Times New Roman" pitchFamily="18" charset="0"/>
              </a:rPr>
              <a:t>:</a:t>
            </a:r>
            <a:endParaRPr lang="ru-RU" sz="2400" b="1" i="1" u="sng" dirty="0">
              <a:cs typeface="Times New Roman" pitchFamily="18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1295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2667000"/>
            <a:ext cx="4629150" cy="771525"/>
          </a:xfrm>
          <a:prstGeom prst="rect">
            <a:avLst/>
          </a:prstGeom>
          <a:noFill/>
        </p:spPr>
      </p:pic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12287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3505200"/>
            <a:ext cx="5200650" cy="742950"/>
          </a:xfrm>
          <a:prstGeom prst="rect">
            <a:avLst/>
          </a:prstGeom>
          <a:noFill/>
        </p:spPr>
      </p:pic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6800" y="4419600"/>
            <a:ext cx="4743450" cy="771525"/>
          </a:xfrm>
          <a:prstGeom prst="rect">
            <a:avLst/>
          </a:prstGeom>
          <a:noFill/>
        </p:spPr>
      </p:pic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12287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6800" y="5410200"/>
            <a:ext cx="3609975" cy="742950"/>
          </a:xfrm>
          <a:prstGeom prst="rect">
            <a:avLst/>
          </a:prstGeom>
          <a:noFill/>
        </p:spPr>
      </p:pic>
      <p:sp>
        <p:nvSpPr>
          <p:cNvPr id="8207" name="Rectangle 15"/>
          <p:cNvSpPr>
            <a:spLocks noChangeArrowheads="1"/>
          </p:cNvSpPr>
          <p:nvPr/>
        </p:nvSpPr>
        <p:spPr bwMode="auto">
          <a:xfrm>
            <a:off x="0" y="1200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838200"/>
            <a:ext cx="6781800" cy="6096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err="1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Розвʼяжіть</a:t>
            </a: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 задачу</a:t>
            </a:r>
          </a:p>
          <a:p>
            <a:pPr fontAlgn="auto">
              <a:spcAft>
                <a:spcPts val="0"/>
              </a:spcAft>
              <a:defRPr/>
            </a:pPr>
            <a:endParaRPr lang="ru-RU" sz="2400" b="1" dirty="0" smtClean="0"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ru-RU" sz="2400" b="1" dirty="0" smtClean="0">
                <a:cs typeface="Times New Roman" pitchFamily="18" charset="0"/>
              </a:rPr>
              <a:t>Задача 2. </a:t>
            </a:r>
            <a:r>
              <a:rPr lang="ru-RU" sz="2400" b="1" dirty="0" err="1" smtClean="0">
                <a:cs typeface="Times New Roman" pitchFamily="18" charset="0"/>
              </a:rPr>
              <a:t>Автомобіль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рухається</a:t>
            </a:r>
            <a:r>
              <a:rPr lang="ru-RU" sz="2400" b="1" dirty="0" smtClean="0">
                <a:cs typeface="Times New Roman" pitchFamily="18" charset="0"/>
              </a:rPr>
              <a:t> по </a:t>
            </a:r>
            <a:r>
              <a:rPr lang="ru-RU" sz="2400" b="1" dirty="0" err="1" smtClean="0">
                <a:cs typeface="Times New Roman" pitchFamily="18" charset="0"/>
              </a:rPr>
              <a:t>шосе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зі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швидкістю</a:t>
            </a:r>
            <a:r>
              <a:rPr lang="ru-RU" sz="2400" b="1" dirty="0" smtClean="0">
                <a:cs typeface="Times New Roman" pitchFamily="18" charset="0"/>
              </a:rPr>
              <a:t> 60 км/год, а </a:t>
            </a:r>
            <a:r>
              <a:rPr lang="ru-RU" sz="2400" b="1" dirty="0" err="1" smtClean="0">
                <a:cs typeface="Times New Roman" pitchFamily="18" charset="0"/>
              </a:rPr>
              <a:t>поштовий</a:t>
            </a:r>
            <a:r>
              <a:rPr lang="ru-RU" sz="2400" b="1" dirty="0" smtClean="0">
                <a:cs typeface="Times New Roman" pitchFamily="18" charset="0"/>
              </a:rPr>
              <a:t> голуб </a:t>
            </a:r>
            <a:r>
              <a:rPr lang="ru-RU" sz="2400" b="1" dirty="0" err="1" smtClean="0">
                <a:cs typeface="Times New Roman" pitchFamily="18" charset="0"/>
              </a:rPr>
              <a:t>летить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зі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швидкістю</a:t>
            </a:r>
            <a:r>
              <a:rPr lang="ru-RU" sz="2400" b="1" dirty="0" smtClean="0">
                <a:cs typeface="Times New Roman" pitchFamily="18" charset="0"/>
              </a:rPr>
              <a:t> 16 м/с. </a:t>
            </a:r>
            <a:r>
              <a:rPr lang="ru-RU" sz="2400" b="1" dirty="0" err="1" smtClean="0">
                <a:cs typeface="Times New Roman" pitchFamily="18" charset="0"/>
              </a:rPr>
              <a:t>Чи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зможе</a:t>
            </a:r>
            <a:r>
              <a:rPr lang="ru-RU" sz="2400" b="1" dirty="0" smtClean="0">
                <a:cs typeface="Times New Roman" pitchFamily="18" charset="0"/>
              </a:rPr>
              <a:t> голуб </a:t>
            </a:r>
            <a:r>
              <a:rPr lang="ru-RU" sz="2400" b="1" dirty="0" err="1" smtClean="0">
                <a:cs typeface="Times New Roman" pitchFamily="18" charset="0"/>
              </a:rPr>
              <a:t>обігнати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автомобіль</a:t>
            </a:r>
            <a:r>
              <a:rPr lang="ru-RU" sz="2400" b="1" dirty="0" smtClean="0">
                <a:cs typeface="Times New Roman" pitchFamily="18" charset="0"/>
              </a:rPr>
              <a:t>?</a:t>
            </a: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r>
              <a:rPr lang="en-US" sz="2000" dirty="0" smtClean="0"/>
              <a:t> </a:t>
            </a:r>
            <a:r>
              <a:rPr lang="uk-UA" sz="2000" b="1" dirty="0" smtClean="0"/>
              <a:t>Дано:</a:t>
            </a:r>
            <a:r>
              <a:rPr lang="en-US" sz="2000" b="1" dirty="0" smtClean="0"/>
              <a:t>                                </a:t>
            </a:r>
            <a:r>
              <a:rPr lang="uk-UA" sz="2000" b="1" dirty="0" err="1" smtClean="0"/>
              <a:t>Розвʼязання</a:t>
            </a:r>
            <a:r>
              <a:rPr lang="uk-UA" sz="2000" b="1" dirty="0" smtClean="0"/>
              <a:t>:</a:t>
            </a:r>
            <a:endParaRPr lang="ru-RU" sz="2000" dirty="0" smtClean="0"/>
          </a:p>
          <a:p>
            <a:r>
              <a:rPr lang="en-US" sz="2000" b="1" i="1" dirty="0" smtClean="0"/>
              <a:t>v</a:t>
            </a:r>
            <a:r>
              <a:rPr lang="ru-RU" sz="2000" b="1" i="1" dirty="0" smtClean="0"/>
              <a:t>₁</a:t>
            </a:r>
            <a:r>
              <a:rPr lang="en-US" sz="2000" b="1" dirty="0" smtClean="0"/>
              <a:t> = 60 </a:t>
            </a:r>
            <a:r>
              <a:rPr lang="uk-UA" sz="2000" b="1" dirty="0" smtClean="0"/>
              <a:t>км/</a:t>
            </a:r>
            <a:r>
              <a:rPr lang="uk-UA" sz="2000" b="1" dirty="0" err="1" smtClean="0"/>
              <a:t>год</a:t>
            </a:r>
            <a:r>
              <a:rPr lang="en-US" sz="2000" b="1" dirty="0" smtClean="0"/>
              <a:t>                   </a:t>
            </a:r>
            <a:endParaRPr lang="ru-RU" sz="2000" b="1" dirty="0" smtClean="0"/>
          </a:p>
          <a:p>
            <a:r>
              <a:rPr lang="en-US" sz="2000" b="1" i="1" dirty="0" smtClean="0"/>
              <a:t>v</a:t>
            </a:r>
            <a:r>
              <a:rPr lang="ru-RU" sz="2000" b="1" i="1" dirty="0" smtClean="0"/>
              <a:t>₂ </a:t>
            </a:r>
            <a:r>
              <a:rPr lang="en-US" sz="2000" b="1" dirty="0" smtClean="0"/>
              <a:t>= </a:t>
            </a:r>
            <a:r>
              <a:rPr lang="uk-UA" sz="2000" b="1" dirty="0" smtClean="0"/>
              <a:t>16 м/с</a:t>
            </a:r>
            <a:endParaRPr lang="ru-RU" sz="2000" b="1" dirty="0" smtClean="0"/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uk-UA" sz="2000" b="1" dirty="0" smtClean="0"/>
              <a:t>Порівняти            </a:t>
            </a:r>
            <a:r>
              <a:rPr lang="uk-UA" sz="2000" dirty="0" smtClean="0"/>
              <a:t>Таким чином, </a:t>
            </a:r>
            <a:r>
              <a:rPr lang="en-US" sz="2000" i="1" dirty="0" smtClean="0"/>
              <a:t>v</a:t>
            </a:r>
            <a:r>
              <a:rPr lang="ru-RU" sz="2000" dirty="0" smtClean="0"/>
              <a:t>₁˃</a:t>
            </a:r>
            <a:r>
              <a:rPr lang="en-US" sz="2000" i="1" dirty="0" smtClean="0"/>
              <a:t>v</a:t>
            </a:r>
            <a:r>
              <a:rPr lang="ru-RU" sz="2000" dirty="0" smtClean="0"/>
              <a:t>₂</a:t>
            </a:r>
            <a:r>
              <a:rPr lang="uk-UA" sz="2000" dirty="0" smtClean="0"/>
              <a:t>, але в голуба є шанс!</a:t>
            </a:r>
            <a:endParaRPr lang="uk-UA" sz="2000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sz="2000" b="1" i="1" dirty="0" smtClean="0"/>
              <a:t>v</a:t>
            </a:r>
            <a:r>
              <a:rPr lang="ru-RU" sz="2000" b="1" i="1" dirty="0" smtClean="0"/>
              <a:t>₁ </a:t>
            </a:r>
            <a:r>
              <a:rPr lang="uk-UA" sz="2000" b="1" dirty="0" smtClean="0"/>
              <a:t>та </a:t>
            </a:r>
            <a:r>
              <a:rPr lang="en-US" sz="2000" b="1" i="1" dirty="0" smtClean="0"/>
              <a:t>v</a:t>
            </a:r>
            <a:r>
              <a:rPr lang="ru-RU" sz="2000" b="1" i="1" dirty="0" smtClean="0"/>
              <a:t>₂</a:t>
            </a:r>
            <a:endParaRPr lang="ru-RU" sz="2000" b="1" dirty="0" smtClean="0"/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6" name="Picture 2" descr="D:\База данных\HMUDIK\Школа\Анимации\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5105400"/>
            <a:ext cx="12096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066800" y="4724400"/>
            <a:ext cx="2133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200400" y="3657600"/>
            <a:ext cx="0" cy="1676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3886200"/>
            <a:ext cx="4267200" cy="647700"/>
          </a:xfrm>
          <a:prstGeom prst="rect">
            <a:avLst/>
          </a:prstGeom>
          <a:noFill/>
        </p:spPr>
      </p:pic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1104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err="1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Розвʼяжіть</a:t>
            </a: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 задачу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6" name="Picture 2" descr="D:\База данных\HMUDIK\Школа\Анимации\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7103" y="4870219"/>
            <a:ext cx="12096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990600" y="2133600"/>
            <a:ext cx="6781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cs typeface="Times New Roman" pitchFamily="18" charset="0"/>
              </a:rPr>
              <a:t>Задача 3. </a:t>
            </a:r>
          </a:p>
          <a:p>
            <a:r>
              <a:rPr lang="ru-RU" sz="2400" b="1" dirty="0" smtClean="0">
                <a:cs typeface="Times New Roman" pitchFamily="18" charset="0"/>
              </a:rPr>
              <a:t>Потяг </a:t>
            </a:r>
            <a:r>
              <a:rPr lang="ru-RU" sz="2400" b="1" dirty="0" err="1" smtClean="0">
                <a:cs typeface="Times New Roman" pitchFamily="18" charset="0"/>
              </a:rPr>
              <a:t>проїхав</a:t>
            </a:r>
            <a:r>
              <a:rPr lang="ru-RU" sz="2400" b="1" dirty="0" smtClean="0">
                <a:cs typeface="Times New Roman" pitchFamily="18" charset="0"/>
              </a:rPr>
              <a:t> 20 км за 15 </a:t>
            </a:r>
            <a:r>
              <a:rPr lang="ru-RU" sz="2400" b="1" dirty="0" err="1" smtClean="0">
                <a:cs typeface="Times New Roman" pitchFamily="18" charset="0"/>
              </a:rPr>
              <a:t>хв</a:t>
            </a:r>
            <a:r>
              <a:rPr lang="ru-RU" sz="2400" b="1" dirty="0" smtClean="0">
                <a:cs typeface="Times New Roman" pitchFamily="18" charset="0"/>
              </a:rPr>
              <a:t>. Яка </a:t>
            </a:r>
            <a:r>
              <a:rPr lang="ru-RU" sz="2400" b="1" dirty="0" err="1" smtClean="0">
                <a:cs typeface="Times New Roman" pitchFamily="18" charset="0"/>
              </a:rPr>
              <a:t>швидкість</a:t>
            </a:r>
            <a:r>
              <a:rPr lang="ru-RU" sz="2400" b="1" dirty="0" smtClean="0">
                <a:cs typeface="Times New Roman" pitchFamily="18" charset="0"/>
              </a:rPr>
              <a:t> потяга? 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66800" y="3657600"/>
            <a:ext cx="6934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cs typeface="Times New Roman" pitchFamily="18" charset="0"/>
              </a:rPr>
              <a:t>Задача 4. </a:t>
            </a:r>
          </a:p>
          <a:p>
            <a:r>
              <a:rPr lang="ru-RU" sz="2400" b="1" dirty="0" smtClean="0">
                <a:cs typeface="Times New Roman" pitchFamily="18" charset="0"/>
              </a:rPr>
              <a:t>За </a:t>
            </a:r>
            <a:r>
              <a:rPr lang="ru-RU" sz="2400" b="1" dirty="0" err="1" smtClean="0">
                <a:cs typeface="Times New Roman" pitchFamily="18" charset="0"/>
              </a:rPr>
              <a:t>який</a:t>
            </a:r>
            <a:r>
              <a:rPr lang="ru-RU" sz="2400" b="1" dirty="0" smtClean="0">
                <a:cs typeface="Times New Roman" pitchFamily="18" charset="0"/>
              </a:rPr>
              <a:t> час </a:t>
            </a:r>
            <a:r>
              <a:rPr lang="ru-RU" sz="2400" b="1" dirty="0" err="1" smtClean="0">
                <a:cs typeface="Times New Roman" pitchFamily="18" charset="0"/>
              </a:rPr>
              <a:t>гоночний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автомобіль</a:t>
            </a:r>
            <a:r>
              <a:rPr lang="ru-RU" sz="2400" b="1" dirty="0" smtClean="0">
                <a:cs typeface="Times New Roman" pitchFamily="18" charset="0"/>
              </a:rPr>
              <a:t>, </a:t>
            </a:r>
            <a:r>
              <a:rPr lang="ru-RU" sz="2400" b="1" dirty="0" err="1" smtClean="0">
                <a:cs typeface="Times New Roman" pitchFamily="18" charset="0"/>
              </a:rPr>
              <a:t>що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рухається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зі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швидкістю</a:t>
            </a:r>
            <a:r>
              <a:rPr lang="ru-RU" sz="2400" b="1" dirty="0" smtClean="0">
                <a:cs typeface="Times New Roman" pitchFamily="18" charset="0"/>
              </a:rPr>
              <a:t>  180 км/год </a:t>
            </a:r>
            <a:r>
              <a:rPr lang="ru-RU" sz="2400" b="1" dirty="0" err="1" smtClean="0">
                <a:cs typeface="Times New Roman" pitchFamily="18" charset="0"/>
              </a:rPr>
              <a:t>проїде</a:t>
            </a:r>
            <a:r>
              <a:rPr lang="ru-RU" sz="2400" b="1" dirty="0" smtClean="0">
                <a:cs typeface="Times New Roman" pitchFamily="18" charset="0"/>
              </a:rPr>
              <a:t> 360 км?  </a:t>
            </a:r>
            <a:endParaRPr lang="ru-RU" sz="24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Самостійна робота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ea typeface="+mj-ea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ea typeface="+mj-ea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990600" y="1905000"/>
            <a:ext cx="3276600" cy="434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 варіант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1. Виразіть в метрах за секунду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3,6 км/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108 км/год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2.  Надзвуковий літак летить зі швидкістю 400 м/с. За який час він пролетить 100 км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42900" indent="-342900"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446587" y="1905000"/>
            <a:ext cx="3429000" cy="434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dirty="0" smtClean="0"/>
          </a:p>
          <a:p>
            <a:pPr algn="ctr"/>
            <a:endParaRPr lang="uk-UA" sz="2400" dirty="0" smtClean="0"/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ІІ варіант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1. Виразіть в метрах за секунду</a:t>
            </a: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36 км/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118 км/год.</a:t>
            </a:r>
          </a:p>
          <a:p>
            <a:pPr algn="ctr"/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2. Під час змагань тенісний м'яч летить зі швидкістю 99 км/год. За який час він пролетить 27,5 м?</a:t>
            </a:r>
          </a:p>
          <a:p>
            <a:pPr algn="ctr"/>
            <a:endParaRPr lang="uk-UA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ЗАВДАННЯ УРОКУ: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ea typeface="+mj-ea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формувати поняття рівномірного прямолінійного руху, швидкості руху;</a:t>
            </a: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вивчити формулу швидкості руху;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</a:t>
            </a:r>
            <a:r>
              <a:rPr lang="uk-UA" sz="24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ф</a:t>
            </a: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ормувати вміння розв'язувати задачі;</a:t>
            </a:r>
          </a:p>
          <a:p>
            <a:pPr>
              <a:buFont typeface="Arial" pitchFamily="34" charset="0"/>
              <a:buChar char="•"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розвивати логічне мислення.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6" name="Picture 2" descr="D:\База данных\HMUDIK\Школа\Анимации\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9019" y="4953000"/>
            <a:ext cx="12096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37898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899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7895" name="Rectangle 6"/>
          <p:cNvSpPr>
            <a:spLocks noChangeArrowheads="1"/>
          </p:cNvSpPr>
          <p:nvPr/>
        </p:nvSpPr>
        <p:spPr bwMode="auto">
          <a:xfrm>
            <a:off x="0" y="1390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37896" name="TextBox 10"/>
          <p:cNvSpPr txBox="1">
            <a:spLocks noChangeArrowheads="1"/>
          </p:cNvSpPr>
          <p:nvPr/>
        </p:nvSpPr>
        <p:spPr bwMode="auto">
          <a:xfrm>
            <a:off x="609600" y="1371600"/>
            <a:ext cx="79248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uk-UA" sz="3200" dirty="0" smtClean="0"/>
          </a:p>
          <a:p>
            <a:pPr>
              <a:buFont typeface="Arial" pitchFamily="34" charset="0"/>
              <a:buChar char="•"/>
            </a:pPr>
            <a:r>
              <a:rPr lang="uk-UA" sz="3200" dirty="0" smtClean="0"/>
              <a:t> </a:t>
            </a:r>
            <a:r>
              <a:rPr lang="uk-UA" sz="2800" b="1" dirty="0" smtClean="0">
                <a:cs typeface="Times New Roman" pitchFamily="18" charset="0"/>
              </a:rPr>
              <a:t>Опрацювати  §  9</a:t>
            </a:r>
          </a:p>
          <a:p>
            <a:pPr>
              <a:buFont typeface="Arial" pitchFamily="34" charset="0"/>
              <a:buChar char="•"/>
            </a:pPr>
            <a:r>
              <a:rPr lang="uk-UA" sz="2800" dirty="0" smtClean="0">
                <a:cs typeface="Times New Roman" pitchFamily="18" charset="0"/>
              </a:rPr>
              <a:t>  </a:t>
            </a:r>
            <a:r>
              <a:rPr lang="uk-UA" sz="2800" b="1" dirty="0" smtClean="0">
                <a:cs typeface="Times New Roman" pitchFamily="18" charset="0"/>
              </a:rPr>
              <a:t>рівень А: вправа 9 № 7,  9 № 9</a:t>
            </a:r>
          </a:p>
          <a:p>
            <a:pPr>
              <a:buFont typeface="Arial" pitchFamily="34" charset="0"/>
              <a:buChar char="•"/>
            </a:pPr>
            <a:r>
              <a:rPr lang="uk-UA" sz="2800" b="1" dirty="0" smtClean="0">
                <a:cs typeface="Times New Roman" pitchFamily="18" charset="0"/>
              </a:rPr>
              <a:t>  рівень Б: вправа 9 № 10,  8 № 11</a:t>
            </a:r>
          </a:p>
          <a:p>
            <a:pPr>
              <a:buFont typeface="Arial" pitchFamily="34" charset="0"/>
              <a:buChar char="•"/>
            </a:pPr>
            <a:endParaRPr lang="uk-UA" sz="2800" b="1" dirty="0" smtClean="0"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2800" b="1" dirty="0" smtClean="0"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solidFill>
                  <a:srgbClr val="008000"/>
                </a:solidFill>
                <a:cs typeface="Times New Roman" pitchFamily="18" charset="0"/>
              </a:rPr>
              <a:t>Творче завдання</a:t>
            </a:r>
          </a:p>
          <a:p>
            <a:pPr algn="just"/>
            <a:r>
              <a:rPr lang="uk-UA" sz="2800" b="1" dirty="0" smtClean="0">
                <a:cs typeface="Times New Roman" pitchFamily="18" charset="0"/>
              </a:rPr>
              <a:t>Користуючись метром та секундоміром обчислити швидкість руху домашніх тварин.</a:t>
            </a:r>
            <a:endParaRPr lang="ru-RU" sz="2800" b="1" dirty="0"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57210" y="609600"/>
            <a:ext cx="6115841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dirty="0" smtClean="0">
                <a:ln/>
                <a:solidFill>
                  <a:srgbClr val="008000"/>
                </a:solidFill>
              </a:rPr>
              <a:t>Домашнє завдання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459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459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762000" y="4419600"/>
            <a:ext cx="76438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	</a:t>
            </a:r>
            <a:endParaRPr lang="ru-RU" sz="3600" dirty="0" smtClean="0">
              <a:solidFill>
                <a:prstClr val="black"/>
              </a:solidFill>
            </a:endParaRPr>
          </a:p>
          <a:p>
            <a:endParaRPr lang="ru-RU" sz="3600" dirty="0" smtClean="0">
              <a:solidFill>
                <a:prstClr val="black"/>
              </a:solidFill>
            </a:endParaRPr>
          </a:p>
          <a:p>
            <a:r>
              <a:rPr lang="en-US" sz="3600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19200" y="609600"/>
            <a:ext cx="6702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Список використаних джерел:</a:t>
            </a:r>
            <a:endParaRPr lang="ru-RU" sz="3600" dirty="0">
              <a:solidFill>
                <a:srgbClr val="008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38200" y="1219200"/>
            <a:ext cx="7620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prstClr val="black"/>
                </a:solidFill>
                <a:cs typeface="Times New Roman" pitchFamily="18" charset="0"/>
              </a:rPr>
              <a:t>Література: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dirty="0" err="1" smtClean="0">
                <a:solidFill>
                  <a:prstClr val="black"/>
                </a:solidFill>
              </a:rPr>
              <a:t>Фізика</a:t>
            </a:r>
            <a:r>
              <a:rPr lang="ru-RU" dirty="0" smtClean="0">
                <a:solidFill>
                  <a:prstClr val="black"/>
                </a:solidFill>
              </a:rPr>
              <a:t>: </a:t>
            </a:r>
            <a:r>
              <a:rPr lang="ru-RU" dirty="0" err="1" smtClean="0">
                <a:solidFill>
                  <a:prstClr val="black"/>
                </a:solidFill>
              </a:rPr>
              <a:t>підруч</a:t>
            </a:r>
            <a:r>
              <a:rPr lang="ru-RU" dirty="0" smtClean="0">
                <a:solidFill>
                  <a:prstClr val="black"/>
                </a:solidFill>
              </a:rPr>
              <a:t>. для 7 </a:t>
            </a:r>
            <a:r>
              <a:rPr lang="ru-RU" dirty="0" err="1" smtClean="0">
                <a:solidFill>
                  <a:prstClr val="black"/>
                </a:solidFill>
              </a:rPr>
              <a:t>кл</a:t>
            </a:r>
            <a:r>
              <a:rPr lang="ru-RU" dirty="0" smtClean="0">
                <a:solidFill>
                  <a:prstClr val="black"/>
                </a:solidFill>
              </a:rPr>
              <a:t>. </a:t>
            </a:r>
            <a:r>
              <a:rPr lang="ru-RU" dirty="0" err="1" smtClean="0">
                <a:solidFill>
                  <a:prstClr val="black"/>
                </a:solidFill>
              </a:rPr>
              <a:t>загальноосвіт</a:t>
            </a:r>
            <a:r>
              <a:rPr lang="ru-RU" dirty="0" smtClean="0">
                <a:solidFill>
                  <a:prstClr val="black"/>
                </a:solidFill>
              </a:rPr>
              <a:t>. </a:t>
            </a:r>
            <a:r>
              <a:rPr lang="ru-RU" dirty="0" err="1" smtClean="0">
                <a:solidFill>
                  <a:prstClr val="black"/>
                </a:solidFill>
              </a:rPr>
              <a:t>навч</a:t>
            </a:r>
            <a:r>
              <a:rPr lang="ru-RU" dirty="0" smtClean="0">
                <a:solidFill>
                  <a:prstClr val="black"/>
                </a:solidFill>
              </a:rPr>
              <a:t>. </a:t>
            </a:r>
            <a:r>
              <a:rPr lang="ru-RU" dirty="0" err="1" smtClean="0">
                <a:solidFill>
                  <a:prstClr val="black"/>
                </a:solidFill>
              </a:rPr>
              <a:t>закладів</a:t>
            </a:r>
            <a:r>
              <a:rPr lang="ru-RU" dirty="0" smtClean="0">
                <a:solidFill>
                  <a:prstClr val="black"/>
                </a:solidFill>
              </a:rPr>
              <a:t> / [В. Г. </a:t>
            </a:r>
            <a:r>
              <a:rPr lang="ru-RU" dirty="0" err="1" smtClean="0">
                <a:solidFill>
                  <a:prstClr val="black"/>
                </a:solidFill>
              </a:rPr>
              <a:t>Бар’яхтар</a:t>
            </a:r>
            <a:r>
              <a:rPr lang="ru-RU" dirty="0" smtClean="0">
                <a:solidFill>
                  <a:prstClr val="black"/>
                </a:solidFill>
              </a:rPr>
              <a:t>,</a:t>
            </a:r>
            <a:br>
              <a:rPr lang="ru-RU" dirty="0" smtClean="0">
                <a:solidFill>
                  <a:prstClr val="black"/>
                </a:solidFill>
              </a:rPr>
            </a:br>
            <a:r>
              <a:rPr lang="ru-RU" dirty="0" smtClean="0">
                <a:solidFill>
                  <a:prstClr val="black"/>
                </a:solidFill>
              </a:rPr>
              <a:t>С. О. </a:t>
            </a:r>
            <a:r>
              <a:rPr lang="ru-RU" dirty="0" err="1" smtClean="0">
                <a:solidFill>
                  <a:prstClr val="black"/>
                </a:solidFill>
              </a:rPr>
              <a:t>Довгий</a:t>
            </a:r>
            <a:r>
              <a:rPr lang="ru-RU" dirty="0" smtClean="0">
                <a:solidFill>
                  <a:prstClr val="black"/>
                </a:solidFill>
              </a:rPr>
              <a:t>, Ф. Я. </a:t>
            </a:r>
            <a:r>
              <a:rPr lang="ru-RU" dirty="0" err="1" smtClean="0">
                <a:solidFill>
                  <a:prstClr val="black"/>
                </a:solidFill>
              </a:rPr>
              <a:t>Божинова</a:t>
            </a:r>
            <a:r>
              <a:rPr lang="ru-RU" dirty="0" smtClean="0">
                <a:solidFill>
                  <a:prstClr val="black"/>
                </a:solidFill>
              </a:rPr>
              <a:t> та </a:t>
            </a:r>
            <a:r>
              <a:rPr lang="ru-RU" dirty="0" err="1" smtClean="0">
                <a:solidFill>
                  <a:prstClr val="black"/>
                </a:solidFill>
              </a:rPr>
              <a:t>ін</a:t>
            </a:r>
            <a:r>
              <a:rPr lang="ru-RU" dirty="0" smtClean="0">
                <a:solidFill>
                  <a:prstClr val="black"/>
                </a:solidFill>
              </a:rPr>
              <a:t>.]; за ред. В. Г. </a:t>
            </a:r>
            <a:r>
              <a:rPr lang="ru-RU" dirty="0" err="1" smtClean="0">
                <a:solidFill>
                  <a:prstClr val="black"/>
                </a:solidFill>
              </a:rPr>
              <a:t>Бар’яхтара</a:t>
            </a:r>
            <a:r>
              <a:rPr lang="ru-RU" dirty="0" smtClean="0">
                <a:solidFill>
                  <a:prstClr val="black"/>
                </a:solidFill>
              </a:rPr>
              <a:t>, С. О. </a:t>
            </a:r>
            <a:r>
              <a:rPr lang="ru-RU" dirty="0" err="1" smtClean="0">
                <a:solidFill>
                  <a:prstClr val="black"/>
                </a:solidFill>
              </a:rPr>
              <a:t>Довгого</a:t>
            </a:r>
            <a:r>
              <a:rPr lang="ru-RU" dirty="0" smtClean="0">
                <a:solidFill>
                  <a:prstClr val="black"/>
                </a:solidFill>
              </a:rPr>
              <a:t>. </a:t>
            </a:r>
            <a:br>
              <a:rPr lang="ru-RU" dirty="0" smtClean="0">
                <a:solidFill>
                  <a:prstClr val="black"/>
                </a:solidFill>
              </a:rPr>
            </a:br>
            <a:r>
              <a:rPr lang="ru-RU" dirty="0" err="1" smtClean="0">
                <a:solidFill>
                  <a:prstClr val="black"/>
                </a:solidFill>
              </a:rPr>
              <a:t>Харків</a:t>
            </a:r>
            <a:r>
              <a:rPr lang="ru-RU" dirty="0" smtClean="0">
                <a:solidFill>
                  <a:prstClr val="black"/>
                </a:solidFill>
              </a:rPr>
              <a:t>: «Ранок», 2015. – 268 с. </a:t>
            </a:r>
            <a:endParaRPr lang="uk-UA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dirty="0" smtClean="0">
                <a:solidFill>
                  <a:prstClr val="black"/>
                </a:solidFill>
                <a:cs typeface="Times New Roman" pitchFamily="18" charset="0"/>
              </a:rPr>
              <a:t>Фізика.7 клас: збірник задач  / І. М. </a:t>
            </a:r>
            <a:r>
              <a:rPr lang="uk-UA" dirty="0" err="1" smtClean="0">
                <a:solidFill>
                  <a:prstClr val="black"/>
                </a:solidFill>
                <a:cs typeface="Times New Roman" pitchFamily="18" charset="0"/>
              </a:rPr>
              <a:t>Гельфгат</a:t>
            </a:r>
            <a:r>
              <a:rPr lang="uk-UA" dirty="0" smtClean="0">
                <a:solidFill>
                  <a:prstClr val="black"/>
                </a:solidFill>
                <a:cs typeface="Times New Roman" pitchFamily="18" charset="0"/>
              </a:rPr>
              <a:t>, І. Ю. Ненашев. – Харків: “Ранок”, 2015. – 160с. – іл.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prstClr val="black"/>
                </a:solidFill>
                <a:cs typeface="Times New Roman" pitchFamily="18" charset="0"/>
              </a:rPr>
              <a:t>- Міністерство освіти і науки України. </a:t>
            </a:r>
            <a:r>
              <a:rPr lang="uk-UA" dirty="0" smtClean="0">
                <a:solidFill>
                  <a:prstClr val="black"/>
                </a:solidFill>
              </a:rPr>
              <a:t>  Навчальна програма </a:t>
            </a:r>
            <a:r>
              <a:rPr lang="uk-UA" dirty="0" smtClean="0">
                <a:solidFill>
                  <a:prstClr val="black"/>
                </a:solidFill>
                <a:cs typeface="Times New Roman" pitchFamily="18" charset="0"/>
              </a:rPr>
              <a:t>фізика 7-9 кл. Програма для загальноосвітніх навчальних закладів </a:t>
            </a:r>
            <a:r>
              <a:rPr lang="ru-RU" dirty="0" smtClean="0">
                <a:solidFill>
                  <a:prstClr val="black"/>
                </a:solidFill>
              </a:rPr>
              <a:t>(за </a:t>
            </a:r>
            <a:r>
              <a:rPr lang="ru-RU" dirty="0" err="1" smtClean="0">
                <a:solidFill>
                  <a:prstClr val="black"/>
                </a:solidFill>
              </a:rPr>
              <a:t>новим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Державним</a:t>
            </a:r>
            <a:r>
              <a:rPr lang="ru-RU" dirty="0" smtClean="0">
                <a:solidFill>
                  <a:prstClr val="black"/>
                </a:solidFill>
              </a:rPr>
              <a:t> стандартом </a:t>
            </a:r>
            <a:r>
              <a:rPr lang="ru-RU" dirty="0" err="1" smtClean="0">
                <a:solidFill>
                  <a:prstClr val="black"/>
                </a:solidFill>
              </a:rPr>
              <a:t>базової</a:t>
            </a:r>
            <a:r>
              <a:rPr lang="ru-RU" dirty="0" smtClean="0">
                <a:solidFill>
                  <a:prstClr val="black"/>
                </a:solidFill>
              </a:rPr>
              <a:t> і </a:t>
            </a:r>
            <a:r>
              <a:rPr lang="ru-RU" dirty="0" err="1" smtClean="0">
                <a:solidFill>
                  <a:prstClr val="black"/>
                </a:solidFill>
              </a:rPr>
              <a:t>повної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загальної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середньої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освіти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  <a:r>
              <a:rPr lang="en-US">
                <a:solidFill>
                  <a:prstClr val="black"/>
                </a:solidFill>
              </a:rPr>
              <a:t>.</a:t>
            </a:r>
            <a:endParaRPr lang="uk-UA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38200" y="5181600"/>
            <a:ext cx="6781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38600" y="571500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67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459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459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990600" y="1981200"/>
            <a:ext cx="34528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	</a:t>
            </a:r>
            <a:endParaRPr lang="ru-RU" sz="3600" dirty="0" smtClean="0">
              <a:solidFill>
                <a:prstClr val="black"/>
              </a:solidFill>
            </a:endParaRPr>
          </a:p>
          <a:p>
            <a:endParaRPr lang="ru-RU" sz="3600" dirty="0" smtClean="0">
              <a:solidFill>
                <a:prstClr val="black"/>
              </a:solidFill>
            </a:endParaRPr>
          </a:p>
          <a:p>
            <a:r>
              <a:rPr lang="en-US" sz="3600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3"/>
              </a:rPr>
              <a:t>https://yandex.ua/images/</a:t>
            </a:r>
            <a:r>
              <a:rPr lang="uk-UA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19200" y="609600"/>
            <a:ext cx="6702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Список використаних джерел:</a:t>
            </a:r>
            <a:endParaRPr lang="ru-RU" sz="3600" dirty="0">
              <a:solidFill>
                <a:srgbClr val="008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38200" y="1219200"/>
            <a:ext cx="76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prstClr val="black"/>
                </a:solidFill>
                <a:cs typeface="Times New Roman" pitchFamily="18" charset="0"/>
              </a:rPr>
              <a:t>Інтернет – ресурси:</a:t>
            </a:r>
            <a:endParaRPr lang="uk-UA" sz="24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66800" y="2133600"/>
            <a:ext cx="381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https://sites.google.com/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66800" y="2743200"/>
            <a:ext cx="3093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http://www.slideshare.net/ssuse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62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838200" y="838200"/>
            <a:ext cx="7543800" cy="54864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Пригадаймо</a:t>
            </a:r>
            <a:endParaRPr lang="uk-UA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Дайте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визначення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механічного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руху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Наведіть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приклади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Як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ви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розумієте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вираз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«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механічний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є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514350" indent="-514350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відносним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»?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Наведіть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приклади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</a:t>
            </a:r>
          </a:p>
          <a:p>
            <a:pPr marL="514350" indent="-514350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3.  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Що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таке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система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відліку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?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відліку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?</a:t>
            </a:r>
          </a:p>
          <a:p>
            <a:pPr marL="514350" indent="-514350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4.  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Що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таке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шлях?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Назвіть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одиниці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шляху.</a:t>
            </a:r>
          </a:p>
          <a:p>
            <a:pPr marL="514350" indent="-514350">
              <a:defRPr/>
            </a:pP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5.   Що таке переміщення? Назвіть одиниці переміщення.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514350" indent="-514350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6.   У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яких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випадках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що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рухається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можна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розглядати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як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матеріальну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точку?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15240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33400" y="1084262"/>
            <a:ext cx="7848600" cy="48768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Фізичний диктант</a:t>
            </a:r>
          </a:p>
          <a:p>
            <a:pPr marL="742950" indent="-742950" fontAlgn="auto">
              <a:spcAft>
                <a:spcPts val="0"/>
              </a:spcAft>
              <a:buAutoNum type="arabicPeriod"/>
              <a:defRPr/>
            </a:pPr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Зміна з часом положення тіла в просторі відносно інших тіл.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ea typeface="+mj-ea"/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uk-UA" sz="2000" b="1" dirty="0" smtClean="0">
              <a:solidFill>
                <a:schemeClr val="tx2">
                  <a:lumMod val="75000"/>
                </a:schemeClr>
              </a:solidFill>
              <a:ea typeface="+mj-ea"/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buAutoNum type="arabicPeriod"/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Тіло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відносно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якого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фіксується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положення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що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рухається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називається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…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buAutoNum type="arabicPeriod"/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Тіло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відліку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пов’язана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з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ним система координат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годинник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для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відліку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часу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утворюють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…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buAutoNum type="arabicPeriod"/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Уявна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лінія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яку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описує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в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просторі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точка,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що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рухається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buAutoNum type="arabicPeriod"/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Фізична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модель, яку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використовують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замість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розмірами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якого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в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умовах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даної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задачі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можна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знехтувати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</a:t>
            </a:r>
          </a:p>
          <a:p>
            <a:pPr marL="742950" indent="-742950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uk-UA" sz="2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marL="742950" indent="-742950" fontAlgn="auto">
              <a:spcAft>
                <a:spcPts val="0"/>
              </a:spcAft>
              <a:defRPr/>
            </a:pPr>
            <a:endParaRPr lang="uk-UA" sz="2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marL="742950" indent="-742950" fontAlgn="auto">
              <a:spcAft>
                <a:spcPts val="0"/>
              </a:spcAft>
              <a:buAutoNum type="arabicPeriod"/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" name="Скругленный прямоугольник 7"/>
          <p:cNvSpPr/>
          <p:nvPr/>
        </p:nvSpPr>
        <p:spPr>
          <a:xfrm>
            <a:off x="6019800" y="1995948"/>
            <a:ext cx="19812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Механічний рух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19800" y="2890684"/>
            <a:ext cx="19812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Тіло відліку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19800" y="3810000"/>
            <a:ext cx="19812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Систему відліку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041923" y="4739148"/>
            <a:ext cx="19812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Траєкторія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43600" y="5717458"/>
            <a:ext cx="20574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Матеріальна точка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33400" y="1066800"/>
            <a:ext cx="7391400" cy="6858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Фізичний диктант</a:t>
            </a:r>
            <a:endParaRPr lang="en-US" sz="3600" b="1" dirty="0" smtClean="0">
              <a:solidFill>
                <a:srgbClr val="008000"/>
              </a:solidFill>
              <a:ea typeface="+mj-ea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ea typeface="+mj-ea"/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buAutoNum type="arabicPeriod" startAt="6"/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Фізична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величина, яка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дорівнює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довжині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траєкторії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</a:t>
            </a:r>
          </a:p>
          <a:p>
            <a:pPr marL="742950" indent="-742950" fontAlgn="auto">
              <a:spcAft>
                <a:spcPts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buAutoNum type="arabicPeriod" startAt="7"/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Напрямлений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відрізок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прямої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який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з’єднує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початкове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та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кінцеве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положення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</a:t>
            </a:r>
          </a:p>
          <a:p>
            <a:pPr marL="742950" indent="-742950" fontAlgn="auto">
              <a:spcAft>
                <a:spcPts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buAutoNum type="arabicPeriod" startAt="8"/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Одиниця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шляху та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переміщення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в СІ.</a:t>
            </a:r>
          </a:p>
          <a:p>
            <a:pPr marL="742950" indent="-742950" fontAlgn="auto">
              <a:spcAft>
                <a:spcPts val="0"/>
              </a:spcAft>
              <a:buAutoNum type="arabicPeriod" startAt="8"/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buAutoNum type="arabicPeriod" startAt="9"/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Яким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символом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позначають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шлях?</a:t>
            </a:r>
          </a:p>
          <a:p>
            <a:pPr marL="742950" indent="-742950" fontAlgn="auto">
              <a:spcAft>
                <a:spcPts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742950" indent="-742950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10.      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Яким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символом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позначають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переміщення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?</a:t>
            </a:r>
            <a:endParaRPr lang="uk-UA" sz="20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6330745" y="2514600"/>
            <a:ext cx="16002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Шлях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92645" y="3200656"/>
            <a:ext cx="16764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Переміщення</a:t>
            </a:r>
            <a:r>
              <a:rPr lang="uk-UA" dirty="0" smtClean="0"/>
              <a:t>  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46722" y="3733800"/>
            <a:ext cx="16002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00800" y="4343400"/>
            <a:ext cx="16002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00800" y="4953000"/>
            <a:ext cx="16002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43000" y="1066800"/>
            <a:ext cx="67818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609600" y="1066800"/>
            <a:ext cx="7696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Рівномірний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рух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—</a:t>
            </a:r>
          </a:p>
          <a:p>
            <a:pPr algn="ctr"/>
            <a:r>
              <a:rPr lang="ru-RU" sz="3600" b="1" dirty="0" err="1" smtClean="0">
                <a:cs typeface="Times New Roman" pitchFamily="18" charset="0"/>
              </a:rPr>
              <a:t>це</a:t>
            </a:r>
            <a:r>
              <a:rPr lang="ru-RU" sz="3600" b="1" dirty="0" smtClean="0">
                <a:cs typeface="Times New Roman" pitchFamily="18" charset="0"/>
              </a:rPr>
              <a:t> </a:t>
            </a:r>
            <a:r>
              <a:rPr lang="ru-RU" sz="3600" b="1" dirty="0" err="1" smtClean="0">
                <a:cs typeface="Times New Roman" pitchFamily="18" charset="0"/>
              </a:rPr>
              <a:t>механічний</a:t>
            </a:r>
            <a:r>
              <a:rPr lang="ru-RU" sz="3600" b="1" dirty="0" smtClean="0">
                <a:cs typeface="Times New Roman" pitchFamily="18" charset="0"/>
              </a:rPr>
              <a:t> </a:t>
            </a:r>
            <a:r>
              <a:rPr lang="ru-RU" sz="3600" b="1" dirty="0" err="1" smtClean="0">
                <a:cs typeface="Times New Roman" pitchFamily="18" charset="0"/>
              </a:rPr>
              <a:t>рух</a:t>
            </a:r>
            <a:r>
              <a:rPr lang="ru-RU" sz="3600" b="1" dirty="0" smtClean="0">
                <a:cs typeface="Times New Roman" pitchFamily="18" charset="0"/>
              </a:rPr>
              <a:t>, у </a:t>
            </a:r>
            <a:r>
              <a:rPr lang="ru-RU" sz="3600" b="1" dirty="0" err="1" smtClean="0">
                <a:cs typeface="Times New Roman" pitchFamily="18" charset="0"/>
              </a:rPr>
              <a:t>ході</a:t>
            </a:r>
            <a:r>
              <a:rPr lang="ru-RU" sz="3600" b="1" dirty="0" smtClean="0">
                <a:cs typeface="Times New Roman" pitchFamily="18" charset="0"/>
              </a:rPr>
              <a:t> </a:t>
            </a:r>
            <a:r>
              <a:rPr lang="ru-RU" sz="3600" b="1" dirty="0" err="1" smtClean="0">
                <a:cs typeface="Times New Roman" pitchFamily="18" charset="0"/>
              </a:rPr>
              <a:t>якого</a:t>
            </a:r>
            <a:r>
              <a:rPr lang="ru-RU" sz="3600" b="1" dirty="0" smtClean="0">
                <a:cs typeface="Times New Roman" pitchFamily="18" charset="0"/>
              </a:rPr>
              <a:t> за будь-</a:t>
            </a:r>
            <a:r>
              <a:rPr lang="ru-RU" sz="3600" b="1" dirty="0" err="1" smtClean="0">
                <a:cs typeface="Times New Roman" pitchFamily="18" charset="0"/>
              </a:rPr>
              <a:t>які</a:t>
            </a:r>
            <a:r>
              <a:rPr lang="ru-RU" sz="3600" b="1" dirty="0" smtClean="0">
                <a:cs typeface="Times New Roman" pitchFamily="18" charset="0"/>
              </a:rPr>
              <a:t> </a:t>
            </a:r>
            <a:r>
              <a:rPr lang="ru-RU" sz="3600" b="1" dirty="0" err="1" smtClean="0">
                <a:cs typeface="Times New Roman" pitchFamily="18" charset="0"/>
              </a:rPr>
              <a:t>рівні</a:t>
            </a:r>
            <a:r>
              <a:rPr lang="ru-RU" sz="3600" b="1" dirty="0" smtClean="0">
                <a:cs typeface="Times New Roman" pitchFamily="18" charset="0"/>
              </a:rPr>
              <a:t> </a:t>
            </a:r>
            <a:r>
              <a:rPr lang="ru-RU" sz="3600" b="1" dirty="0" err="1" smtClean="0">
                <a:cs typeface="Times New Roman" pitchFamily="18" charset="0"/>
              </a:rPr>
              <a:t>інтервали</a:t>
            </a:r>
            <a:r>
              <a:rPr lang="ru-RU" sz="3600" b="1" dirty="0" smtClean="0">
                <a:cs typeface="Times New Roman" pitchFamily="18" charset="0"/>
              </a:rPr>
              <a:t> часу </a:t>
            </a:r>
            <a:r>
              <a:rPr lang="ru-RU" sz="3600" b="1" dirty="0" err="1" smtClean="0">
                <a:cs typeface="Times New Roman" pitchFamily="18" charset="0"/>
              </a:rPr>
              <a:t>тіло</a:t>
            </a:r>
            <a:r>
              <a:rPr lang="ru-RU" sz="3600" b="1" dirty="0" smtClean="0">
                <a:cs typeface="Times New Roman" pitchFamily="18" charset="0"/>
              </a:rPr>
              <a:t> проходить </a:t>
            </a:r>
            <a:r>
              <a:rPr lang="ru-RU" sz="3600" b="1" dirty="0" err="1" smtClean="0">
                <a:cs typeface="Times New Roman" pitchFamily="18" charset="0"/>
              </a:rPr>
              <a:t>однаковий</a:t>
            </a:r>
            <a:r>
              <a:rPr lang="ru-RU" sz="3600" b="1" dirty="0" smtClean="0">
                <a:cs typeface="Times New Roman" pitchFamily="18" charset="0"/>
              </a:rPr>
              <a:t> шлях.</a:t>
            </a:r>
            <a:br>
              <a:rPr lang="ru-RU" sz="3600" b="1" dirty="0" smtClean="0">
                <a:cs typeface="Times New Roman" pitchFamily="18" charset="0"/>
              </a:rPr>
            </a:br>
            <a:endParaRPr lang="ru-RU" sz="3600" b="1" dirty="0">
              <a:cs typeface="Times New Roman" pitchFamily="18" charset="0"/>
            </a:endParaRPr>
          </a:p>
        </p:txBody>
      </p:sp>
      <p:pic>
        <p:nvPicPr>
          <p:cNvPr id="8" name="Picture 2" descr="http://msk.edu.ua/ivk/Fizika/Konspekt/ravnomernoe_dvig/im2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3810000"/>
            <a:ext cx="3922643" cy="24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914400"/>
            <a:ext cx="7391400" cy="762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Рух, наближений до рівномірного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fontAlgn="auto">
              <a:spcAft>
                <a:spcPts val="0"/>
              </a:spcAft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uk-UA" sz="40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 bwMode="auto">
          <a:xfrm>
            <a:off x="0" y="187325"/>
            <a:ext cx="8893175" cy="6670675"/>
            <a:chOff x="0" y="0"/>
            <a:chExt cx="6400" cy="4480"/>
          </a:xfrm>
        </p:grpSpPr>
        <p:sp>
          <p:nvSpPr>
            <p:cNvPr id="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3" name="Picture 6" descr="C:\Users\Администратор\Pictures\RNAJPYCA1KOJS9CAPLFLJDCADZ02WBCA4M5PBKCAH4OX0RCAF19X57CAZRF0D2CA7INK50CA882XGYCAGOWI2ICAHT7QYGCAH9OTZFCAH61SGRCAMHBGJDCA6VTSBVCAFF8KCJCAXL0Y9BCADMCK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600200"/>
            <a:ext cx="3843338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Администратор\Pictures\KRMC6WCAZUVHQJCA5F4L8TCAERN9AUCAYFCRQRCAHZAI7ACA5KQ9AICACWXLG6CAS8D4TBCA6PSG36CANOKOUHCAB7BQRRCAFW24IWCAEHHL1KCA2MGYXVCAG49OE0CAUKD6HGCAEUKBIICAP2J2KS.jpg"/>
          <p:cNvPicPr>
            <a:picLocks noChangeAspect="1" noChangeArrowheads="1"/>
          </p:cNvPicPr>
          <p:nvPr/>
        </p:nvPicPr>
        <p:blipFill>
          <a:blip r:embed="rId3" cstate="print"/>
          <a:srcRect l="9839" t="9890" r="6679" b="14286"/>
          <a:stretch>
            <a:fillRect/>
          </a:stretch>
        </p:blipFill>
        <p:spPr bwMode="auto">
          <a:xfrm>
            <a:off x="4191000" y="2057400"/>
            <a:ext cx="428628" cy="364004"/>
          </a:xfrm>
          <a:prstGeom prst="ellipse">
            <a:avLst/>
          </a:prstGeom>
          <a:noFill/>
          <a:ln w="28575">
            <a:solidFill>
              <a:srgbClr val="D1FFF3"/>
            </a:solidFill>
          </a:ln>
        </p:spPr>
      </p:pic>
      <p:sp>
        <p:nvSpPr>
          <p:cNvPr id="16" name="Прямоугольник 15"/>
          <p:cNvSpPr/>
          <p:nvPr/>
        </p:nvSpPr>
        <p:spPr>
          <a:xfrm>
            <a:off x="685800" y="4571999"/>
            <a:ext cx="75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cs typeface="Times New Roman" pitchFamily="18" charset="0"/>
              </a:rPr>
              <a:t>Земля </a:t>
            </a:r>
            <a:r>
              <a:rPr lang="ru-RU" sz="2400" b="1" dirty="0" err="1" smtClean="0">
                <a:cs typeface="Times New Roman" pitchFamily="18" charset="0"/>
              </a:rPr>
              <a:t>навколо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Сонця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рухається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майже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рівномірно</a:t>
            </a:r>
            <a:r>
              <a:rPr lang="ru-RU" sz="2400" b="1" dirty="0" smtClean="0">
                <a:cs typeface="Times New Roman" pitchFamily="18" charset="0"/>
              </a:rPr>
              <a:t>, </a:t>
            </a:r>
            <a:r>
              <a:rPr lang="ru-RU" sz="2400" b="1" dirty="0" err="1" smtClean="0">
                <a:cs typeface="Times New Roman" pitchFamily="18" charset="0"/>
              </a:rPr>
              <a:t>проходячи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приблизно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рівні</a:t>
            </a:r>
            <a:r>
              <a:rPr lang="ru-RU" sz="2400" b="1" dirty="0" smtClean="0">
                <a:cs typeface="Times New Roman" pitchFamily="18" charset="0"/>
              </a:rPr>
              <a:t> шляхи за </a:t>
            </a:r>
            <a:r>
              <a:rPr lang="ru-RU" sz="2400" b="1" dirty="0" err="1" smtClean="0">
                <a:cs typeface="Times New Roman" pitchFamily="18" charset="0"/>
              </a:rPr>
              <a:t>однаковий</a:t>
            </a:r>
            <a:r>
              <a:rPr lang="ru-RU" sz="2400" b="1" dirty="0" smtClean="0">
                <a:cs typeface="Times New Roman" pitchFamily="18" charset="0"/>
              </a:rPr>
              <a:t> час, — за </a:t>
            </a:r>
            <a:r>
              <a:rPr lang="ru-RU" sz="2400" b="1" dirty="0" err="1" smtClean="0">
                <a:cs typeface="Times New Roman" pitchFamily="18" charset="0"/>
              </a:rPr>
              <a:t>кожний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рік</a:t>
            </a:r>
            <a:r>
              <a:rPr lang="ru-RU" sz="2400" b="1" dirty="0" smtClean="0">
                <a:cs typeface="Times New Roman" pitchFamily="18" charset="0"/>
              </a:rPr>
              <a:t> вона </a:t>
            </a:r>
            <a:r>
              <a:rPr lang="ru-RU" sz="2400" b="1" dirty="0" err="1" smtClean="0">
                <a:cs typeface="Times New Roman" pitchFamily="18" charset="0"/>
              </a:rPr>
              <a:t>робить</a:t>
            </a:r>
            <a:r>
              <a:rPr lang="ru-RU" sz="2400" b="1" dirty="0" smtClean="0">
                <a:cs typeface="Times New Roman" pitchFamily="18" charset="0"/>
              </a:rPr>
              <a:t> </a:t>
            </a:r>
            <a:r>
              <a:rPr lang="ru-RU" sz="2400" b="1" dirty="0" err="1" smtClean="0">
                <a:cs typeface="Times New Roman" pitchFamily="18" charset="0"/>
              </a:rPr>
              <a:t>рівно</a:t>
            </a:r>
            <a:r>
              <a:rPr lang="ru-RU" sz="2400" b="1" dirty="0" smtClean="0">
                <a:cs typeface="Times New Roman" pitchFamily="18" charset="0"/>
              </a:rPr>
              <a:t> один </a:t>
            </a:r>
            <a:r>
              <a:rPr lang="ru-RU" sz="2400" b="1" dirty="0" err="1" smtClean="0">
                <a:cs typeface="Times New Roman" pitchFamily="18" charset="0"/>
              </a:rPr>
              <a:t>оберт</a:t>
            </a:r>
            <a:r>
              <a:rPr lang="ru-RU" sz="2400" b="1" dirty="0" smtClean="0">
                <a:cs typeface="Times New Roman" pitchFamily="18" charset="0"/>
              </a:rPr>
              <a:t>.</a:t>
            </a:r>
            <a:endParaRPr lang="ru-RU" sz="24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6 C 0.07726 -0.03635 0.15625 -0.00625 0.1757 0.06759 C 0.19531 0.14143 0.14809 0.23101 0.07084 0.26736 C -0.0066 0.3037 -0.08524 0.27338 -0.10469 0.19953 C -0.1243 0.12569 -0.07743 0.03634 -1.94444E-6 3.7037E-6 Z " pathEditMode="relative" rAng="-1166080" ptsTypes="fffff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1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34829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0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752600" y="609600"/>
            <a:ext cx="6096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За 1 </a:t>
            </a:r>
            <a:r>
              <a:rPr lang="ru-RU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годину  </a:t>
            </a:r>
            <a:r>
              <a:rPr lang="ru-RU" sz="36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проходять</a:t>
            </a:r>
            <a:r>
              <a:rPr lang="ru-RU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:</a:t>
            </a:r>
            <a:endParaRPr lang="ru-RU" sz="3600" b="1" dirty="0">
              <a:solidFill>
                <a:srgbClr val="008000"/>
              </a:solidFill>
              <a:cs typeface="Times New Roman" pitchFamily="18" charset="0"/>
            </a:endParaRPr>
          </a:p>
        </p:txBody>
      </p:sp>
      <p:pic>
        <p:nvPicPr>
          <p:cNvPr id="34820" name="Picture 5" descr="j02129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8225" y="1797050"/>
            <a:ext cx="1830388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828800" y="1219200"/>
            <a:ext cx="44211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Турист -5 км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981200" y="2286000"/>
            <a:ext cx="42190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Автомобіль</a:t>
            </a:r>
            <a:r>
              <a:rPr lang="ru-RU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– 90 км</a:t>
            </a:r>
            <a:endParaRPr lang="ru-RU" sz="3600" dirty="0">
              <a:cs typeface="Times New Roman" pitchFamily="18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810000" y="3200400"/>
            <a:ext cx="323601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Літак</a:t>
            </a:r>
            <a:r>
              <a:rPr lang="ru-RU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– 850 км</a:t>
            </a:r>
          </a:p>
        </p:txBody>
      </p:sp>
      <p:pic>
        <p:nvPicPr>
          <p:cNvPr id="34827" name="Рисунок 17" descr="127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3276600"/>
            <a:ext cx="736123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20" descr="2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1524000"/>
            <a:ext cx="5905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914400" y="4191000"/>
            <a:ext cx="76200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Швидкість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рівномірного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8000"/>
                </a:solidFill>
                <a:cs typeface="Times New Roman" pitchFamily="18" charset="0"/>
              </a:rPr>
              <a:t>руху</a:t>
            </a:r>
            <a:r>
              <a:rPr lang="ru-RU" sz="2800" b="1" dirty="0" smtClean="0">
                <a:solidFill>
                  <a:srgbClr val="008000"/>
                </a:solidFill>
                <a:cs typeface="Times New Roman" pitchFamily="18" charset="0"/>
              </a:rPr>
              <a:t> — </a:t>
            </a:r>
            <a:r>
              <a:rPr lang="ru-RU" sz="2800" b="1" dirty="0" err="1" smtClean="0">
                <a:cs typeface="Times New Roman" pitchFamily="18" charset="0"/>
              </a:rPr>
              <a:t>це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фізична</a:t>
            </a:r>
            <a:r>
              <a:rPr lang="ru-RU" sz="2800" b="1" dirty="0" smtClean="0">
                <a:cs typeface="Times New Roman" pitchFamily="18" charset="0"/>
              </a:rPr>
              <a:t> величина, </a:t>
            </a:r>
            <a:r>
              <a:rPr lang="ru-RU" sz="2800" b="1" dirty="0" err="1" smtClean="0">
                <a:cs typeface="Times New Roman" pitchFamily="18" charset="0"/>
              </a:rPr>
              <a:t>що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дорівнює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відношенню</a:t>
            </a:r>
            <a:r>
              <a:rPr lang="ru-RU" sz="2800" b="1" dirty="0" smtClean="0">
                <a:cs typeface="Times New Roman" pitchFamily="18" charset="0"/>
              </a:rPr>
              <a:t> шляху, </a:t>
            </a:r>
            <a:r>
              <a:rPr lang="ru-RU" sz="2800" b="1" dirty="0" err="1" smtClean="0">
                <a:cs typeface="Times New Roman" pitchFamily="18" charset="0"/>
              </a:rPr>
              <a:t>який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пройшло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тіло</a:t>
            </a:r>
            <a:r>
              <a:rPr lang="ru-RU" sz="2800" b="1" dirty="0" smtClean="0">
                <a:cs typeface="Times New Roman" pitchFamily="18" charset="0"/>
              </a:rPr>
              <a:t>, до </a:t>
            </a:r>
            <a:r>
              <a:rPr lang="ru-RU" sz="2800" b="1" dirty="0" err="1" smtClean="0">
                <a:cs typeface="Times New Roman" pitchFamily="18" charset="0"/>
              </a:rPr>
              <a:t>інтервалу</a:t>
            </a:r>
            <a:r>
              <a:rPr lang="ru-RU" sz="2800" b="1" dirty="0" smtClean="0">
                <a:cs typeface="Times New Roman" pitchFamily="18" charset="0"/>
              </a:rPr>
              <a:t> часу, </a:t>
            </a:r>
            <a:r>
              <a:rPr lang="ru-RU" sz="2800" b="1" dirty="0" err="1" smtClean="0">
                <a:cs typeface="Times New Roman" pitchFamily="18" charset="0"/>
              </a:rPr>
              <a:t>протягом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якого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цей</a:t>
            </a:r>
            <a:r>
              <a:rPr lang="ru-RU" sz="2800" b="1" dirty="0" smtClean="0">
                <a:cs typeface="Times New Roman" pitchFamily="18" charset="0"/>
              </a:rPr>
              <a:t> шлях </a:t>
            </a:r>
            <a:r>
              <a:rPr lang="ru-RU" sz="2800" b="1" dirty="0" err="1" smtClean="0">
                <a:cs typeface="Times New Roman" pitchFamily="18" charset="0"/>
              </a:rPr>
              <a:t>був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пройдений</a:t>
            </a:r>
            <a:r>
              <a:rPr lang="ru-RU" sz="2800" b="1" dirty="0" smtClean="0">
                <a:cs typeface="Times New Roman" pitchFamily="18" charset="0"/>
              </a:rPr>
              <a:t>.</a:t>
            </a:r>
            <a:r>
              <a:rPr lang="ru-RU" dirty="0" smtClean="0">
                <a:cs typeface="Times New Roman" pitchFamily="18" charset="0"/>
              </a:rPr>
              <a:t/>
            </a:r>
            <a:br>
              <a:rPr lang="ru-RU" dirty="0" smtClean="0">
                <a:cs typeface="Times New Roman" pitchFamily="18" charset="0"/>
              </a:rPr>
            </a:br>
            <a:endParaRPr lang="ru-RU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625 L 0.84271 -0.00625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36881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2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6867" name="Группа 4"/>
          <p:cNvGrpSpPr>
            <a:grpSpLocks/>
          </p:cNvGrpSpPr>
          <p:nvPr/>
        </p:nvGrpSpPr>
        <p:grpSpPr bwMode="auto">
          <a:xfrm>
            <a:off x="1219200" y="609600"/>
            <a:ext cx="4590026" cy="5383143"/>
            <a:chOff x="1143000" y="3581400"/>
            <a:chExt cx="2819400" cy="2590800"/>
          </a:xfrm>
        </p:grpSpPr>
        <p:sp>
          <p:nvSpPr>
            <p:cNvPr id="6" name="Равнобедренный треугольник 5"/>
            <p:cNvSpPr/>
            <p:nvPr/>
          </p:nvSpPr>
          <p:spPr>
            <a:xfrm>
              <a:off x="1143000" y="3581400"/>
              <a:ext cx="2819400" cy="2590800"/>
            </a:xfrm>
            <a:prstGeom prst="triangle">
              <a:avLst/>
            </a:prstGeom>
            <a:solidFill>
              <a:srgbClr val="C3FDE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7" name="Прямая соединительная линия 6"/>
            <p:cNvCxnSpPr>
              <a:stCxn id="6" idx="1"/>
              <a:endCxn id="6" idx="5"/>
            </p:cNvCxnSpPr>
            <p:nvPr/>
          </p:nvCxnSpPr>
          <p:spPr>
            <a:xfrm rot="10800000" flipH="1">
              <a:off x="1847850" y="4876800"/>
              <a:ext cx="1409700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>
              <a:endCxn id="6" idx="3"/>
            </p:cNvCxnSpPr>
            <p:nvPr/>
          </p:nvCxnSpPr>
          <p:spPr>
            <a:xfrm rot="16200000" flipH="1">
              <a:off x="1885727" y="5505227"/>
              <a:ext cx="1295400" cy="38546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869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83123" y="3436442"/>
            <a:ext cx="12954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6461" y="3213030"/>
            <a:ext cx="838200" cy="270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2" name="Прямоугольник 12"/>
          <p:cNvSpPr>
            <a:spLocks noChangeArrowheads="1"/>
          </p:cNvSpPr>
          <p:nvPr/>
        </p:nvSpPr>
        <p:spPr bwMode="auto">
          <a:xfrm>
            <a:off x="1295400" y="5257800"/>
            <a:ext cx="23936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 err="1" smtClean="0">
                <a:solidFill>
                  <a:srgbClr val="008000"/>
                </a:solidFill>
              </a:rPr>
              <a:t>швидкість</a:t>
            </a:r>
            <a:endParaRPr lang="ru-RU" sz="3600" dirty="0"/>
          </a:p>
        </p:txBody>
      </p:sp>
      <p:sp>
        <p:nvSpPr>
          <p:cNvPr id="36873" name="Прямоугольник 13"/>
          <p:cNvSpPr>
            <a:spLocks noChangeArrowheads="1"/>
          </p:cNvSpPr>
          <p:nvPr/>
        </p:nvSpPr>
        <p:spPr bwMode="auto">
          <a:xfrm>
            <a:off x="2713703" y="2667000"/>
            <a:ext cx="156324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8000"/>
                </a:solidFill>
              </a:rPr>
              <a:t>шлях</a:t>
            </a:r>
            <a:endParaRPr lang="ru-RU" sz="4400" dirty="0"/>
          </a:p>
        </p:txBody>
      </p:sp>
      <p:sp>
        <p:nvSpPr>
          <p:cNvPr id="36874" name="Прямоугольник 14"/>
          <p:cNvSpPr>
            <a:spLocks noChangeArrowheads="1"/>
          </p:cNvSpPr>
          <p:nvPr/>
        </p:nvSpPr>
        <p:spPr bwMode="auto">
          <a:xfrm>
            <a:off x="4225669" y="5240612"/>
            <a:ext cx="9573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8000"/>
                </a:solidFill>
              </a:rPr>
              <a:t>час</a:t>
            </a:r>
            <a:endParaRPr lang="ru-RU" sz="4000" dirty="0"/>
          </a:p>
        </p:txBody>
      </p:sp>
      <p:sp>
        <p:nvSpPr>
          <p:cNvPr id="3687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36877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4090986"/>
            <a:ext cx="2676525" cy="122872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3212922" y="1474532"/>
            <a:ext cx="52610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b="1" i="1" dirty="0" smtClean="0"/>
              <a:t>l</a:t>
            </a:r>
            <a:endParaRPr lang="ru-RU" sz="9600" dirty="0"/>
          </a:p>
        </p:txBody>
      </p:sp>
      <p:pic>
        <p:nvPicPr>
          <p:cNvPr id="20" name="Picture 1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16600" y="1330613"/>
            <a:ext cx="2574925" cy="1662113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1469</TotalTime>
  <Words>677</Words>
  <Application>Microsoft Office PowerPoint</Application>
  <PresentationFormat>Экран (4:3)</PresentationFormat>
  <Paragraphs>224</Paragraphs>
  <Slides>22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1_Тема Office</vt:lpstr>
      <vt:lpstr>4_Тема Office</vt:lpstr>
      <vt:lpstr>6_Тема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Администратор</dc:creator>
  <cp:lastModifiedBy>Юзер</cp:lastModifiedBy>
  <cp:revision>117</cp:revision>
  <cp:lastPrinted>1601-01-01T00:00:00Z</cp:lastPrinted>
  <dcterms:created xsi:type="dcterms:W3CDTF">1601-01-01T00:00:00Z</dcterms:created>
  <dcterms:modified xsi:type="dcterms:W3CDTF">2016-02-17T13:00:45Z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