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3" r:id="rId2"/>
    <p:sldMasterId id="2147483697" r:id="rId3"/>
  </p:sldMasterIdLst>
  <p:notesMasterIdLst>
    <p:notesMasterId r:id="rId27"/>
  </p:notesMasterIdLst>
  <p:sldIdLst>
    <p:sldId id="294" r:id="rId4"/>
    <p:sldId id="317" r:id="rId5"/>
    <p:sldId id="295" r:id="rId6"/>
    <p:sldId id="312" r:id="rId7"/>
    <p:sldId id="296" r:id="rId8"/>
    <p:sldId id="297" r:id="rId9"/>
    <p:sldId id="299" r:id="rId10"/>
    <p:sldId id="309" r:id="rId11"/>
    <p:sldId id="273" r:id="rId12"/>
    <p:sldId id="274" r:id="rId13"/>
    <p:sldId id="313" r:id="rId14"/>
    <p:sldId id="301" r:id="rId15"/>
    <p:sldId id="302" r:id="rId16"/>
    <p:sldId id="300" r:id="rId17"/>
    <p:sldId id="305" r:id="rId18"/>
    <p:sldId id="311" r:id="rId19"/>
    <p:sldId id="304" r:id="rId20"/>
    <p:sldId id="315" r:id="rId21"/>
    <p:sldId id="314" r:id="rId22"/>
    <p:sldId id="276" r:id="rId23"/>
    <p:sldId id="318" r:id="rId24"/>
    <p:sldId id="319" r:id="rId25"/>
    <p:sldId id="320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D1FFF3"/>
    <a:srgbClr val="FFFF66"/>
    <a:srgbClr val="9FD5A9"/>
    <a:srgbClr val="CCFF99"/>
    <a:srgbClr val="C3FDE7"/>
    <a:srgbClr val="7DFBCB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9A379D1-05F5-4F42-9FDD-C114F3781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7127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735A07-12F9-42FB-B1BA-056211034D00}" type="slidenum">
              <a:rPr lang="en-GB" smtClean="0">
                <a:solidFill>
                  <a:srgbClr val="000000"/>
                </a:solidFill>
              </a:rPr>
              <a:pPr/>
              <a:t>9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7F4BB8-44E5-4CA2-89E0-A7F6DF306233}" type="slidenum">
              <a:rPr lang="en-GB" smtClean="0">
                <a:solidFill>
                  <a:srgbClr val="000000"/>
                </a:solidFill>
              </a:rPr>
              <a:pPr/>
              <a:t>10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7F4BB8-44E5-4CA2-89E0-A7F6DF306233}" type="slidenum">
              <a:rPr lang="en-GB" smtClean="0">
                <a:solidFill>
                  <a:srgbClr val="000000"/>
                </a:solidFill>
              </a:rPr>
              <a:pPr/>
              <a:t>11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F68414-BFAA-4647-8392-730D3F2A74A9}" type="slidenum">
              <a:rPr lang="en-GB" smtClean="0">
                <a:solidFill>
                  <a:srgbClr val="000000"/>
                </a:solidFill>
              </a:rPr>
              <a:pPr/>
              <a:t>13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6B6CDD-034B-47ED-BF14-4F05D3BECDF0}" type="slidenum">
              <a:rPr lang="en-GB" smtClean="0">
                <a:solidFill>
                  <a:srgbClr val="000000"/>
                </a:solidFill>
              </a:rPr>
              <a:pPr/>
              <a:t>20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22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23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E965DD41-E73B-4B85-9302-D1A9C7C1EAAE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4ACD71A-DD5D-4ABE-B8DF-E073B8928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73BE350-8E31-4A11-9016-12FBE36978A6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37BC85C-7B5E-4992-B225-55380868C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405CA8C-08FF-4934-A3C4-65F120463A31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77EE79AD-C2F3-49FB-B1D5-020A1B75E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8C73E424-DC0C-4D39-9C2A-51E68A3AD272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AFCB2CDD-5B9E-4BC9-97F6-F9FB95111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BA2256F0-B4DA-4F4E-8B1A-2871EEDFD4F1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1D948EE4-227A-44AF-9572-25D7C4016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E39CC94-0042-4FA6-8B6F-5D693FB68E0B}" type="datetimeFigureOut">
              <a:rPr lang="ru-RU"/>
              <a:pPr>
                <a:defRPr/>
              </a:pPr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3E6B589-EC94-4B7C-A7E8-C0D2D10D7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Графіки рівномірного прямолінійного руху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Грицик Алла Борисівна, вчитель фізики </a:t>
            </a:r>
            <a:r>
              <a:rPr lang="uk-UA" sz="24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Громівського</a:t>
            </a: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uk-UA" sz="24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навчально</a:t>
            </a:r>
            <a:r>
              <a:rPr lang="en-US" sz="24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-</a:t>
            </a: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виховного комплексу “Дошкільний навчальний заклад – загальноосвітня школа І-ІІІ ступенів” Уманської районної ради Черкаської області</a:t>
            </a:r>
            <a:endParaRPr lang="en-US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2016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49530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6881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2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8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7410" name="Picture 2" descr="http://notatka.at.ua/_pu/15/1582476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133600"/>
            <a:ext cx="3905250" cy="28575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43000" y="5105400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Шлях </a:t>
            </a:r>
            <a:r>
              <a:rPr lang="ru-RU" sz="2400" b="1" dirty="0" err="1" smtClean="0">
                <a:cs typeface="Times New Roman" pitchFamily="18" charset="0"/>
              </a:rPr>
              <a:t>чисельно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дорівнює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площі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заштрихованого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прямокутника</a:t>
            </a:r>
            <a:r>
              <a:rPr lang="ru-RU" sz="2400" b="1" dirty="0" smtClean="0">
                <a:cs typeface="Times New Roman" pitchFamily="18" charset="0"/>
              </a:rPr>
              <a:t>. </a:t>
            </a:r>
            <a:br>
              <a:rPr lang="ru-RU" sz="2400" b="1" dirty="0" smtClean="0"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8000"/>
                </a:solidFill>
                <a:cs typeface="Times New Roman" pitchFamily="18" charset="0"/>
              </a:rPr>
              <a:t>S </a:t>
            </a:r>
            <a:r>
              <a:rPr lang="ru-RU" sz="2400" b="1" dirty="0" smtClean="0">
                <a:solidFill>
                  <a:srgbClr val="008000"/>
                </a:solidFill>
                <a:cs typeface="Times New Roman" pitchFamily="18" charset="0"/>
              </a:rPr>
              <a:t>= </a:t>
            </a:r>
            <a:r>
              <a:rPr lang="ru-RU" sz="2400" b="1" i="1" dirty="0" err="1" smtClean="0">
                <a:solidFill>
                  <a:srgbClr val="008000"/>
                </a:solidFill>
                <a:cs typeface="Times New Roman" pitchFamily="18" charset="0"/>
              </a:rPr>
              <a:t>a</a:t>
            </a:r>
            <a:r>
              <a:rPr lang="ru-RU" sz="2400" b="1" i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8000"/>
                </a:solidFill>
                <a:cs typeface="Times New Roman" pitchFamily="18" charset="0"/>
              </a:rPr>
              <a:t>· </a:t>
            </a:r>
            <a:r>
              <a:rPr lang="ru-RU" sz="2400" b="1" i="1" dirty="0" err="1" smtClean="0">
                <a:solidFill>
                  <a:srgbClr val="008000"/>
                </a:solidFill>
                <a:cs typeface="Times New Roman" pitchFamily="18" charset="0"/>
              </a:rPr>
              <a:t>b</a:t>
            </a:r>
            <a:r>
              <a:rPr lang="ru-RU" sz="2400" b="1" i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95950" y="838200"/>
            <a:ext cx="49225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Що можна дізнатися із</a:t>
            </a:r>
          </a:p>
          <a:p>
            <a:pPr algn="ctr">
              <a:defRPr/>
            </a:pPr>
            <a:r>
              <a:rPr lang="uk-UA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графіка </a:t>
            </a:r>
            <a:r>
              <a:rPr lang="uk-UA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швидкості?</a:t>
            </a:r>
            <a:endParaRPr lang="ru-RU" sz="3600" b="1" dirty="0">
              <a:solidFill>
                <a:srgbClr val="008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6881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2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8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47607" y="838200"/>
            <a:ext cx="66963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Знаходимо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шлях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і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час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руху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тіла</a:t>
            </a:r>
            <a:endParaRPr lang="ru-RU" sz="3600" b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b="1" i="1" dirty="0" smtClean="0">
              <a:solidFill>
                <a:srgbClr val="008000"/>
              </a:solidFill>
            </a:endParaRPr>
          </a:p>
        </p:txBody>
      </p:sp>
      <p:pic>
        <p:nvPicPr>
          <p:cNvPr id="35848" name="Picture 8" descr="http://4.bp.blogspot.com/-XnsOkI_S17s/Ui9qqjLJ_nI/AAAAAAAAC_E/Kt87h5Yhc4E/s1600/%D0%B3%D1%80%D0%B0%D1%84%D1%96%D0%BA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057400"/>
            <a:ext cx="2752725" cy="2381250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953000" y="2057400"/>
          <a:ext cx="2895600" cy="3403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1447800"/>
              </a:tblGrid>
              <a:tr h="567267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r>
                        <a:rPr lang="uk-UA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, м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uk-UA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, с</a:t>
                      </a: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72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/>
                </a:tc>
              </a:tr>
              <a:tr h="5672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</a:tr>
              <a:tr h="5672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</a:tr>
              <a:tr h="5672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</a:tr>
              <a:tr h="5672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066800" y="4800600"/>
            <a:ext cx="1600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/>
              <a:t>l </a:t>
            </a:r>
            <a:r>
              <a:rPr lang="en-US" sz="3600" b="1" dirty="0" smtClean="0"/>
              <a:t>= </a:t>
            </a:r>
            <a:r>
              <a:rPr lang="en-US" sz="3600" b="1" i="1" dirty="0" smtClean="0"/>
              <a:t>v</a:t>
            </a:r>
            <a:r>
              <a:rPr lang="ru-RU" sz="3600" b="1" dirty="0" smtClean="0"/>
              <a:t> </a:t>
            </a:r>
            <a:r>
              <a:rPr lang="en-US" sz="3600" b="1" dirty="0" smtClean="0"/>
              <a:t>⋅</a:t>
            </a:r>
            <a:r>
              <a:rPr lang="en-US" sz="3600" b="1" i="1" dirty="0" smtClean="0"/>
              <a:t>t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ru-RU" sz="3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819400" y="4876800"/>
            <a:ext cx="1676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/>
              <a:t>l </a:t>
            </a:r>
            <a:r>
              <a:rPr lang="en-US" sz="3600" b="1" dirty="0" smtClean="0"/>
              <a:t>=</a:t>
            </a:r>
            <a:r>
              <a:rPr lang="uk-UA" sz="3600" b="1" dirty="0" smtClean="0"/>
              <a:t> </a:t>
            </a:r>
            <a:r>
              <a:rPr lang="en-US" sz="3600" b="1" dirty="0" smtClean="0"/>
              <a:t>5</a:t>
            </a:r>
            <a:r>
              <a:rPr lang="en-US" sz="3600" b="1" i="1" dirty="0" smtClean="0"/>
              <a:t>t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90600" y="1066800"/>
            <a:ext cx="69342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8000"/>
                </a:solidFill>
                <a:latin typeface="+mj-lt"/>
              </a:rPr>
              <a:t/>
            </a:r>
            <a:br>
              <a:rPr lang="ru-RU" sz="3600" b="1" dirty="0" smtClean="0">
                <a:solidFill>
                  <a:srgbClr val="008000"/>
                </a:solidFill>
                <a:latin typeface="+mj-lt"/>
              </a:rPr>
            </a:br>
            <a:r>
              <a:rPr lang="ru-RU" sz="3600" b="1" dirty="0" smtClean="0">
                <a:solidFill>
                  <a:srgbClr val="008000"/>
                </a:solidFill>
                <a:latin typeface="+mj-lt"/>
              </a:rPr>
              <a:t> </a:t>
            </a: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7" name="Picture 2" descr="http://8next.com/uploads/fotos/7fiz/7f_s_u2015_18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417" y="1981200"/>
            <a:ext cx="2743199" cy="25146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05200" y="1752600"/>
            <a:ext cx="5029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+mn-lt"/>
              </a:rPr>
              <a:t>1</a:t>
            </a:r>
            <a:r>
              <a:rPr lang="ru-RU" sz="2400" b="1" dirty="0" smtClean="0">
                <a:cs typeface="Times New Roman" pitchFamily="18" charset="0"/>
              </a:rPr>
              <a:t>) </a:t>
            </a:r>
            <a:r>
              <a:rPr lang="ru-RU" sz="2400" b="1" dirty="0" err="1" smtClean="0">
                <a:cs typeface="Times New Roman" pitchFamily="18" charset="0"/>
              </a:rPr>
              <a:t>дізнатися</a:t>
            </a:r>
            <a:r>
              <a:rPr lang="ru-RU" sz="2400" b="1" dirty="0" smtClean="0">
                <a:cs typeface="Times New Roman" pitchFamily="18" charset="0"/>
              </a:rPr>
              <a:t> про характер </a:t>
            </a:r>
            <a:r>
              <a:rPr lang="ru-RU" sz="2400" b="1" dirty="0" err="1" smtClean="0">
                <a:cs typeface="Times New Roman" pitchFamily="18" charset="0"/>
              </a:rPr>
              <a:t>руху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тіла</a:t>
            </a:r>
            <a:r>
              <a:rPr lang="ru-RU" sz="2400" b="1" dirty="0" smtClean="0"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cs typeface="Times New Roman" pitchFamily="18" charset="0"/>
              </a:rPr>
              <a:t/>
            </a:r>
            <a:br>
              <a:rPr lang="ru-RU" sz="2400" b="1" dirty="0" smtClean="0">
                <a:cs typeface="Times New Roman" pitchFamily="18" charset="0"/>
              </a:rPr>
            </a:br>
            <a:r>
              <a:rPr lang="ru-RU" sz="2400" b="1" dirty="0" smtClean="0">
                <a:cs typeface="Times New Roman" pitchFamily="18" charset="0"/>
              </a:rPr>
              <a:t>2) </a:t>
            </a:r>
            <a:r>
              <a:rPr lang="ru-RU" sz="2400" b="1" dirty="0" err="1" smtClean="0">
                <a:cs typeface="Times New Roman" pitchFamily="18" charset="0"/>
              </a:rPr>
              <a:t>визначити</a:t>
            </a:r>
            <a:r>
              <a:rPr lang="ru-RU" sz="2400" b="1" dirty="0" smtClean="0">
                <a:cs typeface="Times New Roman" pitchFamily="18" charset="0"/>
              </a:rPr>
              <a:t> шлях, </a:t>
            </a:r>
            <a:r>
              <a:rPr lang="ru-RU" sz="2400" b="1" dirty="0" err="1" smtClean="0">
                <a:cs typeface="Times New Roman" pitchFamily="18" charset="0"/>
              </a:rPr>
              <a:t>який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долає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тіло</a:t>
            </a:r>
            <a:r>
              <a:rPr lang="ru-RU" sz="2400" b="1" dirty="0" smtClean="0">
                <a:cs typeface="Times New Roman" pitchFamily="18" charset="0"/>
              </a:rPr>
              <a:t> за заданий </a:t>
            </a:r>
            <a:r>
              <a:rPr lang="ru-RU" sz="2400" b="1" dirty="0" err="1" smtClean="0">
                <a:cs typeface="Times New Roman" pitchFamily="18" charset="0"/>
              </a:rPr>
              <a:t>інтервал</a:t>
            </a:r>
            <a:r>
              <a:rPr lang="ru-RU" sz="2400" b="1" dirty="0" smtClean="0">
                <a:cs typeface="Times New Roman" pitchFamily="18" charset="0"/>
              </a:rPr>
              <a:t> часу;</a:t>
            </a:r>
          </a:p>
          <a:p>
            <a:r>
              <a:rPr lang="ru-RU" sz="2400" b="1" dirty="0" smtClean="0">
                <a:cs typeface="Times New Roman" pitchFamily="18" charset="0"/>
              </a:rPr>
              <a:t/>
            </a:r>
            <a:br>
              <a:rPr lang="ru-RU" sz="2400" b="1" dirty="0" smtClean="0">
                <a:cs typeface="Times New Roman" pitchFamily="18" charset="0"/>
              </a:rPr>
            </a:br>
            <a:r>
              <a:rPr lang="ru-RU" sz="2400" b="1" dirty="0" smtClean="0">
                <a:cs typeface="Times New Roman" pitchFamily="18" charset="0"/>
              </a:rPr>
              <a:t>3) </a:t>
            </a:r>
            <a:r>
              <a:rPr lang="ru-RU" sz="2400" b="1" dirty="0" err="1" smtClean="0">
                <a:cs typeface="Times New Roman" pitchFamily="18" charset="0"/>
              </a:rPr>
              <a:t>визначити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швидкість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руху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тіла</a:t>
            </a:r>
            <a:r>
              <a:rPr lang="ru-RU" sz="2400" b="1" dirty="0" smtClean="0"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cs typeface="Times New Roman" pitchFamily="18" charset="0"/>
              </a:rPr>
              <a:t/>
            </a:r>
            <a:br>
              <a:rPr lang="ru-RU" sz="2400" b="1" dirty="0" smtClean="0">
                <a:cs typeface="Times New Roman" pitchFamily="18" charset="0"/>
              </a:rPr>
            </a:br>
            <a:r>
              <a:rPr lang="ru-RU" sz="2400" b="1" dirty="0" smtClean="0">
                <a:cs typeface="Times New Roman" pitchFamily="18" charset="0"/>
              </a:rPr>
              <a:t>4) </a:t>
            </a:r>
            <a:r>
              <a:rPr lang="ru-RU" sz="2400" b="1" dirty="0" err="1" smtClean="0">
                <a:cs typeface="Times New Roman" pitchFamily="18" charset="0"/>
              </a:rPr>
              <a:t>порівняти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швидкості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руху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тіл</a:t>
            </a:r>
            <a:r>
              <a:rPr lang="ru-RU" sz="2400" b="1" dirty="0" smtClean="0">
                <a:cs typeface="Times New Roman" pitchFamily="18" charset="0"/>
              </a:rPr>
              <a:t>: </a:t>
            </a:r>
            <a:r>
              <a:rPr lang="ru-RU" sz="2400" b="1" i="1" dirty="0" err="1" smtClean="0">
                <a:cs typeface="Times New Roman" pitchFamily="18" charset="0"/>
              </a:rPr>
              <a:t>чим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більша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швидкість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руху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тіла</a:t>
            </a:r>
            <a:r>
              <a:rPr lang="ru-RU" sz="2400" b="1" i="1" dirty="0" smtClean="0">
                <a:cs typeface="Times New Roman" pitchFamily="18" charset="0"/>
              </a:rPr>
              <a:t>, </a:t>
            </a:r>
            <a:r>
              <a:rPr lang="ru-RU" sz="2400" b="1" i="1" dirty="0" err="1" smtClean="0">
                <a:cs typeface="Times New Roman" pitchFamily="18" charset="0"/>
              </a:rPr>
              <a:t>тим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більший</a:t>
            </a:r>
            <a:r>
              <a:rPr lang="ru-RU" sz="2400" b="1" i="1" dirty="0" smtClean="0">
                <a:cs typeface="Times New Roman" pitchFamily="18" charset="0"/>
              </a:rPr>
              <a:t> кут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між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графіком</a:t>
            </a:r>
            <a:r>
              <a:rPr lang="ru-RU" sz="2400" b="1" i="1" dirty="0" smtClean="0">
                <a:cs typeface="Times New Roman" pitchFamily="18" charset="0"/>
              </a:rPr>
              <a:t> шляху </a:t>
            </a:r>
            <a:r>
              <a:rPr lang="ru-RU" sz="2400" b="1" i="1" dirty="0" err="1" smtClean="0">
                <a:cs typeface="Times New Roman" pitchFamily="18" charset="0"/>
              </a:rPr>
              <a:t>і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віссю</a:t>
            </a:r>
            <a:r>
              <a:rPr lang="ru-RU" sz="2400" b="1" i="1" dirty="0" smtClean="0">
                <a:cs typeface="Times New Roman" pitchFamily="18" charset="0"/>
              </a:rPr>
              <a:t> часу. </a:t>
            </a:r>
            <a:r>
              <a:rPr lang="ru-RU" sz="2400" b="1" dirty="0" smtClean="0">
                <a:latin typeface="+mn-lt"/>
              </a:rPr>
              <a:t/>
            </a:r>
            <a:br>
              <a:rPr lang="ru-RU" sz="2400" b="1" dirty="0" smtClean="0">
                <a:latin typeface="+mn-lt"/>
              </a:rPr>
            </a:br>
            <a:endParaRPr lang="ru-RU" sz="2400" b="1" dirty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64195" y="990600"/>
            <a:ext cx="58477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 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За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графіком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шляху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можна</a:t>
            </a:r>
            <a:r>
              <a:rPr lang="ru-RU" sz="4000" b="1" dirty="0" smtClean="0">
                <a:solidFill>
                  <a:srgbClr val="008000"/>
                </a:solidFill>
                <a:latin typeface="+mj-lt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893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92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892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892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893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62000" y="3886200"/>
            <a:ext cx="7696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u="sng" dirty="0" err="1" smtClean="0">
                <a:cs typeface="Times New Roman" pitchFamily="18" charset="0"/>
              </a:rPr>
              <a:t>Розвʼязання:</a:t>
            </a:r>
            <a:endParaRPr lang="ru-RU" sz="2400" b="1" i="1" u="sng" dirty="0" smtClean="0"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cs typeface="Times New Roman" pitchFamily="18" charset="0"/>
              </a:rPr>
              <a:t>За 1 годину </a:t>
            </a:r>
            <a:r>
              <a:rPr lang="ru-RU" sz="2400" b="1" i="1" dirty="0" err="1" smtClean="0">
                <a:cs typeface="Times New Roman" pitchFamily="18" charset="0"/>
              </a:rPr>
              <a:t>тіло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проїхало</a:t>
            </a:r>
            <a:r>
              <a:rPr lang="ru-RU" sz="2400" b="1" i="1" dirty="0" smtClean="0">
                <a:cs typeface="Times New Roman" pitchFamily="18" charset="0"/>
              </a:rPr>
              <a:t> 20 км;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cs typeface="Times New Roman" pitchFamily="18" charset="0"/>
              </a:rPr>
              <a:t> 2 </a:t>
            </a:r>
            <a:r>
              <a:rPr lang="ru-RU" sz="2400" b="1" i="1" dirty="0" err="1" smtClean="0">
                <a:cs typeface="Times New Roman" pitchFamily="18" charset="0"/>
              </a:rPr>
              <a:t>години</a:t>
            </a:r>
            <a:r>
              <a:rPr lang="ru-RU" sz="2400" b="1" i="1" dirty="0" smtClean="0">
                <a:cs typeface="Times New Roman" pitchFamily="18" charset="0"/>
              </a:rPr>
              <a:t> стояло;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cs typeface="Times New Roman" pitchFamily="18" charset="0"/>
              </a:rPr>
              <a:t> За </a:t>
            </a:r>
            <a:r>
              <a:rPr lang="ru-RU" sz="2400" b="1" i="1" dirty="0" err="1" smtClean="0">
                <a:cs typeface="Times New Roman" pitchFamily="18" charset="0"/>
              </a:rPr>
              <a:t>наступних</a:t>
            </a:r>
            <a:r>
              <a:rPr lang="ru-RU" sz="2400" b="1" i="1" dirty="0" smtClean="0">
                <a:cs typeface="Times New Roman" pitchFamily="18" charset="0"/>
              </a:rPr>
              <a:t> 4 </a:t>
            </a:r>
            <a:r>
              <a:rPr lang="ru-RU" sz="2400" b="1" i="1" dirty="0" err="1" smtClean="0">
                <a:cs typeface="Times New Roman" pitchFamily="18" charset="0"/>
              </a:rPr>
              <a:t>години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тіло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проїхало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ще</a:t>
            </a:r>
            <a:r>
              <a:rPr lang="ru-RU" sz="2400" b="1" i="1" dirty="0" smtClean="0">
                <a:cs typeface="Times New Roman" pitchFamily="18" charset="0"/>
              </a:rPr>
              <a:t> 20 км.</a:t>
            </a:r>
          </a:p>
          <a:p>
            <a:pPr marL="457200" indent="-457200" algn="just">
              <a:buAutoNum type="arabicPeriod"/>
            </a:pP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Швидкість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руху</a:t>
            </a:r>
            <a:r>
              <a:rPr lang="ru-RU" sz="2400" b="1" i="1" dirty="0" smtClean="0">
                <a:cs typeface="Times New Roman" pitchFamily="18" charset="0"/>
              </a:rPr>
              <a:t> на </a:t>
            </a:r>
            <a:r>
              <a:rPr lang="ru-RU" sz="2400" b="1" i="1" dirty="0" err="1" smtClean="0">
                <a:cs typeface="Times New Roman" pitchFamily="18" charset="0"/>
              </a:rPr>
              <a:t>ділянках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різна</a:t>
            </a:r>
            <a:r>
              <a:rPr lang="ru-RU" sz="2400" b="1" i="1" dirty="0" smtClean="0">
                <a:cs typeface="Times New Roman" pitchFamily="18" charset="0"/>
              </a:rPr>
              <a:t>:  </a:t>
            </a:r>
          </a:p>
          <a:p>
            <a:pPr algn="just"/>
            <a:r>
              <a:rPr lang="uk-UA" sz="2400" b="1" i="1" dirty="0" smtClean="0">
                <a:cs typeface="Times New Roman" pitchFamily="18" charset="0"/>
              </a:rPr>
              <a:t>               </a:t>
            </a:r>
            <a:r>
              <a:rPr lang="en-US" sz="2400" b="1" i="1" dirty="0" smtClean="0">
                <a:cs typeface="Times New Roman" pitchFamily="18" charset="0"/>
              </a:rPr>
              <a:t>v₁</a:t>
            </a:r>
            <a:r>
              <a:rPr lang="uk-UA" sz="2400" b="1" i="1" dirty="0" smtClean="0">
                <a:cs typeface="Times New Roman" pitchFamily="18" charset="0"/>
              </a:rPr>
              <a:t>= 20 км/</a:t>
            </a:r>
            <a:r>
              <a:rPr lang="uk-UA" sz="2400" b="1" i="1" dirty="0" err="1" smtClean="0">
                <a:cs typeface="Times New Roman" pitchFamily="18" charset="0"/>
              </a:rPr>
              <a:t>год</a:t>
            </a:r>
            <a:r>
              <a:rPr lang="uk-UA" sz="2400" b="1" i="1" dirty="0" smtClean="0">
                <a:cs typeface="Times New Roman" pitchFamily="18" charset="0"/>
              </a:rPr>
              <a:t>,    </a:t>
            </a:r>
            <a:r>
              <a:rPr lang="en-US" sz="2400" b="1" i="1" dirty="0" smtClean="0">
                <a:cs typeface="Times New Roman" pitchFamily="18" charset="0"/>
              </a:rPr>
              <a:t>v₂ </a:t>
            </a:r>
            <a:r>
              <a:rPr lang="uk-UA" sz="2400" b="1" i="1" dirty="0" smtClean="0">
                <a:cs typeface="Times New Roman" pitchFamily="18" charset="0"/>
              </a:rPr>
              <a:t>= 0,      </a:t>
            </a:r>
            <a:r>
              <a:rPr lang="en-US" sz="2400" b="1" i="1" dirty="0" smtClean="0">
                <a:cs typeface="Times New Roman" pitchFamily="18" charset="0"/>
              </a:rPr>
              <a:t>v</a:t>
            </a:r>
            <a:r>
              <a:rPr lang="uk-UA" sz="2400" b="1" i="1" dirty="0" smtClean="0">
                <a:cs typeface="Times New Roman" pitchFamily="18" charset="0"/>
              </a:rPr>
              <a:t>₃ = 5 км/год.</a:t>
            </a:r>
            <a:endParaRPr lang="ru-RU" sz="2400" b="1" i="1" dirty="0">
              <a:cs typeface="Times New Roman" pitchFamily="18" charset="0"/>
            </a:endParaRPr>
          </a:p>
        </p:txBody>
      </p:sp>
      <p:pic>
        <p:nvPicPr>
          <p:cNvPr id="14340" name="Picture 4" descr="http://notatka.at.ua/_pu/15/7140069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752600"/>
            <a:ext cx="5562600" cy="1926138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990600" y="609600"/>
            <a:ext cx="92755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           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Розвʼяжемо 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задачу</a:t>
            </a:r>
          </a:p>
          <a:p>
            <a:r>
              <a:rPr lang="uk-UA" sz="2400" b="1" dirty="0" smtClean="0">
                <a:cs typeface="Times New Roman" pitchFamily="18" charset="0"/>
              </a:rPr>
              <a:t>За графіком шляху опишіть рух тіла.</a:t>
            </a:r>
            <a:endParaRPr lang="ru-RU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762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2819400" y="762000"/>
            <a:ext cx="40426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solidFill>
                  <a:srgbClr val="008000"/>
                </a:solidFill>
              </a:rPr>
              <a:t>Розвʼяжемо </a:t>
            </a:r>
            <a:r>
              <a:rPr lang="ru-RU" sz="3600" b="1" dirty="0" smtClean="0">
                <a:solidFill>
                  <a:srgbClr val="008000"/>
                </a:solidFill>
              </a:rPr>
              <a:t>задачу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09600" y="1371600"/>
            <a:ext cx="769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Ласт</a:t>
            </a:r>
            <a:r>
              <a:rPr lang="uk-UA" sz="2400" b="1" dirty="0" err="1" smtClean="0"/>
              <a:t>івка</a:t>
            </a:r>
            <a:r>
              <a:rPr lang="uk-UA" sz="2400" b="1" dirty="0" smtClean="0"/>
              <a:t> летіла </a:t>
            </a:r>
            <a:r>
              <a:rPr lang="ru-RU" sz="2400" b="1" dirty="0" smtClean="0"/>
              <a:t>5 с </a:t>
            </a:r>
            <a:r>
              <a:rPr lang="ru-RU" sz="2400" b="1" dirty="0" err="1" smtClean="0"/>
              <a:t>зі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швидкістю</a:t>
            </a:r>
            <a:r>
              <a:rPr lang="ru-RU" sz="2400" b="1" dirty="0" smtClean="0"/>
              <a:t> 10 м/с, </a:t>
            </a:r>
            <a:r>
              <a:rPr lang="ru-RU" sz="2400" b="1" dirty="0" err="1" smtClean="0"/>
              <a:t>наступних</a:t>
            </a:r>
            <a:r>
              <a:rPr lang="ru-RU" sz="2400" b="1" dirty="0" smtClean="0"/>
              <a:t> 5 с </a:t>
            </a:r>
            <a:r>
              <a:rPr lang="ru-RU" sz="2400" b="1" dirty="0" err="1" smtClean="0"/>
              <a:t>зі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швидкістю</a:t>
            </a:r>
            <a:r>
              <a:rPr lang="ru-RU" sz="2400" b="1" dirty="0" smtClean="0"/>
              <a:t> 5 м/с. </a:t>
            </a:r>
            <a:r>
              <a:rPr lang="ru-RU" sz="2400" b="1" dirty="0" err="1" smtClean="0"/>
              <a:t>Побудуйте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графіки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залежності</a:t>
            </a:r>
            <a:r>
              <a:rPr lang="ru-RU" sz="2400" b="1" dirty="0" smtClean="0"/>
              <a:t>  </a:t>
            </a:r>
            <a:r>
              <a:rPr lang="ru-RU" sz="2400" b="1" dirty="0" err="1" smtClean="0"/>
              <a:t>пройденого</a:t>
            </a:r>
            <a:r>
              <a:rPr lang="ru-RU" sz="2400" b="1" dirty="0" smtClean="0"/>
              <a:t> шляху та </a:t>
            </a:r>
            <a:r>
              <a:rPr lang="ru-RU" sz="2400" b="1" dirty="0" err="1" smtClean="0"/>
              <a:t>швидкості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</a:t>
            </a:r>
            <a:r>
              <a:rPr lang="ru-RU" sz="2400" b="1" dirty="0" smtClean="0"/>
              <a:t> часу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2290" name="Picture 2" descr="http://8next.com/uploads/fotos/7fiz/7f_s_u2015_1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581400"/>
            <a:ext cx="4255143" cy="21336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62000" y="2819400"/>
            <a:ext cx="7696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u="sng" dirty="0" err="1" smtClean="0"/>
              <a:t>Розв’язання</a:t>
            </a:r>
            <a:r>
              <a:rPr lang="ru-RU" sz="2000" b="1" i="1" u="sng" dirty="0" smtClean="0"/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6858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err="1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Розвʼяжіть</a:t>
            </a: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 задачу </a:t>
            </a:r>
            <a:r>
              <a:rPr lang="uk-UA" sz="3600" b="1" i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№ 1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uk-UA" sz="2400" b="1" dirty="0" smtClean="0">
                <a:ea typeface="+mj-ea"/>
                <a:cs typeface="Times New Roman" pitchFamily="18" charset="0"/>
              </a:rPr>
              <a:t>Виберіть правильну відповідь.</a:t>
            </a:r>
            <a:endParaRPr lang="en-US" sz="2400" b="1" dirty="0" smtClean="0">
              <a:ea typeface="+mj-ea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uk-UA" sz="2400" b="1" dirty="0" smtClean="0">
                <a:ea typeface="+mj-ea"/>
                <a:cs typeface="Times New Roman" pitchFamily="18" charset="0"/>
              </a:rPr>
              <a:t>На рисунку представлено графік залежності швидкості рівномірного руху від часу. Який шлях пройшло тіло за 3 с?</a:t>
            </a: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а)   4 м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б)   18 м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в)   36 м</a:t>
            </a: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endParaRPr lang="ru-RU"/>
            </a:p>
          </p:txBody>
        </p:sp>
      </p:grpSp>
      <p:pic>
        <p:nvPicPr>
          <p:cNvPr id="7" name="Picture 2" descr="http://notatka.at.ua/_pu/17/76036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3733800"/>
            <a:ext cx="3800475" cy="2495551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828800" y="5410200"/>
            <a:ext cx="1752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4572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uk-UA" sz="2400" b="1" dirty="0" smtClean="0">
                <a:ea typeface="+mj-ea"/>
                <a:cs typeface="Times New Roman" pitchFamily="18" charset="0"/>
              </a:rPr>
              <a:t>На рисунку зображено графік, що характеризує рух зайця. З якою швидкістю рухався заєць до зупинки? Протягом якого часу заєць відпочивав? Який шлях пройшов заєць за 30 с? Побудуйте графік залежності швидкості від часу.</a:t>
            </a: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51054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notatka.at.ua/_pu/17/s56894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962400"/>
            <a:ext cx="3800475" cy="234315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071077" y="914400"/>
            <a:ext cx="47874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err="1" smtClean="0">
                <a:solidFill>
                  <a:srgbClr val="008000"/>
                </a:solidFill>
              </a:rPr>
              <a:t>Розвʼяжіть</a:t>
            </a:r>
            <a:r>
              <a:rPr lang="uk-UA" sz="3600" b="1" dirty="0" smtClean="0">
                <a:solidFill>
                  <a:srgbClr val="008000"/>
                </a:solidFill>
              </a:rPr>
              <a:t> задачу </a:t>
            </a:r>
            <a:r>
              <a:rPr lang="uk-UA" sz="3600" b="1" i="1" dirty="0" smtClean="0">
                <a:solidFill>
                  <a:srgbClr val="008000"/>
                </a:solidFill>
              </a:rPr>
              <a:t>№ 2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86400" y="4267200"/>
            <a:ext cx="14478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v=5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м/с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AutoNum type="arabicPeriod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t=15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AutoNum type="arabicPeriod"/>
            </a:pP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l=100</a:t>
            </a:r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533400" y="1752600"/>
            <a:ext cx="75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ru-RU" sz="2400" b="1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2425" y="1371600"/>
            <a:ext cx="80483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/>
              <a:t>Із</a:t>
            </a:r>
            <a:r>
              <a:rPr lang="ru-RU" sz="2400" b="1" dirty="0" smtClean="0"/>
              <a:t> селища </a:t>
            </a:r>
            <a:r>
              <a:rPr lang="ru-RU" sz="2400" b="1" dirty="0" err="1" smtClean="0"/>
              <a:t>виїхав</a:t>
            </a:r>
            <a:r>
              <a:rPr lang="ru-RU" sz="2400" b="1" dirty="0" smtClean="0"/>
              <a:t> велосипедист </a:t>
            </a:r>
            <a:r>
              <a:rPr lang="ru-RU" sz="2400" b="1" dirty="0" err="1" smtClean="0"/>
              <a:t>зі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швидкістю</a:t>
            </a:r>
            <a:r>
              <a:rPr lang="ru-RU" sz="2400" b="1" dirty="0" smtClean="0"/>
              <a:t> 20 км/год, а через 4 год потому – </a:t>
            </a:r>
            <a:r>
              <a:rPr lang="ru-RU" sz="2400" b="1" dirty="0" err="1" smtClean="0"/>
              <a:t>автомобіль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швидкістю</a:t>
            </a:r>
            <a:r>
              <a:rPr lang="ru-RU" sz="2400" b="1" dirty="0" smtClean="0"/>
              <a:t> 60 км/год. Через </a:t>
            </a:r>
            <a:r>
              <a:rPr lang="ru-RU" sz="2400" b="1" dirty="0" err="1" smtClean="0"/>
              <a:t>який</a:t>
            </a:r>
            <a:r>
              <a:rPr lang="ru-RU" sz="2400" b="1" dirty="0" smtClean="0"/>
              <a:t> час </a:t>
            </a:r>
            <a:r>
              <a:rPr lang="ru-RU" sz="2400" b="1" dirty="0" err="1" smtClean="0"/>
              <a:t>після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виїзду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автомобіль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дожене</a:t>
            </a:r>
            <a:r>
              <a:rPr lang="ru-RU" sz="2400" b="1" dirty="0" smtClean="0"/>
              <a:t> велосипедиста?</a:t>
            </a:r>
          </a:p>
          <a:p>
            <a:pPr algn="just"/>
            <a:r>
              <a:rPr lang="ru-RU" sz="2400" b="1" dirty="0" err="1" smtClean="0"/>
              <a:t>Розв’яжіть</a:t>
            </a:r>
            <a:r>
              <a:rPr lang="ru-RU" sz="2400" b="1" dirty="0" smtClean="0"/>
              <a:t> задачу </a:t>
            </a:r>
            <a:r>
              <a:rPr lang="ru-RU" sz="2400" b="1" dirty="0" err="1" smtClean="0"/>
              <a:t>графічно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09800" y="762000"/>
            <a:ext cx="47874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err="1" smtClean="0">
                <a:solidFill>
                  <a:srgbClr val="008000"/>
                </a:solidFill>
                <a:cs typeface="Times New Roman" pitchFamily="18" charset="0"/>
              </a:rPr>
              <a:t>Розвʼяжіть</a:t>
            </a: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 задачу </a:t>
            </a:r>
            <a:r>
              <a:rPr lang="uk-UA" sz="3600" b="1" i="1" dirty="0" smtClean="0">
                <a:solidFill>
                  <a:srgbClr val="008000"/>
                </a:solidFill>
                <a:cs typeface="Times New Roman" pitchFamily="18" charset="0"/>
              </a:rPr>
              <a:t>№ 3</a:t>
            </a:r>
          </a:p>
        </p:txBody>
      </p:sp>
      <p:pic>
        <p:nvPicPr>
          <p:cNvPr id="8194" name="Picture 2" descr="http://sunveter.ru/uploads/posts/2014-04/1398104617_bike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3276600"/>
            <a:ext cx="1771650" cy="2755900"/>
          </a:xfrm>
          <a:prstGeom prst="rect">
            <a:avLst/>
          </a:prstGeom>
          <a:noFill/>
        </p:spPr>
      </p:pic>
      <p:pic>
        <p:nvPicPr>
          <p:cNvPr id="8198" name="Picture 6" descr="http://demiart.ru/forum/uploads/post-48084-119307105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3505200"/>
            <a:ext cx="3505200" cy="2628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85800" y="762000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8000"/>
                </a:solidFill>
              </a:rPr>
              <a:t>Підсумок уроку</a:t>
            </a:r>
            <a:endParaRPr lang="en-US" sz="3600" b="1" dirty="0" smtClean="0">
              <a:solidFill>
                <a:srgbClr val="008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3400" y="1600200"/>
            <a:ext cx="78486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err="1" smtClean="0"/>
              <a:t>Який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вигляд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мають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графіки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швидкості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рівномірного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руху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тіл</a:t>
            </a:r>
            <a:r>
              <a:rPr lang="ru-RU" sz="2400" b="1" dirty="0" smtClean="0"/>
              <a:t>? </a:t>
            </a:r>
          </a:p>
          <a:p>
            <a:pPr marL="457200" indent="-457200"/>
            <a:r>
              <a:rPr lang="ru-RU" sz="2400" b="1" dirty="0" smtClean="0"/>
              <a:t>2.   Як </a:t>
            </a:r>
            <a:r>
              <a:rPr lang="ru-RU" sz="2400" b="1" dirty="0" err="1" smtClean="0"/>
              <a:t>порівняти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швидкості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руху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тіл</a:t>
            </a:r>
            <a:r>
              <a:rPr lang="ru-RU" sz="2400" b="1" dirty="0" smtClean="0"/>
              <a:t> за </a:t>
            </a:r>
            <a:r>
              <a:rPr lang="ru-RU" sz="2400" b="1" dirty="0" err="1" smtClean="0"/>
              <a:t>поданими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графіками</a:t>
            </a:r>
            <a:r>
              <a:rPr lang="ru-RU" sz="2400" b="1" dirty="0" smtClean="0"/>
              <a:t>? </a:t>
            </a:r>
          </a:p>
          <a:p>
            <a:pPr marL="457200" indent="-457200">
              <a:buAutoNum type="arabicPeriod" startAt="3"/>
            </a:pPr>
            <a:r>
              <a:rPr lang="ru-RU" sz="2400" b="1" dirty="0" smtClean="0"/>
              <a:t>Як за </a:t>
            </a:r>
            <a:r>
              <a:rPr lang="ru-RU" sz="2400" b="1" dirty="0" err="1" smtClean="0"/>
              <a:t>графіком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швидкості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руху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тіла</a:t>
            </a:r>
            <a:r>
              <a:rPr lang="ru-RU" sz="2400" b="1" dirty="0"/>
              <a:t> </a:t>
            </a:r>
            <a:r>
              <a:rPr lang="ru-RU" sz="2400" b="1" dirty="0" err="1" smtClean="0"/>
              <a:t>обчислити</a:t>
            </a:r>
            <a:r>
              <a:rPr lang="ru-RU" sz="2400" b="1" dirty="0" smtClean="0"/>
              <a:t> шлях, </a:t>
            </a:r>
            <a:r>
              <a:rPr lang="ru-RU" sz="2400" b="1" dirty="0" err="1" smtClean="0"/>
              <a:t>пройдений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тілом</a:t>
            </a:r>
            <a:r>
              <a:rPr lang="ru-RU" sz="2400" b="1" dirty="0" smtClean="0"/>
              <a:t>?</a:t>
            </a:r>
          </a:p>
          <a:p>
            <a:pPr marL="457200" indent="-457200">
              <a:buAutoNum type="arabicPeriod" startAt="4"/>
            </a:pPr>
            <a:r>
              <a:rPr lang="ru-RU" sz="2400" b="1" dirty="0" err="1" smtClean="0"/>
              <a:t>Який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вигляд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має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графік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залежності</a:t>
            </a:r>
            <a:r>
              <a:rPr lang="ru-RU" sz="2400" b="1" dirty="0" smtClean="0"/>
              <a:t> шляху </a:t>
            </a:r>
            <a:r>
              <a:rPr lang="ru-RU" sz="2400" b="1" dirty="0" err="1" smtClean="0"/>
              <a:t>від</a:t>
            </a:r>
            <a:r>
              <a:rPr lang="ru-RU" sz="2400" b="1" dirty="0" smtClean="0"/>
              <a:t> часу для </a:t>
            </a:r>
            <a:r>
              <a:rPr lang="ru-RU" sz="2400" b="1" dirty="0" err="1" smtClean="0"/>
              <a:t>рівномірного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руху</a:t>
            </a:r>
            <a:r>
              <a:rPr lang="ru-RU" sz="2400" b="1" dirty="0" smtClean="0"/>
              <a:t>? </a:t>
            </a:r>
          </a:p>
          <a:p>
            <a:pPr marL="457200" indent="-457200"/>
            <a:r>
              <a:rPr lang="ru-RU" sz="2400" b="1" dirty="0" smtClean="0"/>
              <a:t>5.   Як за </a:t>
            </a:r>
            <a:r>
              <a:rPr lang="ru-RU" sz="2400" b="1" dirty="0" err="1" smtClean="0"/>
              <a:t>графіками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шляхів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двох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тіл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порівняти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швидкості</a:t>
            </a:r>
            <a:r>
              <a:rPr lang="ru-RU" sz="2400" b="1" dirty="0"/>
              <a:t> </a:t>
            </a:r>
            <a:r>
              <a:rPr lang="ru-RU" sz="2400" b="1" dirty="0" err="1" smtClean="0"/>
              <a:t>їхнього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руху</a:t>
            </a:r>
            <a:r>
              <a:rPr lang="ru-RU" sz="2400" b="1" dirty="0" smtClean="0"/>
              <a:t>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133600" y="762000"/>
            <a:ext cx="62484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Сьогодні на уроці я:</a:t>
            </a: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 smtClean="0">
              <a:solidFill>
                <a:srgbClr val="008000"/>
              </a:solidFill>
              <a:ea typeface="Calibri" pitchFamily="34" charset="0"/>
              <a:cs typeface="Times New Roman" pitchFamily="18" charset="0"/>
            </a:endParaRPr>
          </a:p>
          <a:p>
            <a:pPr marL="457200" indent="-457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ea typeface="Calibri" pitchFamily="34" charset="0"/>
                <a:cs typeface="Times New Roman" pitchFamily="18" charset="0"/>
              </a:rPr>
              <a:t>                                 -</a:t>
            </a:r>
            <a:r>
              <a:rPr lang="uk-UA" sz="2800" b="1" i="1" dirty="0" smtClean="0">
                <a:ea typeface="Calibri" pitchFamily="34" charset="0"/>
                <a:cs typeface="Times New Roman" pitchFamily="18" charset="0"/>
              </a:rPr>
              <a:t> дізнався...</a:t>
            </a:r>
            <a:endParaRPr lang="ru-RU" sz="2800" b="1" i="1" dirty="0" smtClean="0">
              <a:ea typeface="Calibri" pitchFamily="34" charset="0"/>
              <a:cs typeface="Times New Roman" pitchFamily="18" charset="0"/>
            </a:endParaRPr>
          </a:p>
          <a:p>
            <a:pPr marL="457200" indent="-457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ea typeface="Calibri" pitchFamily="34" charset="0"/>
                <a:cs typeface="Times New Roman" pitchFamily="18" charset="0"/>
              </a:rPr>
              <a:t>                                 -</a:t>
            </a:r>
            <a:r>
              <a:rPr lang="uk-UA" sz="2800" b="1" i="1" dirty="0" smtClean="0">
                <a:ea typeface="Calibri" pitchFamily="34" charset="0"/>
                <a:cs typeface="Times New Roman" pitchFamily="18" charset="0"/>
              </a:rPr>
              <a:t> зрозумів...</a:t>
            </a:r>
            <a:endParaRPr lang="ru-RU" sz="2800" b="1" i="1" dirty="0" smtClean="0">
              <a:ea typeface="Calibri" pitchFamily="34" charset="0"/>
              <a:cs typeface="Times New Roman" pitchFamily="18" charset="0"/>
            </a:endParaRPr>
          </a:p>
          <a:p>
            <a:pPr marL="457200" indent="-457200"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ea typeface="Calibri" pitchFamily="34" charset="0"/>
                <a:cs typeface="Times New Roman" pitchFamily="18" charset="0"/>
              </a:rPr>
              <a:t>                                 -</a:t>
            </a:r>
            <a:r>
              <a:rPr lang="uk-UA" sz="2800" b="1" i="1" dirty="0" smtClean="0">
                <a:ea typeface="Calibri" pitchFamily="34" charset="0"/>
                <a:cs typeface="Times New Roman" pitchFamily="18" charset="0"/>
              </a:rPr>
              <a:t> навчився...</a:t>
            </a:r>
            <a:endParaRPr lang="ru-RU" sz="2800" b="1" i="1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098" name="Picture 2" descr="http://alextoon.com/anima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981200"/>
            <a:ext cx="3505200" cy="438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5944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3886200" y="8382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600" b="1" i="1" dirty="0" smtClean="0">
                <a:solidFill>
                  <a:srgbClr val="008000"/>
                </a:solidFill>
              </a:rPr>
              <a:t>Єдиний шлях, який веде до знань – це діяльність</a:t>
            </a:r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629400" y="2438400"/>
            <a:ext cx="1591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/>
              <a:t>Бернард Шоу</a:t>
            </a:r>
            <a:endParaRPr lang="ru-RU" b="1" i="1" dirty="0"/>
          </a:p>
        </p:txBody>
      </p:sp>
      <p:pic>
        <p:nvPicPr>
          <p:cNvPr id="1026" name="Picture 2" descr="http://galstonok.rusedu.net/gallery/3100/na_jukose_45_%2818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438400"/>
            <a:ext cx="2961628" cy="3829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7898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899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37896" name="TextBox 10"/>
          <p:cNvSpPr txBox="1">
            <a:spLocks noChangeArrowheads="1"/>
          </p:cNvSpPr>
          <p:nvPr/>
        </p:nvSpPr>
        <p:spPr bwMode="auto">
          <a:xfrm>
            <a:off x="609600" y="1371600"/>
            <a:ext cx="79248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uk-UA" sz="3200" dirty="0" smtClean="0"/>
          </a:p>
          <a:p>
            <a:pPr>
              <a:buFont typeface="Arial" pitchFamily="34" charset="0"/>
              <a:buChar char="•"/>
            </a:pPr>
            <a:r>
              <a:rPr lang="uk-UA" sz="3200" dirty="0" smtClean="0"/>
              <a:t> </a:t>
            </a:r>
            <a:r>
              <a:rPr lang="uk-UA" sz="2400" b="1" dirty="0" smtClean="0">
                <a:cs typeface="Times New Roman" pitchFamily="18" charset="0"/>
              </a:rPr>
              <a:t>Опрацювати  §  10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cs typeface="Times New Roman" pitchFamily="18" charset="0"/>
              </a:rPr>
              <a:t>  </a:t>
            </a:r>
            <a:r>
              <a:rPr lang="uk-UA" sz="2400" b="1" dirty="0" smtClean="0">
                <a:cs typeface="Times New Roman" pitchFamily="18" charset="0"/>
              </a:rPr>
              <a:t>рівень А: вправа 10 № 2,  10 № 3</a:t>
            </a:r>
          </a:p>
          <a:p>
            <a:pPr>
              <a:buFont typeface="Arial" pitchFamily="34" charset="0"/>
              <a:buChar char="•"/>
            </a:pPr>
            <a:r>
              <a:rPr lang="uk-UA" sz="2400" b="1" dirty="0" smtClean="0">
                <a:cs typeface="Times New Roman" pitchFamily="18" charset="0"/>
              </a:rPr>
              <a:t>  рівень Б: вправа 10 № 4,  10 № 5</a:t>
            </a:r>
            <a:endParaRPr lang="ru-RU" sz="2400" b="1" dirty="0" smtClean="0">
              <a:cs typeface="Times New Roman" pitchFamily="18" charset="0"/>
            </a:endParaRPr>
          </a:p>
          <a:p>
            <a:pPr algn="ctr"/>
            <a:endParaRPr lang="uk-UA" sz="2800" b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8000"/>
                </a:solidFill>
                <a:cs typeface="Times New Roman" pitchFamily="18" charset="0"/>
              </a:rPr>
              <a:t>Творче завдання</a:t>
            </a:r>
          </a:p>
          <a:p>
            <a:pPr algn="ctr"/>
            <a:endParaRPr lang="uk-UA" sz="2800" b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cs typeface="Times New Roman" pitchFamily="18" charset="0"/>
              </a:rPr>
              <a:t>Придумайте </a:t>
            </a:r>
            <a:r>
              <a:rPr lang="ru-RU" sz="2800" b="1" dirty="0" err="1" smtClean="0">
                <a:cs typeface="Times New Roman" pitchFamily="18" charset="0"/>
              </a:rPr>
              <a:t>графічну</a:t>
            </a:r>
            <a:r>
              <a:rPr lang="ru-RU" sz="2800" b="1" dirty="0" smtClean="0">
                <a:cs typeface="Times New Roman" pitchFamily="18" charset="0"/>
              </a:rPr>
              <a:t> задачу на </a:t>
            </a:r>
            <a:r>
              <a:rPr lang="ru-RU" sz="2800" b="1" dirty="0" err="1" smtClean="0">
                <a:cs typeface="Times New Roman" pitchFamily="18" charset="0"/>
              </a:rPr>
              <a:t>рух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із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життя</a:t>
            </a:r>
            <a:r>
              <a:rPr lang="ru-RU" sz="2800" b="1" dirty="0" smtClean="0">
                <a:cs typeface="Times New Roman" pitchFamily="18" charset="0"/>
              </a:rPr>
              <a:t/>
            </a:r>
            <a:br>
              <a:rPr lang="ru-RU" sz="2800" b="1" dirty="0" smtClean="0">
                <a:cs typeface="Times New Roman" pitchFamily="18" charset="0"/>
              </a:rPr>
            </a:br>
            <a:r>
              <a:rPr lang="ru-RU" sz="2800" b="1" dirty="0" smtClean="0">
                <a:cs typeface="Times New Roman" pitchFamily="18" charset="0"/>
              </a:rPr>
              <a:t>ваших </a:t>
            </a:r>
            <a:r>
              <a:rPr lang="ru-RU" sz="2800" b="1" dirty="0" err="1" smtClean="0">
                <a:cs typeface="Times New Roman" pitchFamily="18" charset="0"/>
              </a:rPr>
              <a:t>улюблених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героїв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мультфільмів</a:t>
            </a:r>
            <a:r>
              <a:rPr lang="ru-RU" sz="2800" b="1" dirty="0" smtClean="0">
                <a:cs typeface="Times New Roman" pitchFamily="18" charset="0"/>
              </a:rPr>
              <a:t>,</a:t>
            </a:r>
            <a:br>
              <a:rPr lang="ru-RU" sz="2800" b="1" dirty="0" smtClean="0">
                <a:cs typeface="Times New Roman" pitchFamily="18" charset="0"/>
              </a:rPr>
            </a:br>
            <a:r>
              <a:rPr lang="ru-RU" sz="2800" b="1" dirty="0" err="1" smtClean="0">
                <a:cs typeface="Times New Roman" pitchFamily="18" charset="0"/>
              </a:rPr>
              <a:t>розв’яжіть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її</a:t>
            </a:r>
            <a:r>
              <a:rPr lang="ru-RU" sz="2800" b="1" dirty="0" smtClean="0">
                <a:cs typeface="Times New Roman" pitchFamily="18" charset="0"/>
              </a:rPr>
              <a:t> та </a:t>
            </a:r>
            <a:r>
              <a:rPr lang="ru-RU" sz="2800" b="1" dirty="0" err="1" smtClean="0">
                <a:cs typeface="Times New Roman" pitchFamily="18" charset="0"/>
              </a:rPr>
              <a:t>оформте</a:t>
            </a:r>
            <a:r>
              <a:rPr lang="ru-RU" sz="2800" b="1" dirty="0" smtClean="0">
                <a:cs typeface="Times New Roman" pitchFamily="18" charset="0"/>
              </a:rPr>
              <a:t> на </a:t>
            </a:r>
            <a:r>
              <a:rPr lang="ru-RU" sz="2800" b="1" dirty="0" err="1" smtClean="0">
                <a:cs typeface="Times New Roman" pitchFamily="18" charset="0"/>
              </a:rPr>
              <a:t>окремому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аркуші</a:t>
            </a:r>
            <a:r>
              <a:rPr lang="ru-RU" sz="2800" b="1" dirty="0" smtClean="0">
                <a:cs typeface="Times New Roman" pitchFamily="18" charset="0"/>
              </a:rPr>
              <a:t>.</a:t>
            </a:r>
            <a:br>
              <a:rPr lang="ru-RU" sz="2800" b="1" dirty="0" smtClean="0">
                <a:cs typeface="Times New Roman" pitchFamily="18" charset="0"/>
              </a:rPr>
            </a:br>
            <a:endParaRPr lang="uk-UA" sz="2800" b="1" dirty="0" smtClean="0">
              <a:solidFill>
                <a:srgbClr val="008000"/>
              </a:solidFill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45974" y="609600"/>
            <a:ext cx="4138312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600" b="1" dirty="0" smtClean="0">
                <a:ln/>
                <a:solidFill>
                  <a:srgbClr val="008000"/>
                </a:solidFill>
              </a:rPr>
              <a:t>Домашнє завдання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5944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219200" y="4953000"/>
            <a:ext cx="6781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i="1" dirty="0" smtClean="0">
                <a:solidFill>
                  <a:srgbClr val="008000"/>
                </a:solidFill>
              </a:rPr>
              <a:t>До нових зустрічей!</a:t>
            </a:r>
            <a:endParaRPr lang="en-US" sz="4000" b="1" i="1" dirty="0" smtClean="0">
              <a:solidFill>
                <a:srgbClr val="008000"/>
              </a:solidFill>
            </a:endParaRPr>
          </a:p>
        </p:txBody>
      </p:sp>
      <p:pic>
        <p:nvPicPr>
          <p:cNvPr id="36866" name="Picture 2" descr="http://ilchakov.net.ua/music/photo/200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524000"/>
            <a:ext cx="3676650" cy="2919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762000" y="4419600"/>
            <a:ext cx="76438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	</a:t>
            </a:r>
            <a:endParaRPr lang="ru-RU" sz="3600" dirty="0" smtClean="0">
              <a:solidFill>
                <a:prstClr val="black"/>
              </a:solidFill>
            </a:endParaRPr>
          </a:p>
          <a:p>
            <a:endParaRPr lang="ru-RU" sz="3600" dirty="0" smtClean="0">
              <a:solidFill>
                <a:prstClr val="black"/>
              </a:solidFill>
            </a:endParaRPr>
          </a:p>
          <a:p>
            <a:r>
              <a:rPr lang="en-US" sz="3600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9200" y="609600"/>
            <a:ext cx="670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Список використаних джерел: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38200" y="1219200"/>
            <a:ext cx="7620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prstClr val="black"/>
                </a:solidFill>
                <a:cs typeface="Times New Roman" pitchFamily="18" charset="0"/>
              </a:rPr>
              <a:t>Література: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dirty="0" err="1" smtClean="0">
                <a:solidFill>
                  <a:prstClr val="black"/>
                </a:solidFill>
              </a:rPr>
              <a:t>Фізика</a:t>
            </a:r>
            <a:r>
              <a:rPr lang="ru-RU" dirty="0" smtClean="0">
                <a:solidFill>
                  <a:prstClr val="black"/>
                </a:solidFill>
              </a:rPr>
              <a:t>: </a:t>
            </a:r>
            <a:r>
              <a:rPr lang="ru-RU" dirty="0" err="1" smtClean="0">
                <a:solidFill>
                  <a:prstClr val="black"/>
                </a:solidFill>
              </a:rPr>
              <a:t>підруч</a:t>
            </a:r>
            <a:r>
              <a:rPr lang="ru-RU" dirty="0" smtClean="0">
                <a:solidFill>
                  <a:prstClr val="black"/>
                </a:solidFill>
              </a:rPr>
              <a:t>. для 7 </a:t>
            </a:r>
            <a:r>
              <a:rPr lang="ru-RU" dirty="0" err="1" smtClean="0">
                <a:solidFill>
                  <a:prstClr val="black"/>
                </a:solidFill>
              </a:rPr>
              <a:t>кл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r>
              <a:rPr lang="ru-RU" dirty="0" err="1" smtClean="0">
                <a:solidFill>
                  <a:prstClr val="black"/>
                </a:solidFill>
              </a:rPr>
              <a:t>загальноосвіт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r>
              <a:rPr lang="ru-RU" dirty="0" err="1" smtClean="0">
                <a:solidFill>
                  <a:prstClr val="black"/>
                </a:solidFill>
              </a:rPr>
              <a:t>навч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r>
              <a:rPr lang="ru-RU" dirty="0" err="1" smtClean="0">
                <a:solidFill>
                  <a:prstClr val="black"/>
                </a:solidFill>
              </a:rPr>
              <a:t>закладів</a:t>
            </a:r>
            <a:r>
              <a:rPr lang="ru-RU" dirty="0" smtClean="0">
                <a:solidFill>
                  <a:prstClr val="black"/>
                </a:solidFill>
              </a:rPr>
              <a:t> / [В. Г. </a:t>
            </a:r>
            <a:r>
              <a:rPr lang="ru-RU" dirty="0" err="1" smtClean="0">
                <a:solidFill>
                  <a:prstClr val="black"/>
                </a:solidFill>
              </a:rPr>
              <a:t>Бар’яхтар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С. О. </a:t>
            </a:r>
            <a:r>
              <a:rPr lang="ru-RU" dirty="0" err="1" smtClean="0">
                <a:solidFill>
                  <a:prstClr val="black"/>
                </a:solidFill>
              </a:rPr>
              <a:t>Довгий</a:t>
            </a:r>
            <a:r>
              <a:rPr lang="ru-RU" dirty="0" smtClean="0">
                <a:solidFill>
                  <a:prstClr val="black"/>
                </a:solidFill>
              </a:rPr>
              <a:t>, Ф. Я. </a:t>
            </a:r>
            <a:r>
              <a:rPr lang="ru-RU" dirty="0" err="1" smtClean="0">
                <a:solidFill>
                  <a:prstClr val="black"/>
                </a:solidFill>
              </a:rPr>
              <a:t>Божинова</a:t>
            </a:r>
            <a:r>
              <a:rPr lang="ru-RU" dirty="0" smtClean="0">
                <a:solidFill>
                  <a:prstClr val="black"/>
                </a:solidFill>
              </a:rPr>
              <a:t> та </a:t>
            </a:r>
            <a:r>
              <a:rPr lang="ru-RU" dirty="0" err="1" smtClean="0">
                <a:solidFill>
                  <a:prstClr val="black"/>
                </a:solidFill>
              </a:rPr>
              <a:t>ін</a:t>
            </a:r>
            <a:r>
              <a:rPr lang="ru-RU" dirty="0" smtClean="0">
                <a:solidFill>
                  <a:prstClr val="black"/>
                </a:solidFill>
              </a:rPr>
              <a:t>.]; за ред. В. Г. </a:t>
            </a:r>
            <a:r>
              <a:rPr lang="ru-RU" dirty="0" err="1" smtClean="0">
                <a:solidFill>
                  <a:prstClr val="black"/>
                </a:solidFill>
              </a:rPr>
              <a:t>Бар’яхтара</a:t>
            </a:r>
            <a:r>
              <a:rPr lang="ru-RU" dirty="0" smtClean="0">
                <a:solidFill>
                  <a:prstClr val="black"/>
                </a:solidFill>
              </a:rPr>
              <a:t>, С. О. </a:t>
            </a:r>
            <a:r>
              <a:rPr lang="ru-RU" dirty="0" err="1" smtClean="0">
                <a:solidFill>
                  <a:prstClr val="black"/>
                </a:solidFill>
              </a:rPr>
              <a:t>Довгого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err="1" smtClean="0">
                <a:solidFill>
                  <a:prstClr val="black"/>
                </a:solidFill>
              </a:rPr>
              <a:t>Харків</a:t>
            </a:r>
            <a:r>
              <a:rPr lang="ru-RU" dirty="0" smtClean="0">
                <a:solidFill>
                  <a:prstClr val="black"/>
                </a:solidFill>
              </a:rPr>
              <a:t>: «Ранок», 2015. – 268 с. </a:t>
            </a:r>
            <a:endParaRPr lang="uk-UA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Фізика.7 клас: збірник задач  / І. М. </a:t>
            </a:r>
            <a:r>
              <a:rPr lang="uk-UA" dirty="0" err="1" smtClean="0">
                <a:solidFill>
                  <a:prstClr val="black"/>
                </a:solidFill>
                <a:cs typeface="Times New Roman" pitchFamily="18" charset="0"/>
              </a:rPr>
              <a:t>Гельфгат</a:t>
            </a: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, І. Ю. Ненашев. – Харків: “Ранок”, 2015. – 160с. – іл.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- Міністерство освіти і науки України. </a:t>
            </a:r>
            <a:r>
              <a:rPr lang="uk-UA" dirty="0" smtClean="0">
                <a:solidFill>
                  <a:prstClr val="black"/>
                </a:solidFill>
              </a:rPr>
              <a:t>  Навчальна програма </a:t>
            </a: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фізика 7-9 кл. Програма для загальноосвітніх навчальних закладів </a:t>
            </a:r>
            <a:r>
              <a:rPr lang="ru-RU" dirty="0" smtClean="0">
                <a:solidFill>
                  <a:prstClr val="black"/>
                </a:solidFill>
              </a:rPr>
              <a:t>(за </a:t>
            </a:r>
            <a:r>
              <a:rPr lang="ru-RU" dirty="0" err="1" smtClean="0">
                <a:solidFill>
                  <a:prstClr val="black"/>
                </a:solidFill>
              </a:rPr>
              <a:t>новим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Державним</a:t>
            </a:r>
            <a:r>
              <a:rPr lang="ru-RU" dirty="0" smtClean="0">
                <a:solidFill>
                  <a:prstClr val="black"/>
                </a:solidFill>
              </a:rPr>
              <a:t> стандартом </a:t>
            </a:r>
            <a:r>
              <a:rPr lang="ru-RU" dirty="0" err="1" smtClean="0">
                <a:solidFill>
                  <a:prstClr val="black"/>
                </a:solidFill>
              </a:rPr>
              <a:t>базової</a:t>
            </a:r>
            <a:r>
              <a:rPr lang="ru-RU" dirty="0" smtClean="0">
                <a:solidFill>
                  <a:prstClr val="black"/>
                </a:solidFill>
              </a:rPr>
              <a:t> і </a:t>
            </a:r>
            <a:r>
              <a:rPr lang="ru-RU" dirty="0" err="1" smtClean="0">
                <a:solidFill>
                  <a:prstClr val="black"/>
                </a:solidFill>
              </a:rPr>
              <a:t>повної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загальної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середньої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освіти</a:t>
            </a:r>
            <a:r>
              <a:rPr lang="ru-RU" dirty="0" smtClean="0">
                <a:solidFill>
                  <a:prstClr val="black"/>
                </a:solidFill>
              </a:rPr>
              <a:t>).</a:t>
            </a:r>
            <a:endParaRPr lang="uk-UA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5181600"/>
            <a:ext cx="678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38600" y="571500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45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990600" y="1981200"/>
            <a:ext cx="34528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	</a:t>
            </a:r>
            <a:endParaRPr lang="ru-RU" sz="3600" dirty="0" smtClean="0">
              <a:solidFill>
                <a:prstClr val="black"/>
              </a:solidFill>
            </a:endParaRPr>
          </a:p>
          <a:p>
            <a:endParaRPr lang="ru-RU" sz="3600" dirty="0" smtClean="0">
              <a:solidFill>
                <a:prstClr val="black"/>
              </a:solidFill>
            </a:endParaRPr>
          </a:p>
          <a:p>
            <a:r>
              <a:rPr lang="en-US" sz="3600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3"/>
              </a:rPr>
              <a:t>https://yandex.ua/images/</a:t>
            </a:r>
            <a:r>
              <a:rPr lang="uk-UA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9200" y="609600"/>
            <a:ext cx="670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Список використаних джерел: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38200" y="1219200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prstClr val="black"/>
                </a:solidFill>
                <a:cs typeface="Times New Roman" pitchFamily="18" charset="0"/>
              </a:rPr>
              <a:t>Інтернет – ресурси:</a:t>
            </a:r>
            <a:endParaRPr lang="uk-UA" sz="2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66800" y="2133600"/>
            <a:ext cx="381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https://sites.google.com/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66800" y="2743200"/>
            <a:ext cx="3093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http://www.slideshare.net/ssuse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1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ЗАВДАННЯ УРОКУ: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формувати вміння будувати графіки залежності швидкості руху тіла від часу, пройденого шляху від часу для рівномірного прямолінійного руху;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формувати вміння розв'язувати задачі на графіки руху;</a:t>
            </a:r>
          </a:p>
          <a:p>
            <a:pPr>
              <a:buFont typeface="Arial" pitchFamily="34" charset="0"/>
              <a:buChar char="•"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розвивати просторове мислення.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5944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51054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3400" y="762000"/>
            <a:ext cx="7391400" cy="6858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Пригадаймо</a:t>
            </a: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Який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називають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рівномірним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?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Наведіть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приклади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 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</a:b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знайти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швидкість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рівномірного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руху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?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Назвіть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одиниці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швидкості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руху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 marL="742950" indent="-7429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Спідометри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автомобілів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проградуйовані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в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кілометрах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на годину.  Як перевести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одиниці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швидкості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з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кілометрів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на годину в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метри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на секунду? 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</a:b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обчислити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шлях,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пройдений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тілом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якщо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відомі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швидкість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та час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руху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?</a:t>
            </a:r>
          </a:p>
          <a:p>
            <a:pPr marL="742950" indent="-7429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обчислити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час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руху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якщо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відомі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шлях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і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швидкість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руху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?</a:t>
            </a:r>
            <a:r>
              <a:rPr lang="ru-RU" sz="2000" dirty="0" smtClean="0">
                <a:cs typeface="Times New Roman" pitchFamily="18" charset="0"/>
              </a:rPr>
              <a:t/>
            </a:r>
            <a:br>
              <a:rPr lang="ru-RU" sz="2000" dirty="0" smtClean="0">
                <a:cs typeface="Times New Roman" pitchFamily="18" charset="0"/>
              </a:rPr>
            </a:br>
            <a:r>
              <a:rPr lang="ru-RU" sz="2000" dirty="0" smtClean="0">
                <a:cs typeface="Times New Roman" pitchFamily="18" charset="0"/>
              </a:rPr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uk-UA" sz="20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9530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1066800"/>
            <a:ext cx="7467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Зайди пару</a:t>
            </a:r>
            <a:endParaRPr lang="uk-UA" sz="36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1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 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v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  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                 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а.    с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                          </a:t>
            </a:r>
            <a:endParaRPr lang="ru-RU" sz="40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2.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l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    б.   кг</a:t>
            </a:r>
            <a:endParaRPr lang="ru-RU" sz="40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</a:t>
            </a: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3. 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t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    в.    м</a:t>
            </a:r>
            <a:endParaRPr lang="ru-RU" sz="40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4. 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V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   г.    кг/м³</a:t>
            </a:r>
            <a:endParaRPr lang="ru-RU" sz="40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5. 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s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   д.    м³ </a:t>
            </a:r>
            <a:endParaRPr lang="ru-RU" sz="40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6.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m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  е.    м/с</a:t>
            </a:r>
            <a:endParaRPr lang="en-US" sz="40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7.  </a:t>
            </a:r>
            <a:r>
              <a:rPr lang="el-GR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ρ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   є.    м</a:t>
            </a:r>
            <a:endParaRPr lang="en-US" sz="40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3400" y="1066800"/>
            <a:ext cx="7848600" cy="4876800"/>
          </a:xfrm>
          <a:prstGeom prst="rect">
            <a:avLst/>
          </a:prstGeom>
        </p:spPr>
        <p:txBody>
          <a:bodyPr/>
          <a:lstStyle/>
          <a:p>
            <a:pPr marL="514350" indent="-514350" algn="ctr"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Перевір себе</a:t>
            </a:r>
          </a:p>
          <a:p>
            <a:pPr marL="514350" indent="-514350" algn="ctr">
              <a:defRPr/>
            </a:pP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1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 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v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е.    м/с</a:t>
            </a:r>
            <a:endParaRPr lang="ru-RU" sz="40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defRPr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2.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l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в.    м</a:t>
            </a:r>
            <a:endParaRPr lang="ru-RU" sz="40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        3. 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t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                 а.    с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40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defRPr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        4. 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V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                д.    м³</a:t>
            </a:r>
            <a:endParaRPr lang="ru-RU" sz="40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defRPr/>
            </a:pP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        5. 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s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                 є.    м</a:t>
            </a:r>
            <a:endParaRPr lang="ru-RU" sz="40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defRPr/>
            </a:pP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          6. </a:t>
            </a: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 m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б.   кг</a:t>
            </a:r>
            <a:endParaRPr lang="en-US" sz="40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defRPr/>
            </a:pPr>
            <a:r>
              <a:rPr lang="en-US" sz="4000" b="1" i="1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         7.  </a:t>
            </a:r>
            <a:r>
              <a:rPr lang="el-GR" sz="4000" b="1" i="1" dirty="0" smtClean="0">
                <a:solidFill>
                  <a:schemeClr val="tx2">
                    <a:lumMod val="75000"/>
                  </a:schemeClr>
                </a:solidFill>
              </a:rPr>
              <a:t>ρ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</a:rPr>
              <a:t>                г.    кг/м³</a:t>
            </a:r>
            <a:endParaRPr lang="en-US" sz="40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000" dirty="0" smtClean="0"/>
              <a:t/>
            </a:r>
            <a:br>
              <a:rPr lang="ru-RU" sz="2000" dirty="0" smtClean="0"/>
            </a:br>
            <a:endParaRPr lang="uk-UA" sz="2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marL="742950" indent="-742950" fontAlgn="auto">
              <a:spcAft>
                <a:spcPts val="0"/>
              </a:spcAft>
              <a:defRPr/>
            </a:pPr>
            <a:endParaRPr lang="uk-UA" sz="2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09600" y="1066800"/>
            <a:ext cx="6553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+mj-lt"/>
              </a:rPr>
              <a:t/>
            </a:r>
            <a:br>
              <a:rPr lang="ru-RU" sz="4000" b="1" dirty="0" smtClean="0">
                <a:latin typeface="+mj-lt"/>
              </a:rPr>
            </a:br>
            <a:endParaRPr lang="ru-RU" sz="4000" b="1" dirty="0">
              <a:latin typeface="+mj-lt"/>
            </a:endParaRPr>
          </a:p>
        </p:txBody>
      </p:sp>
      <p:pic>
        <p:nvPicPr>
          <p:cNvPr id="31746" name="Picture 2" descr="http://msk.edu.ua/ivk/Fizika/Konspekt/ravnomernoe_dvig/im2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3124200"/>
            <a:ext cx="3505200" cy="292971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33400" y="1066800"/>
            <a:ext cx="7543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Парашутист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рухається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рівномірно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: за 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рівні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інтервали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часу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він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долає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однакові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відстані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.</a:t>
            </a:r>
          </a:p>
          <a:p>
            <a:pPr algn="ctr"/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Опишемо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рух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парашутиста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за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допомогою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графіка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.</a:t>
            </a: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914400"/>
            <a:ext cx="7391400" cy="762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914400" y="914400"/>
            <a:ext cx="701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Будуємо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графік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швидкості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руху</a:t>
            </a:r>
            <a:r>
              <a:rPr lang="ru-RU" sz="3600" dirty="0" smtClean="0">
                <a:solidFill>
                  <a:srgbClr val="008000"/>
                </a:solidFill>
                <a:latin typeface="+mj-lt"/>
              </a:rPr>
              <a:t/>
            </a:r>
            <a:br>
              <a:rPr lang="ru-RU" sz="3600" dirty="0" smtClean="0">
                <a:solidFill>
                  <a:srgbClr val="008000"/>
                </a:solidFill>
                <a:latin typeface="+mj-lt"/>
              </a:rPr>
            </a:br>
            <a:endParaRPr lang="ru-RU" sz="3600" dirty="0">
              <a:solidFill>
                <a:srgbClr val="008000"/>
              </a:solidFill>
              <a:latin typeface="+mj-lt"/>
            </a:endParaRPr>
          </a:p>
        </p:txBody>
      </p:sp>
      <p:pic>
        <p:nvPicPr>
          <p:cNvPr id="21506" name="Picture 2" descr="http://notatka.at.ua/_pu/17/76036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676400"/>
            <a:ext cx="3800475" cy="249555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990600" y="4114800"/>
            <a:ext cx="7162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smtClean="0">
                <a:solidFill>
                  <a:srgbClr val="008000"/>
                </a:solidFill>
                <a:cs typeface="Times New Roman" pitchFamily="18" charset="0"/>
              </a:rPr>
              <a:t>Графік залежності швидкості руху від часу для парашутиста, який рухається рівномірно зі швидкістю </a:t>
            </a:r>
            <a:r>
              <a:rPr lang="en-US" sz="2400" b="1" i="1" smtClean="0">
                <a:solidFill>
                  <a:srgbClr val="008000"/>
                </a:solidFill>
                <a:cs typeface="Times New Roman" pitchFamily="18" charset="0"/>
              </a:rPr>
              <a:t>v </a:t>
            </a:r>
            <a:r>
              <a:rPr lang="en-US" sz="2400" b="1" smtClean="0">
                <a:solidFill>
                  <a:srgbClr val="008000"/>
                </a:solidFill>
                <a:cs typeface="Times New Roman" pitchFamily="18" charset="0"/>
              </a:rPr>
              <a:t>= </a:t>
            </a:r>
            <a:r>
              <a:rPr lang="uk-UA" sz="2400" b="1" smtClean="0">
                <a:solidFill>
                  <a:srgbClr val="008000"/>
                </a:solidFill>
                <a:cs typeface="Times New Roman" pitchFamily="18" charset="0"/>
              </a:rPr>
              <a:t>12</a:t>
            </a:r>
            <a:r>
              <a:rPr lang="en-US" sz="2400" b="1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008000"/>
                </a:solidFill>
                <a:cs typeface="Times New Roman" pitchFamily="18" charset="0"/>
              </a:rPr>
              <a:t>м/</a:t>
            </a:r>
            <a:r>
              <a:rPr lang="en-US" sz="2400" b="1" smtClean="0">
                <a:solidFill>
                  <a:srgbClr val="008000"/>
                </a:solidFill>
                <a:cs typeface="Times New Roman" pitchFamily="18" charset="0"/>
              </a:rPr>
              <a:t>c.</a:t>
            </a:r>
            <a:r>
              <a:rPr lang="uk-UA" sz="2400" b="1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008000"/>
                </a:solidFill>
                <a:cs typeface="Times New Roman" pitchFamily="18" charset="0"/>
              </a:rPr>
              <a:t>Час спостереження </a:t>
            </a:r>
            <a:r>
              <a:rPr lang="en-US" sz="2400" b="1" i="1" smtClean="0">
                <a:solidFill>
                  <a:srgbClr val="008000"/>
                </a:solidFill>
                <a:cs typeface="Times New Roman" pitchFamily="18" charset="0"/>
              </a:rPr>
              <a:t>t </a:t>
            </a:r>
            <a:r>
              <a:rPr lang="en-US" sz="2400" b="1" smtClean="0">
                <a:solidFill>
                  <a:srgbClr val="008000"/>
                </a:solidFill>
                <a:cs typeface="Times New Roman" pitchFamily="18" charset="0"/>
              </a:rPr>
              <a:t>= </a:t>
            </a:r>
            <a:r>
              <a:rPr lang="uk-UA" sz="2400" b="1" smtClean="0">
                <a:solidFill>
                  <a:srgbClr val="008000"/>
                </a:solidFill>
                <a:cs typeface="Times New Roman" pitchFamily="18" charset="0"/>
              </a:rPr>
              <a:t>5</a:t>
            </a:r>
            <a:r>
              <a:rPr lang="en-US" sz="2400" b="1" smtClean="0">
                <a:solidFill>
                  <a:srgbClr val="008000"/>
                </a:solidFill>
                <a:cs typeface="Times New Roman" pitchFamily="18" charset="0"/>
              </a:rPr>
              <a:t> c</a:t>
            </a:r>
            <a:r>
              <a:rPr lang="uk-UA" sz="2400" b="1" smtClean="0">
                <a:solidFill>
                  <a:srgbClr val="008000"/>
                </a:solidFill>
                <a:cs typeface="Times New Roman" pitchFamily="18" charset="0"/>
              </a:rPr>
              <a:t>.</a:t>
            </a:r>
            <a:r>
              <a:rPr lang="en-US" sz="2400" b="1" smtClean="0">
                <a:solidFill>
                  <a:srgbClr val="008000"/>
                </a:solidFill>
                <a:cs typeface="Times New Roman" pitchFamily="18" charset="0"/>
              </a:rPr>
              <a:t/>
            </a:r>
            <a:br>
              <a:rPr lang="en-US" sz="2400" b="1" smtClean="0">
                <a:solidFill>
                  <a:srgbClr val="008000"/>
                </a:solidFill>
                <a:cs typeface="Times New Roman" pitchFamily="18" charset="0"/>
              </a:rPr>
            </a:br>
            <a:endParaRPr lang="ru-RU" sz="2400" b="1" dirty="0">
              <a:solidFill>
                <a:srgbClr val="008000"/>
              </a:solidFill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600" y="5334000"/>
            <a:ext cx="7086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cs typeface="Times New Roman" pitchFamily="18" charset="0"/>
              </a:rPr>
              <a:t>У </a:t>
            </a:r>
            <a:r>
              <a:rPr lang="ru-RU" sz="2400" b="1" i="1" dirty="0" err="1" smtClean="0">
                <a:cs typeface="Times New Roman" pitchFamily="18" charset="0"/>
              </a:rPr>
              <a:t>разі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рівномірного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руху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графік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швидкості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руху</a:t>
            </a:r>
            <a:r>
              <a:rPr lang="ru-RU" sz="2400" b="1" i="1" dirty="0" smtClean="0">
                <a:cs typeface="Times New Roman" pitchFamily="18" charset="0"/>
              </a:rPr>
              <a:t> —  </a:t>
            </a:r>
            <a:r>
              <a:rPr lang="ru-RU" sz="2400" b="1" i="1" dirty="0" err="1" smtClean="0">
                <a:cs typeface="Times New Roman" pitchFamily="18" charset="0"/>
              </a:rPr>
              <a:t>відрізок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прямої</a:t>
            </a:r>
            <a:r>
              <a:rPr lang="ru-RU" sz="2400" b="1" i="1" dirty="0" smtClean="0">
                <a:cs typeface="Times New Roman" pitchFamily="18" charset="0"/>
              </a:rPr>
              <a:t>, </a:t>
            </a:r>
            <a:r>
              <a:rPr lang="ru-RU" sz="2400" b="1" i="1" dirty="0" err="1" smtClean="0">
                <a:cs typeface="Times New Roman" pitchFamily="18" charset="0"/>
              </a:rPr>
              <a:t>паралельної</a:t>
            </a:r>
            <a:r>
              <a:rPr lang="ru-RU" sz="2400" b="1" i="1" dirty="0" smtClean="0">
                <a:cs typeface="Times New Roman" pitchFamily="18" charset="0"/>
              </a:rPr>
              <a:t> </a:t>
            </a:r>
            <a:r>
              <a:rPr lang="ru-RU" sz="2400" b="1" i="1" dirty="0" err="1" smtClean="0">
                <a:cs typeface="Times New Roman" pitchFamily="18" charset="0"/>
              </a:rPr>
              <a:t>осі</a:t>
            </a:r>
            <a:r>
              <a:rPr lang="ru-RU" sz="2400" b="1" dirty="0" smtClean="0">
                <a:cs typeface="Times New Roman" pitchFamily="18" charset="0"/>
              </a:rPr>
              <a:t>  </a:t>
            </a:r>
            <a:r>
              <a:rPr lang="ru-RU" sz="2400" b="1" i="1" dirty="0" smtClean="0">
                <a:cs typeface="Times New Roman" pitchFamily="18" charset="0"/>
              </a:rPr>
              <a:t>часу.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4829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0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752600" y="609600"/>
            <a:ext cx="6096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Що можна дізнатися із графіка </a:t>
            </a:r>
            <a:r>
              <a:rPr lang="uk-UA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швидкості</a:t>
            </a:r>
            <a:r>
              <a:rPr lang="uk-UA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endParaRPr lang="ru-RU" sz="3600" b="1" dirty="0">
              <a:solidFill>
                <a:srgbClr val="008000"/>
              </a:solidFill>
            </a:endParaRPr>
          </a:p>
        </p:txBody>
      </p:sp>
      <p:pic>
        <p:nvPicPr>
          <p:cNvPr id="20482" name="Picture 2" descr="http://disted.edu.vn.ua/media/images/sapsay/sapsay/fizika/8_kl/lesson_3/L4_00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981200"/>
            <a:ext cx="3209925" cy="3686176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805647" y="1850052"/>
            <a:ext cx="4495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400" b="1" dirty="0" err="1" smtClean="0">
                <a:cs typeface="Times New Roman" pitchFamily="18" charset="0"/>
              </a:rPr>
              <a:t>Кожна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д</a:t>
            </a:r>
            <a:r>
              <a:rPr lang="uk-UA" sz="2400" b="1" dirty="0" smtClean="0">
                <a:cs typeface="Times New Roman" pitchFamily="18" charset="0"/>
              </a:rPr>
              <a:t>і</a:t>
            </a:r>
            <a:r>
              <a:rPr lang="ru-RU" sz="2400" b="1" dirty="0" err="1" smtClean="0">
                <a:cs typeface="Times New Roman" pitchFamily="18" charset="0"/>
              </a:rPr>
              <a:t>лянка</a:t>
            </a:r>
            <a:r>
              <a:rPr lang="ru-RU" sz="2400" b="1" dirty="0" smtClean="0">
                <a:cs typeface="Times New Roman" pitchFamily="18" charset="0"/>
              </a:rPr>
              <a:t> в</a:t>
            </a:r>
            <a:r>
              <a:rPr lang="uk-UA" sz="2400" b="1" dirty="0" smtClean="0">
                <a:cs typeface="Times New Roman" pitchFamily="18" charset="0"/>
              </a:rPr>
              <a:t>і</a:t>
            </a:r>
            <a:r>
              <a:rPr lang="ru-RU" sz="2400" b="1" dirty="0" err="1" smtClean="0">
                <a:cs typeface="Times New Roman" pitchFamily="18" charset="0"/>
              </a:rPr>
              <a:t>дпов</a:t>
            </a:r>
            <a:r>
              <a:rPr lang="uk-UA" sz="2400" b="1" dirty="0" smtClean="0">
                <a:cs typeface="Times New Roman" pitchFamily="18" charset="0"/>
              </a:rPr>
              <a:t>і</a:t>
            </a:r>
            <a:r>
              <a:rPr lang="ru-RU" sz="2400" b="1" dirty="0" smtClean="0">
                <a:cs typeface="Times New Roman" pitchFamily="18" charset="0"/>
              </a:rPr>
              <a:t>да</a:t>
            </a:r>
            <a:r>
              <a:rPr lang="uk-UA" sz="2400" b="1" dirty="0" smtClean="0">
                <a:cs typeface="Times New Roman" pitchFamily="18" charset="0"/>
              </a:rPr>
              <a:t>є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</a:t>
            </a:r>
            <a:r>
              <a:rPr lang="uk-UA" sz="2400" b="1" dirty="0" smtClean="0">
                <a:cs typeface="Times New Roman" pitchFamily="18" charset="0"/>
              </a:rPr>
              <a:t>і</a:t>
            </a:r>
            <a:r>
              <a:rPr lang="ru-RU" sz="2400" b="1" dirty="0" err="1" smtClean="0">
                <a:cs typeface="Times New Roman" pitchFamily="18" charset="0"/>
              </a:rPr>
              <a:t>вном</a:t>
            </a:r>
            <a:r>
              <a:rPr lang="uk-UA" sz="2400" b="1" dirty="0" smtClean="0">
                <a:cs typeface="Times New Roman" pitchFamily="18" charset="0"/>
              </a:rPr>
              <a:t>і</a:t>
            </a:r>
            <a:r>
              <a:rPr lang="ru-RU" sz="2400" b="1" dirty="0" err="1" smtClean="0">
                <a:cs typeface="Times New Roman" pitchFamily="18" charset="0"/>
              </a:rPr>
              <a:t>рному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</a:t>
            </a:r>
            <a:r>
              <a:rPr lang="uk-UA" sz="2400" b="1" dirty="0" smtClean="0">
                <a:cs typeface="Times New Roman" pitchFamily="18" charset="0"/>
              </a:rPr>
              <a:t>у</a:t>
            </a:r>
            <a:r>
              <a:rPr lang="ru-RU" sz="2400" b="1" dirty="0" err="1" smtClean="0">
                <a:cs typeface="Times New Roman" pitchFamily="18" charset="0"/>
              </a:rPr>
              <a:t>ху</a:t>
            </a:r>
            <a:r>
              <a:rPr lang="ru-RU" sz="2400" b="1" dirty="0" smtClean="0">
                <a:cs typeface="Times New Roman" pitchFamily="18" charset="0"/>
              </a:rPr>
              <a:t>.</a:t>
            </a:r>
          </a:p>
          <a:p>
            <a:pPr marL="342900" lvl="0" indent="-342900">
              <a:buFont typeface="+mj-lt"/>
              <a:buAutoNum type="arabicPeriod"/>
            </a:pPr>
            <a:endParaRPr lang="ru-RU" sz="2400" b="1" dirty="0" smtClean="0"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400" b="1" dirty="0" smtClean="0">
                <a:cs typeface="Times New Roman" pitchFamily="18" charset="0"/>
              </a:rPr>
              <a:t>АВ: </a:t>
            </a:r>
            <a:r>
              <a:rPr lang="en-US" sz="2400" b="1" i="1" dirty="0" smtClean="0">
                <a:cs typeface="Times New Roman" pitchFamily="18" charset="0"/>
              </a:rPr>
              <a:t>v</a:t>
            </a:r>
            <a:r>
              <a:rPr lang="en-US" sz="2400" b="1" dirty="0" smtClean="0">
                <a:cs typeface="Times New Roman" pitchFamily="18" charset="0"/>
              </a:rPr>
              <a:t>₁= </a:t>
            </a:r>
            <a:r>
              <a:rPr lang="uk-UA" sz="2400" b="1" dirty="0" smtClean="0">
                <a:cs typeface="Times New Roman" pitchFamily="18" charset="0"/>
              </a:rPr>
              <a:t>1 м/с</a:t>
            </a:r>
            <a:r>
              <a:rPr lang="ru-RU" sz="2400" b="1" dirty="0" smtClean="0">
                <a:cs typeface="Times New Roman" pitchFamily="18" charset="0"/>
              </a:rPr>
              <a:t>;</a:t>
            </a:r>
            <a:r>
              <a:rPr lang="en-US" sz="2400" b="1" dirty="0" smtClean="0">
                <a:cs typeface="Times New Roman" pitchFamily="18" charset="0"/>
              </a:rPr>
              <a:t>   </a:t>
            </a:r>
            <a:r>
              <a:rPr lang="uk-UA" sz="2400" b="1" dirty="0" smtClean="0">
                <a:cs typeface="Times New Roman" pitchFamily="18" charset="0"/>
              </a:rPr>
              <a:t>ВС: </a:t>
            </a:r>
            <a:r>
              <a:rPr lang="en-US" sz="2400" b="1" i="1" dirty="0" smtClean="0">
                <a:cs typeface="Times New Roman" pitchFamily="18" charset="0"/>
              </a:rPr>
              <a:t>v</a:t>
            </a:r>
            <a:r>
              <a:rPr lang="en-US" sz="2400" b="1" dirty="0" smtClean="0">
                <a:cs typeface="Times New Roman" pitchFamily="18" charset="0"/>
              </a:rPr>
              <a:t>₂=</a:t>
            </a:r>
            <a:r>
              <a:rPr lang="uk-UA" sz="2400" b="1" dirty="0" smtClean="0">
                <a:cs typeface="Times New Roman" pitchFamily="18" charset="0"/>
              </a:rPr>
              <a:t> 3 м/с;  </a:t>
            </a:r>
            <a:r>
              <a:rPr lang="en-US" sz="2400" b="1" dirty="0" smtClean="0">
                <a:cs typeface="Times New Roman" pitchFamily="18" charset="0"/>
              </a:rPr>
              <a:t>CD</a:t>
            </a:r>
            <a:r>
              <a:rPr lang="ru-RU" sz="2400" b="1" dirty="0" smtClean="0">
                <a:cs typeface="Times New Roman" pitchFamily="18" charset="0"/>
              </a:rPr>
              <a:t>:</a:t>
            </a:r>
            <a:r>
              <a:rPr lang="en-US" sz="2400" b="1" dirty="0" smtClean="0">
                <a:cs typeface="Times New Roman" pitchFamily="18" charset="0"/>
              </a:rPr>
              <a:t> </a:t>
            </a:r>
            <a:r>
              <a:rPr lang="en-US" sz="2400" b="1" i="1" dirty="0" smtClean="0">
                <a:cs typeface="Times New Roman" pitchFamily="18" charset="0"/>
              </a:rPr>
              <a:t>v</a:t>
            </a:r>
            <a:r>
              <a:rPr lang="uk-UA" sz="2400" b="1" dirty="0" smtClean="0">
                <a:cs typeface="Times New Roman" pitchFamily="18" charset="0"/>
              </a:rPr>
              <a:t>₃</a:t>
            </a:r>
            <a:r>
              <a:rPr lang="en-US" sz="2400" b="1" dirty="0" smtClean="0">
                <a:cs typeface="Times New Roman" pitchFamily="18" charset="0"/>
              </a:rPr>
              <a:t>=</a:t>
            </a:r>
            <a:r>
              <a:rPr lang="uk-UA" sz="2400" b="1" dirty="0" smtClean="0">
                <a:cs typeface="Times New Roman" pitchFamily="18" charset="0"/>
              </a:rPr>
              <a:t> 4 м/с.</a:t>
            </a:r>
            <a:endParaRPr lang="ru-RU" sz="2400" b="1" dirty="0" smtClean="0"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ru-RU" sz="2400" b="1" dirty="0" smtClean="0"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400" b="1" dirty="0" smtClean="0">
                <a:cs typeface="Times New Roman" pitchFamily="18" charset="0"/>
              </a:rPr>
              <a:t>Можна знайти шлях який подолало тіло. Він дорівнює площі прямокутника під графіком .       </a:t>
            </a:r>
            <a:r>
              <a:rPr lang="en-US" sz="2400" b="1" i="1" dirty="0" smtClean="0">
                <a:solidFill>
                  <a:srgbClr val="008000"/>
                </a:solidFill>
                <a:cs typeface="Times New Roman" pitchFamily="18" charset="0"/>
              </a:rPr>
              <a:t>l = v t      </a:t>
            </a:r>
            <a:endParaRPr lang="ru-RU" sz="2400" b="1" i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marL="342900" lvl="0" indent="-342900"/>
            <a:r>
              <a:rPr lang="ru-RU" sz="2400" b="1" dirty="0" smtClean="0">
                <a:cs typeface="Times New Roman" pitchFamily="18" charset="0"/>
              </a:rPr>
              <a:t>    </a:t>
            </a:r>
            <a:r>
              <a:rPr lang="en-US" sz="2400" b="1" dirty="0" smtClean="0">
                <a:cs typeface="Times New Roman" pitchFamily="18" charset="0"/>
              </a:rPr>
              <a:t> </a:t>
            </a:r>
            <a:r>
              <a:rPr lang="en-US" sz="2400" b="1" i="1" dirty="0" smtClean="0">
                <a:cs typeface="Times New Roman" pitchFamily="18" charset="0"/>
              </a:rPr>
              <a:t>l</a:t>
            </a:r>
            <a:r>
              <a:rPr lang="en-US" sz="2400" b="1" dirty="0" smtClean="0">
                <a:cs typeface="Times New Roman" pitchFamily="18" charset="0"/>
              </a:rPr>
              <a:t>₁=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en-US" sz="2400" b="1" dirty="0" smtClean="0">
                <a:cs typeface="Times New Roman" pitchFamily="18" charset="0"/>
              </a:rPr>
              <a:t>20 </a:t>
            </a:r>
            <a:r>
              <a:rPr lang="uk-UA" sz="2400" b="1" dirty="0" smtClean="0">
                <a:cs typeface="Times New Roman" pitchFamily="18" charset="0"/>
              </a:rPr>
              <a:t>м;</a:t>
            </a:r>
            <a:r>
              <a:rPr lang="en-US" sz="2400" b="1" dirty="0" smtClean="0">
                <a:cs typeface="Times New Roman" pitchFamily="18" charset="0"/>
              </a:rPr>
              <a:t>   </a:t>
            </a:r>
            <a:r>
              <a:rPr lang="en-US" sz="2400" b="1" i="1" dirty="0" smtClean="0">
                <a:cs typeface="Times New Roman" pitchFamily="18" charset="0"/>
              </a:rPr>
              <a:t>l</a:t>
            </a:r>
            <a:r>
              <a:rPr lang="en-US" sz="2400" b="1" dirty="0" smtClean="0">
                <a:cs typeface="Times New Roman" pitchFamily="18" charset="0"/>
              </a:rPr>
              <a:t>₂=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en-US" sz="2400" b="1" dirty="0" smtClean="0">
                <a:cs typeface="Times New Roman" pitchFamily="18" charset="0"/>
              </a:rPr>
              <a:t>60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uk-UA" sz="2400" b="1" dirty="0" smtClean="0">
                <a:cs typeface="Times New Roman" pitchFamily="18" charset="0"/>
              </a:rPr>
              <a:t>м;</a:t>
            </a:r>
            <a:r>
              <a:rPr lang="en-US" sz="2400" b="1" dirty="0" smtClean="0">
                <a:cs typeface="Times New Roman" pitchFamily="18" charset="0"/>
              </a:rPr>
              <a:t>   </a:t>
            </a:r>
            <a:r>
              <a:rPr lang="en-US" sz="2400" b="1" i="1" dirty="0" smtClean="0">
                <a:cs typeface="Times New Roman" pitchFamily="18" charset="0"/>
              </a:rPr>
              <a:t>l</a:t>
            </a:r>
            <a:r>
              <a:rPr lang="uk-UA" sz="2400" b="1" dirty="0" smtClean="0">
                <a:cs typeface="Times New Roman" pitchFamily="18" charset="0"/>
              </a:rPr>
              <a:t>₃</a:t>
            </a:r>
            <a:r>
              <a:rPr lang="en-US" sz="2400" b="1" dirty="0" smtClean="0">
                <a:cs typeface="Times New Roman" pitchFamily="18" charset="0"/>
              </a:rPr>
              <a:t>= 80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uk-UA" sz="2400" b="1" dirty="0" smtClean="0">
                <a:cs typeface="Times New Roman" pitchFamily="18" charset="0"/>
              </a:rPr>
              <a:t>м.</a:t>
            </a:r>
            <a:r>
              <a:rPr lang="en-US" sz="2400" b="1" dirty="0" smtClean="0">
                <a:cs typeface="Times New Roman" pitchFamily="18" charset="0"/>
              </a:rPr>
              <a:t>  </a:t>
            </a:r>
            <a:endParaRPr lang="ru-RU" sz="24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1741</TotalTime>
  <Words>797</Words>
  <Application>Microsoft Office PowerPoint</Application>
  <PresentationFormat>Экран (4:3)</PresentationFormat>
  <Paragraphs>210</Paragraphs>
  <Slides>23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1_Тема Office</vt:lpstr>
      <vt:lpstr>4_Тема Office</vt:lpstr>
      <vt:lpstr>6_Тема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Юзер</cp:lastModifiedBy>
  <cp:revision>156</cp:revision>
  <cp:lastPrinted>1601-01-01T00:00:00Z</cp:lastPrinted>
  <dcterms:created xsi:type="dcterms:W3CDTF">1601-01-01T00:00:00Z</dcterms:created>
  <dcterms:modified xsi:type="dcterms:W3CDTF">2016-02-15T14:16:56Z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