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99" r:id="rId6"/>
    <p:sldId id="282" r:id="rId7"/>
    <p:sldId id="260" r:id="rId8"/>
    <p:sldId id="261" r:id="rId9"/>
    <p:sldId id="262" r:id="rId10"/>
    <p:sldId id="263" r:id="rId11"/>
    <p:sldId id="264" r:id="rId12"/>
    <p:sldId id="265" r:id="rId13"/>
    <p:sldId id="300" r:id="rId14"/>
    <p:sldId id="301" r:id="rId15"/>
    <p:sldId id="302" r:id="rId16"/>
    <p:sldId id="266" r:id="rId17"/>
    <p:sldId id="267" r:id="rId18"/>
    <p:sldId id="303" r:id="rId19"/>
    <p:sldId id="308" r:id="rId20"/>
    <p:sldId id="304" r:id="rId21"/>
    <p:sldId id="305" r:id="rId22"/>
    <p:sldId id="306" r:id="rId23"/>
    <p:sldId id="307" r:id="rId24"/>
    <p:sldId id="268" r:id="rId25"/>
    <p:sldId id="289" r:id="rId26"/>
    <p:sldId id="290" r:id="rId27"/>
    <p:sldId id="269" r:id="rId28"/>
    <p:sldId id="270" r:id="rId29"/>
    <p:sldId id="271" r:id="rId30"/>
    <p:sldId id="309" r:id="rId31"/>
    <p:sldId id="272" r:id="rId32"/>
    <p:sldId id="273" r:id="rId33"/>
    <p:sldId id="274" r:id="rId34"/>
    <p:sldId id="275" r:id="rId35"/>
    <p:sldId id="276" r:id="rId36"/>
    <p:sldId id="291" r:id="rId37"/>
    <p:sldId id="292" r:id="rId38"/>
    <p:sldId id="293" r:id="rId39"/>
    <p:sldId id="294" r:id="rId40"/>
    <p:sldId id="295" r:id="rId41"/>
    <p:sldId id="298" r:id="rId42"/>
    <p:sldId id="296" r:id="rId43"/>
    <p:sldId id="297" r:id="rId44"/>
    <p:sldId id="277" r:id="rId45"/>
    <p:sldId id="278" r:id="rId46"/>
    <p:sldId id="279" r:id="rId47"/>
    <p:sldId id="281" r:id="rId48"/>
    <p:sldId id="280" r:id="rId49"/>
    <p:sldId id="284" r:id="rId50"/>
    <p:sldId id="285" r:id="rId51"/>
    <p:sldId id="286" r:id="rId52"/>
    <p:sldId id="287" r:id="rId53"/>
    <p:sldId id="288" r:id="rId54"/>
    <p:sldId id="283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8" d="100"/>
          <a:sy n="88" d="100"/>
        </p:scale>
        <p:origin x="-10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9911-D45F-4BD5-AEEC-7EE799CFCC5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5E57B3-28B4-4F22-AF1A-2DE7A38D6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9911-D45F-4BD5-AEEC-7EE799CFCC5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57B3-28B4-4F22-AF1A-2DE7A38D6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9911-D45F-4BD5-AEEC-7EE799CFCC5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57B3-28B4-4F22-AF1A-2DE7A38D6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9911-D45F-4BD5-AEEC-7EE799CFCC5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5E57B3-28B4-4F22-AF1A-2DE7A38D6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9911-D45F-4BD5-AEEC-7EE799CFCC5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57B3-28B4-4F22-AF1A-2DE7A38D6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9911-D45F-4BD5-AEEC-7EE799CFCC5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57B3-28B4-4F22-AF1A-2DE7A38D6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9911-D45F-4BD5-AEEC-7EE799CFCC5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65E57B3-28B4-4F22-AF1A-2DE7A38D6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9911-D45F-4BD5-AEEC-7EE799CFCC5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57B3-28B4-4F22-AF1A-2DE7A38D6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9911-D45F-4BD5-AEEC-7EE799CFCC5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57B3-28B4-4F22-AF1A-2DE7A38D6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9911-D45F-4BD5-AEEC-7EE799CFCC5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57B3-28B4-4F22-AF1A-2DE7A38D6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9911-D45F-4BD5-AEEC-7EE799CFCC5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E57B3-28B4-4F22-AF1A-2DE7A38D6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AA9911-D45F-4BD5-AEEC-7EE799CFCC5B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5E57B3-28B4-4F22-AF1A-2DE7A38D6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ochtimes.com.ua/life/art/vydatni-khudozhnyky-epokhy-vidrodzhennya-velyki-italiytsi-102622.html" TargetMode="External"/><Relationship Id="rId2" Type="http://schemas.openxmlformats.org/officeDocument/2006/relationships/hyperlink" Target="https://uk.wikipedia.org/wiki/&#1061;&#1091;&#1076;&#1086;&#1078;&#1085;&#1080;&#1082;&#1080;_&#1077;&#1087;&#1086;&#1093;&#1080;_&#1074;&#1110;&#1076;&#1088;&#1086;&#1076;&#1078;&#1077;&#1085;&#1085;&#1103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smb.org.ua/actions/exhibition/423/" TargetMode="External"/><Relationship Id="rId5" Type="http://schemas.openxmlformats.org/officeDocument/2006/relationships/hyperlink" Target="http://bibliograph.com.ua/k-Cranach/7.htm" TargetMode="External"/><Relationship Id="rId4" Type="http://schemas.openxmlformats.org/officeDocument/2006/relationships/hyperlink" Target="http://hydozhniki.blogspot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569764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/>
              <a:t>Художники епохи Відродження</a:t>
            </a:r>
            <a:endParaRPr lang="ru-RU" sz="7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smallbay.ru/images7/michelangelo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2727" b="22727"/>
          <a:stretch>
            <a:fillRect/>
          </a:stretch>
        </p:blipFill>
        <p:spPr bwMode="auto">
          <a:xfrm>
            <a:off x="1403648" y="332655"/>
            <a:ext cx="5904656" cy="42942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714884"/>
            <a:ext cx="5867400" cy="52228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</a:t>
            </a:r>
            <a:r>
              <a:rPr lang="ru-RU" dirty="0" err="1" smtClean="0"/>
              <a:t>Мікеланджело</a:t>
            </a:r>
            <a:r>
              <a:rPr lang="ru-RU" dirty="0" smtClean="0"/>
              <a:t> </a:t>
            </a:r>
            <a:r>
              <a:rPr lang="ru-RU" dirty="0" err="1"/>
              <a:t>Б</a:t>
            </a:r>
            <a:r>
              <a:rPr lang="ru-RU" dirty="0" err="1" smtClean="0"/>
              <a:t>уонарроті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7290" y="5429264"/>
            <a:ext cx="6357982" cy="1071570"/>
          </a:xfrm>
        </p:spPr>
        <p:txBody>
          <a:bodyPr>
            <a:noAutofit/>
          </a:bodyPr>
          <a:lstStyle/>
          <a:p>
            <a:r>
              <a:rPr lang="ru-RU" sz="1800" b="1" dirty="0" err="1"/>
              <a:t>І</a:t>
            </a:r>
            <a:r>
              <a:rPr lang="ru-RU" sz="1800" b="1" dirty="0" err="1" smtClean="0"/>
              <a:t>талійський</a:t>
            </a:r>
            <a:r>
              <a:rPr lang="ru-RU" sz="1800" b="1" dirty="0" smtClean="0"/>
              <a:t> скульптор, художник</a:t>
            </a:r>
            <a:r>
              <a:rPr lang="ru-RU" sz="1800" b="1" dirty="0"/>
              <a:t>,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архітектор</a:t>
            </a:r>
            <a:r>
              <a:rPr lang="ru-RU" sz="1800" b="1" dirty="0"/>
              <a:t>,</a:t>
            </a:r>
            <a:r>
              <a:rPr lang="ru-RU" sz="1800" b="1" dirty="0" smtClean="0"/>
              <a:t> поет </a:t>
            </a:r>
            <a:r>
              <a:rPr lang="ru-RU" sz="1800" b="1" dirty="0" err="1" smtClean="0"/>
              <a:t>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інженер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Його</a:t>
            </a:r>
            <a:r>
              <a:rPr lang="ru-RU" sz="1800" b="1" dirty="0" smtClean="0"/>
              <a:t> твори </a:t>
            </a:r>
            <a:r>
              <a:rPr lang="ru-RU" sz="1800" b="1" dirty="0" err="1" smtClean="0"/>
              <a:t>вважалися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найвищими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досягненнями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мистецтва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Відродження</a:t>
            </a:r>
            <a:r>
              <a:rPr lang="ru-RU" sz="1800" b="1" dirty="0"/>
              <a:t> </a:t>
            </a:r>
            <a:r>
              <a:rPr lang="ru-RU" sz="1800" b="1" dirty="0" err="1" smtClean="0"/>
              <a:t>ще</a:t>
            </a:r>
            <a:r>
              <a:rPr lang="ru-RU" sz="1800" b="1" dirty="0" smtClean="0"/>
              <a:t> за </a:t>
            </a:r>
            <a:r>
              <a:rPr lang="ru-RU" sz="1800" b="1" dirty="0" err="1" smtClean="0"/>
              <a:t>життя</a:t>
            </a:r>
            <a:r>
              <a:rPr lang="ru-RU" sz="1800" b="1" dirty="0" smtClean="0"/>
              <a:t> самого </a:t>
            </a:r>
            <a:r>
              <a:rPr lang="ru-RU" sz="1800" b="1" dirty="0" err="1" smtClean="0"/>
              <a:t>майстра</a:t>
            </a:r>
            <a:r>
              <a:rPr lang="ru-RU" sz="1800" b="1" dirty="0" smtClean="0"/>
              <a:t>. (6 </a:t>
            </a:r>
            <a:r>
              <a:rPr lang="ru-RU" sz="1800" b="1" dirty="0" err="1" smtClean="0"/>
              <a:t>березня</a:t>
            </a:r>
            <a:r>
              <a:rPr lang="ru-RU" sz="1800" b="1" dirty="0" smtClean="0"/>
              <a:t> 1475,  — 18 лютого 1564 )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 smtClean="0"/>
              <a:t>Ромен</a:t>
            </a:r>
            <a:r>
              <a:rPr lang="ru-RU" dirty="0" smtClean="0"/>
              <a:t> Роллан писав про </a:t>
            </a:r>
            <a:r>
              <a:rPr lang="ru-RU" dirty="0" err="1" smtClean="0"/>
              <a:t>Мікеланджело</a:t>
            </a:r>
            <a:r>
              <a:rPr lang="ru-RU" dirty="0" smtClean="0"/>
              <a:t> так: «</a:t>
            </a:r>
            <a:r>
              <a:rPr lang="ru-RU" i="1" dirty="0" smtClean="0"/>
              <a:t>Нехай сам </a:t>
            </a:r>
            <a:r>
              <a:rPr lang="ru-RU" i="1" dirty="0" err="1" smtClean="0"/>
              <a:t>він</a:t>
            </a:r>
            <a:r>
              <a:rPr lang="ru-RU" i="1" dirty="0" smtClean="0"/>
              <a:t> </a:t>
            </a:r>
            <a:r>
              <a:rPr lang="ru-RU" i="1" dirty="0" err="1" smtClean="0"/>
              <a:t>був</a:t>
            </a:r>
            <a:r>
              <a:rPr lang="ru-RU" i="1" dirty="0" smtClean="0"/>
              <a:t> </a:t>
            </a:r>
            <a:r>
              <a:rPr lang="ru-RU" i="1" dirty="0" err="1" smtClean="0"/>
              <a:t>створений</a:t>
            </a:r>
            <a:r>
              <a:rPr lang="ru-RU" i="1" dirty="0" smtClean="0"/>
              <a:t> </a:t>
            </a:r>
            <a:r>
              <a:rPr lang="ru-RU" i="1" dirty="0" err="1" smtClean="0"/>
              <a:t>із</a:t>
            </a:r>
            <a:r>
              <a:rPr lang="ru-RU" i="1" dirty="0" smtClean="0"/>
              <a:t> </a:t>
            </a:r>
            <a:r>
              <a:rPr lang="ru-RU" i="1" dirty="0" err="1" smtClean="0"/>
              <a:t>цього</a:t>
            </a:r>
            <a:r>
              <a:rPr lang="ru-RU" i="1" dirty="0" smtClean="0"/>
              <a:t> пороху земного. Але </a:t>
            </a:r>
            <a:r>
              <a:rPr lang="ru-RU" i="1" dirty="0" err="1" smtClean="0"/>
              <a:t>із</a:t>
            </a:r>
            <a:r>
              <a:rPr lang="ru-RU" i="1" dirty="0" smtClean="0"/>
              <a:t> </a:t>
            </a:r>
            <a:r>
              <a:rPr lang="ru-RU" i="1" dirty="0" err="1" smtClean="0"/>
              <a:t>тліні</a:t>
            </a:r>
            <a:r>
              <a:rPr lang="ru-RU" i="1" dirty="0" smtClean="0"/>
              <a:t> </a:t>
            </a:r>
            <a:r>
              <a:rPr lang="ru-RU" i="1" dirty="0" err="1" smtClean="0"/>
              <a:t>спалахнув</a:t>
            </a:r>
            <a:r>
              <a:rPr lang="ru-RU" i="1" dirty="0" smtClean="0"/>
              <a:t> </a:t>
            </a:r>
            <a:r>
              <a:rPr lang="ru-RU" i="1" dirty="0" err="1" smtClean="0"/>
              <a:t>вогонь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очищує</a:t>
            </a:r>
            <a:r>
              <a:rPr lang="ru-RU" i="1" dirty="0" smtClean="0"/>
              <a:t> все, — </a:t>
            </a:r>
            <a:r>
              <a:rPr lang="ru-RU" i="1" dirty="0" err="1" smtClean="0"/>
              <a:t>вогонь</a:t>
            </a:r>
            <a:r>
              <a:rPr lang="ru-RU" i="1" dirty="0" smtClean="0"/>
              <a:t> </a:t>
            </a:r>
            <a:r>
              <a:rPr lang="ru-RU" i="1" dirty="0" err="1" smtClean="0"/>
              <a:t>генія</a:t>
            </a:r>
            <a:r>
              <a:rPr lang="ru-RU" dirty="0" smtClean="0"/>
              <a:t>».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Джорджо</a:t>
            </a:r>
            <a:r>
              <a:rPr lang="ru-RU" dirty="0" smtClean="0"/>
              <a:t> </a:t>
            </a:r>
            <a:r>
              <a:rPr lang="ru-RU" dirty="0" err="1" smtClean="0"/>
              <a:t>Вазарі</a:t>
            </a:r>
            <a:r>
              <a:rPr lang="ru-RU" dirty="0" smtClean="0"/>
              <a:t>, перший </a:t>
            </a:r>
            <a:r>
              <a:rPr lang="ru-RU" dirty="0" err="1" smtClean="0"/>
              <a:t>офіційний</a:t>
            </a:r>
            <a:r>
              <a:rPr lang="ru-RU" dirty="0" smtClean="0"/>
              <a:t> </a:t>
            </a:r>
            <a:r>
              <a:rPr lang="ru-RU" dirty="0" err="1" smtClean="0"/>
              <a:t>біограф</a:t>
            </a:r>
            <a:r>
              <a:rPr lang="ru-RU" dirty="0" smtClean="0"/>
              <a:t> </a:t>
            </a:r>
            <a:r>
              <a:rPr lang="ru-RU" dirty="0" err="1" smtClean="0"/>
              <a:t>Мікеланджело</a:t>
            </a:r>
            <a:r>
              <a:rPr lang="ru-RU" dirty="0" smtClean="0"/>
              <a:t>, писав, </a:t>
            </a:r>
            <a:r>
              <a:rPr lang="ru-RU" dirty="0" err="1" smtClean="0"/>
              <a:t>що</a:t>
            </a:r>
            <a:r>
              <a:rPr lang="ru-RU" dirty="0" smtClean="0"/>
              <a:t> «Давид» «</a:t>
            </a:r>
            <a:r>
              <a:rPr lang="ru-RU" i="1" dirty="0" err="1" smtClean="0"/>
              <a:t>перевищив</a:t>
            </a:r>
            <a:r>
              <a:rPr lang="ru-RU" i="1" dirty="0" smtClean="0"/>
              <a:t> славу </a:t>
            </a:r>
            <a:r>
              <a:rPr lang="ru-RU" i="1" dirty="0" err="1" smtClean="0"/>
              <a:t>всіх</a:t>
            </a:r>
            <a:r>
              <a:rPr lang="ru-RU" i="1" dirty="0" smtClean="0"/>
              <a:t> </a:t>
            </a:r>
            <a:r>
              <a:rPr lang="ru-RU" i="1" dirty="0" err="1" smtClean="0"/>
              <a:t>сучасних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античних</a:t>
            </a:r>
            <a:r>
              <a:rPr lang="ru-RU" i="1" dirty="0" smtClean="0"/>
              <a:t> статуй, </a:t>
            </a:r>
            <a:r>
              <a:rPr lang="ru-RU" i="1" dirty="0" err="1" smtClean="0"/>
              <a:t>грецьких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римських</a:t>
            </a:r>
            <a:r>
              <a:rPr lang="ru-RU" i="1" dirty="0" smtClean="0"/>
              <a:t>, будь-коли </a:t>
            </a:r>
            <a:r>
              <a:rPr lang="ru-RU" i="1" dirty="0" err="1" smtClean="0"/>
              <a:t>зроблених</a:t>
            </a:r>
            <a:r>
              <a:rPr lang="ru-RU" dirty="0" smtClean="0"/>
              <a:t>».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архітектурних</a:t>
            </a:r>
            <a:r>
              <a:rPr lang="ru-RU" dirty="0" smtClean="0"/>
              <a:t> </a:t>
            </a:r>
            <a:r>
              <a:rPr lang="ru-RU" dirty="0" err="1" smtClean="0"/>
              <a:t>звершень</a:t>
            </a:r>
            <a:r>
              <a:rPr lang="ru-RU" dirty="0" smtClean="0"/>
              <a:t> — </a:t>
            </a:r>
            <a:r>
              <a:rPr lang="ru-RU" b="1" dirty="0" smtClean="0"/>
              <a:t>проект купола Собору Святого Петра, сходи </a:t>
            </a:r>
            <a:r>
              <a:rPr lang="ru-RU" b="1" dirty="0" err="1" smtClean="0"/>
              <a:t>бібліотеки</a:t>
            </a:r>
            <a:r>
              <a:rPr lang="ru-RU" b="1" dirty="0" smtClean="0"/>
              <a:t> </a:t>
            </a:r>
            <a:r>
              <a:rPr lang="ru-RU" b="1" dirty="0" err="1" smtClean="0"/>
              <a:t>Лауренціана</a:t>
            </a:r>
            <a:r>
              <a:rPr lang="ru-RU" b="1" dirty="0" smtClean="0"/>
              <a:t>, </a:t>
            </a:r>
            <a:r>
              <a:rPr lang="ru-RU" b="1" dirty="0" err="1" smtClean="0"/>
              <a:t>площа</a:t>
            </a:r>
            <a:r>
              <a:rPr lang="ru-RU" b="1" dirty="0" smtClean="0"/>
              <a:t> </a:t>
            </a:r>
            <a:r>
              <a:rPr lang="ru-RU" b="1" dirty="0" err="1" smtClean="0"/>
              <a:t>Кампідольо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інші</a:t>
            </a:r>
            <a:r>
              <a:rPr lang="ru-RU" dirty="0" smtClean="0"/>
              <a:t>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найвідоміших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скульптурних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 — </a:t>
            </a:r>
            <a:r>
              <a:rPr lang="ru-RU" b="1" dirty="0" smtClean="0"/>
              <a:t>«Давид», «Вакх», «</a:t>
            </a:r>
            <a:r>
              <a:rPr lang="ru-RU" b="1" dirty="0" err="1" smtClean="0"/>
              <a:t>П'єта</a:t>
            </a:r>
            <a:r>
              <a:rPr lang="ru-RU" b="1" dirty="0" smtClean="0"/>
              <a:t>», </a:t>
            </a:r>
            <a:r>
              <a:rPr lang="ru-RU" b="1" dirty="0" err="1" smtClean="0"/>
              <a:t>статуї</a:t>
            </a:r>
            <a:r>
              <a:rPr lang="ru-RU" b="1" dirty="0" smtClean="0"/>
              <a:t> «</a:t>
            </a:r>
            <a:r>
              <a:rPr lang="ru-RU" b="1" dirty="0" err="1" smtClean="0"/>
              <a:t>Мойсея</a:t>
            </a:r>
            <a:r>
              <a:rPr lang="ru-RU" b="1" dirty="0" smtClean="0"/>
              <a:t>».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upload.wikimedia.org/wikipedia/commons/thumb/d/d5/David_von_Michelangelo.jpg/200px-David_von_Michelangelo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594" b="3594"/>
          <a:stretch>
            <a:fillRect/>
          </a:stretch>
        </p:blipFill>
        <p:spPr bwMode="auto">
          <a:xfrm>
            <a:off x="2915816" y="0"/>
            <a:ext cx="3297535" cy="58456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929330"/>
            <a:ext cx="5486400" cy="423862"/>
          </a:xfrm>
        </p:spPr>
        <p:txBody>
          <a:bodyPr>
            <a:normAutofit/>
          </a:bodyPr>
          <a:lstStyle/>
          <a:p>
            <a:r>
              <a:rPr lang="uk-UA" dirty="0" smtClean="0"/>
              <a:t>                                         </a:t>
            </a:r>
            <a:r>
              <a:rPr lang="ru-RU" dirty="0" smtClean="0"/>
              <a:t>«</a:t>
            </a:r>
            <a:r>
              <a:rPr lang="uk-UA" dirty="0" smtClean="0"/>
              <a:t>Давид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вакх</a:t>
            </a:r>
            <a:endParaRPr lang="uk-UA" dirty="0"/>
          </a:p>
        </p:txBody>
      </p:sp>
      <p:pic>
        <p:nvPicPr>
          <p:cNvPr id="3074" name="Picture 2" descr="C:\Documents and Settings\1\Рабочий стол\michelangelo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59774"/>
            <a:ext cx="3354001" cy="6098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9264"/>
            <a:ext cx="8686800" cy="841248"/>
          </a:xfrm>
        </p:spPr>
        <p:txBody>
          <a:bodyPr/>
          <a:lstStyle/>
          <a:p>
            <a:r>
              <a:rPr lang="uk-UA" dirty="0" smtClean="0"/>
              <a:t>Мойсей</a:t>
            </a:r>
            <a:endParaRPr lang="uk-UA" dirty="0"/>
          </a:p>
        </p:txBody>
      </p:sp>
      <p:pic>
        <p:nvPicPr>
          <p:cNvPr id="4098" name="Picture 2" descr="C:\Documents and Settings\1\Рабочий стол\'Moses'_by_Michelangelo_JBU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39" y="428605"/>
            <a:ext cx="4008443" cy="6012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16752"/>
            <a:ext cx="8686800" cy="841248"/>
          </a:xfrm>
        </p:spPr>
        <p:txBody>
          <a:bodyPr/>
          <a:lstStyle/>
          <a:p>
            <a:pPr algn="ctr"/>
            <a:r>
              <a:rPr lang="uk-UA" dirty="0" err="1" smtClean="0"/>
              <a:t>П’єта</a:t>
            </a:r>
            <a:endParaRPr lang="uk-UA" dirty="0"/>
          </a:p>
        </p:txBody>
      </p:sp>
      <p:pic>
        <p:nvPicPr>
          <p:cNvPr id="5122" name="Picture 2" descr="C:\Documents and Settings\1\Рабочий стол\1405440267-p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71320"/>
            <a:ext cx="5715040" cy="5478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ic.pics.livejournal.com/ginger_at_heart/51919163/265524/265524_origina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7074" b="7074"/>
          <a:stretch>
            <a:fillRect/>
          </a:stretch>
        </p:blipFill>
        <p:spPr bwMode="auto">
          <a:xfrm>
            <a:off x="827584" y="260648"/>
            <a:ext cx="7888932" cy="44990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</a:t>
            </a:r>
            <a:r>
              <a:rPr lang="ru-RU" dirty="0" smtClean="0"/>
              <a:t>«</a:t>
            </a:r>
            <a:r>
              <a:rPr lang="uk-UA" dirty="0" err="1" smtClean="0"/>
              <a:t>Леда</a:t>
            </a:r>
            <a:r>
              <a:rPr lang="uk-UA" dirty="0" smtClean="0"/>
              <a:t> і лебідь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«</a:t>
            </a:r>
            <a:r>
              <a:rPr lang="ru-RU" dirty="0" err="1" smtClean="0"/>
              <a:t>Створення</a:t>
            </a:r>
            <a:r>
              <a:rPr lang="ru-RU" dirty="0" smtClean="0"/>
              <a:t> Адама»</a:t>
            </a:r>
            <a:endParaRPr lang="ru-RU" dirty="0"/>
          </a:p>
        </p:txBody>
      </p:sp>
      <p:pic>
        <p:nvPicPr>
          <p:cNvPr id="9" name="Picture 2" descr="http://f.rodon.org/p/1/070921163808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50" b="2150"/>
          <a:stretch>
            <a:fillRect/>
          </a:stretch>
        </p:blipFill>
        <p:spPr bwMode="auto">
          <a:xfrm>
            <a:off x="285720" y="571480"/>
            <a:ext cx="8572533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6016752"/>
            <a:ext cx="8686800" cy="841248"/>
          </a:xfrm>
        </p:spPr>
        <p:txBody>
          <a:bodyPr/>
          <a:lstStyle/>
          <a:p>
            <a:pPr algn="ctr"/>
            <a:r>
              <a:rPr lang="uk-UA" dirty="0" smtClean="0"/>
              <a:t>Собор св. </a:t>
            </a:r>
            <a:r>
              <a:rPr lang="uk-UA" dirty="0" err="1" smtClean="0"/>
              <a:t>павла</a:t>
            </a:r>
            <a:endParaRPr lang="uk-UA" dirty="0"/>
          </a:p>
        </p:txBody>
      </p:sp>
      <p:pic>
        <p:nvPicPr>
          <p:cNvPr id="6146" name="Picture 2" descr="C:\Documents and Settings\1\Рабочий стол\content_vatikan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604"/>
            <a:ext cx="7620000" cy="539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наймонументальніших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митця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b="1" dirty="0" smtClean="0"/>
              <a:t>фрески </a:t>
            </a:r>
            <a:r>
              <a:rPr lang="ru-RU" b="1" dirty="0" err="1" smtClean="0"/>
              <a:t>стелі</a:t>
            </a:r>
            <a:r>
              <a:rPr lang="ru-RU" b="1" dirty="0" smtClean="0"/>
              <a:t> </a:t>
            </a:r>
            <a:r>
              <a:rPr lang="ru-RU" b="1" dirty="0" err="1" smtClean="0"/>
              <a:t>Сикстинської</a:t>
            </a:r>
            <a:r>
              <a:rPr lang="ru-RU" b="1" dirty="0" smtClean="0"/>
              <a:t> капели</a:t>
            </a:r>
            <a:r>
              <a:rPr lang="ru-RU" dirty="0" smtClean="0"/>
              <a:t>, про </a:t>
            </a:r>
            <a:r>
              <a:rPr lang="ru-RU" dirty="0" err="1" smtClean="0"/>
              <a:t>які</a:t>
            </a:r>
            <a:r>
              <a:rPr lang="ru-RU" dirty="0" smtClean="0"/>
              <a:t> Гете сказав, </a:t>
            </a:r>
            <a:r>
              <a:rPr lang="ru-RU" dirty="0" err="1" smtClean="0"/>
              <a:t>що</a:t>
            </a:r>
            <a:r>
              <a:rPr lang="ru-RU" dirty="0" smtClean="0"/>
              <a:t>: «</a:t>
            </a:r>
            <a:r>
              <a:rPr lang="ru-RU" i="1" dirty="0" smtClean="0"/>
              <a:t>не </a:t>
            </a:r>
            <a:r>
              <a:rPr lang="ru-RU" i="1" dirty="0" err="1" smtClean="0"/>
              <a:t>побачивши</a:t>
            </a:r>
            <a:r>
              <a:rPr lang="ru-RU" i="1" dirty="0" smtClean="0"/>
              <a:t> </a:t>
            </a:r>
            <a:r>
              <a:rPr lang="ru-RU" i="1" dirty="0" err="1" smtClean="0"/>
              <a:t>Сикстинську</a:t>
            </a:r>
            <a:r>
              <a:rPr lang="ru-RU" i="1" dirty="0" smtClean="0"/>
              <a:t> </a:t>
            </a:r>
            <a:r>
              <a:rPr lang="ru-RU" i="1" dirty="0" err="1" smtClean="0"/>
              <a:t>капелу</a:t>
            </a:r>
            <a:r>
              <a:rPr lang="ru-RU" i="1" dirty="0" smtClean="0"/>
              <a:t>, </a:t>
            </a:r>
            <a:r>
              <a:rPr lang="ru-RU" i="1" dirty="0" err="1" smtClean="0"/>
              <a:t>важко</a:t>
            </a:r>
            <a:r>
              <a:rPr lang="ru-RU" i="1" dirty="0" smtClean="0"/>
              <a:t> </a:t>
            </a:r>
            <a:r>
              <a:rPr lang="ru-RU" i="1" dirty="0" err="1" smtClean="0"/>
              <a:t>собі</a:t>
            </a:r>
            <a:r>
              <a:rPr lang="ru-RU" i="1" dirty="0" smtClean="0"/>
              <a:t> </a:t>
            </a:r>
            <a:r>
              <a:rPr lang="ru-RU" i="1" dirty="0" err="1" smtClean="0"/>
              <a:t>наочно</a:t>
            </a:r>
            <a:r>
              <a:rPr lang="ru-RU" i="1" dirty="0" smtClean="0"/>
              <a:t> </a:t>
            </a:r>
            <a:r>
              <a:rPr lang="ru-RU" i="1" dirty="0" err="1" smtClean="0"/>
              <a:t>уявити</a:t>
            </a:r>
            <a:r>
              <a:rPr lang="ru-RU" i="1" dirty="0" smtClean="0"/>
              <a:t> те,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може</a:t>
            </a:r>
            <a:r>
              <a:rPr lang="ru-RU" i="1" dirty="0" smtClean="0"/>
              <a:t> </a:t>
            </a:r>
            <a:r>
              <a:rPr lang="ru-RU" i="1" dirty="0" err="1" smtClean="0"/>
              <a:t>зробити</a:t>
            </a:r>
            <a:r>
              <a:rPr lang="ru-RU" i="1" dirty="0" smtClean="0"/>
              <a:t> одна </a:t>
            </a:r>
            <a:r>
              <a:rPr lang="ru-RU" i="1" dirty="0" err="1" smtClean="0"/>
              <a:t>людина</a:t>
            </a:r>
            <a:r>
              <a:rPr lang="ru-RU" dirty="0" smtClean="0"/>
              <a:t>», а </a:t>
            </a:r>
            <a:r>
              <a:rPr lang="ru-RU" dirty="0" err="1" smtClean="0"/>
              <a:t>Вільям</a:t>
            </a:r>
            <a:r>
              <a:rPr lang="ru-RU" dirty="0" smtClean="0"/>
              <a:t> </a:t>
            </a:r>
            <a:r>
              <a:rPr lang="ru-RU" dirty="0" err="1" smtClean="0"/>
              <a:t>Дюрант</a:t>
            </a:r>
            <a:r>
              <a:rPr lang="ru-RU" dirty="0" smtClean="0"/>
              <a:t> писав, </a:t>
            </a:r>
            <a:r>
              <a:rPr lang="ru-RU" dirty="0" err="1" smtClean="0"/>
              <a:t>що</a:t>
            </a:r>
            <a:r>
              <a:rPr lang="ru-RU" dirty="0" smtClean="0"/>
              <a:t> у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єдності</a:t>
            </a:r>
            <a:r>
              <a:rPr lang="ru-RU" dirty="0" smtClean="0"/>
              <a:t> вони — «</a:t>
            </a:r>
            <a:r>
              <a:rPr lang="ru-RU" i="1" dirty="0" err="1" smtClean="0"/>
              <a:t>найбільше</a:t>
            </a:r>
            <a:r>
              <a:rPr lang="ru-RU" i="1" dirty="0" smtClean="0"/>
              <a:t> </a:t>
            </a:r>
            <a:r>
              <a:rPr lang="ru-RU" i="1" dirty="0" err="1" smtClean="0"/>
              <a:t>досягнення</a:t>
            </a:r>
            <a:r>
              <a:rPr lang="ru-RU" i="1" dirty="0" smtClean="0"/>
              <a:t> </a:t>
            </a:r>
            <a:r>
              <a:rPr lang="ru-RU" i="1" dirty="0" err="1" smtClean="0"/>
              <a:t>людини</a:t>
            </a:r>
            <a:r>
              <a:rPr lang="ru-RU" i="1" dirty="0" smtClean="0"/>
              <a:t> в </a:t>
            </a:r>
            <a:r>
              <a:rPr lang="ru-RU" i="1" dirty="0" err="1" smtClean="0"/>
              <a:t>історії</a:t>
            </a:r>
            <a:r>
              <a:rPr lang="ru-RU" i="1" dirty="0" smtClean="0"/>
              <a:t> </a:t>
            </a:r>
            <a:r>
              <a:rPr lang="ru-RU" i="1" dirty="0" err="1" smtClean="0"/>
              <a:t>живопису</a:t>
            </a:r>
            <a:r>
              <a:rPr lang="ru-RU" dirty="0" smtClean="0"/>
              <a:t>».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500174"/>
            <a:ext cx="76438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В </a:t>
            </a:r>
            <a:r>
              <a:rPr lang="ru-RU" sz="2400" b="1" dirty="0" err="1" smtClean="0"/>
              <a:t>основі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культури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епохи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Відродження</a:t>
            </a:r>
            <a:r>
              <a:rPr lang="ru-RU" sz="2400" b="1" dirty="0" smtClean="0">
                <a:solidFill>
                  <a:srgbClr val="002060"/>
                </a:solidFill>
              </a:rPr>
              <a:t> (</a:t>
            </a:r>
            <a:r>
              <a:rPr lang="ru-RU" sz="2400" b="1" dirty="0" smtClean="0">
                <a:solidFill>
                  <a:srgbClr val="002060"/>
                </a:solidFill>
              </a:rPr>
              <a:t>14-17ст.) </a:t>
            </a:r>
            <a:r>
              <a:rPr lang="ru-RU" sz="2400" b="1" dirty="0" err="1" smtClean="0"/>
              <a:t>лежить</a:t>
            </a:r>
            <a:r>
              <a:rPr lang="ru-RU" sz="2400" b="1" dirty="0" smtClean="0"/>
              <a:t> принцип </a:t>
            </a:r>
            <a:r>
              <a:rPr lang="ru-RU" sz="2400" b="1" dirty="0" err="1" smtClean="0"/>
              <a:t>гуманізму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утвердження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гідності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краси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реальної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людини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її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розуму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волі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її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творчих</a:t>
            </a:r>
            <a:r>
              <a:rPr lang="ru-RU" sz="2400" b="1" dirty="0" smtClean="0"/>
              <a:t> сил. </a:t>
            </a:r>
            <a:r>
              <a:rPr lang="ru-RU" sz="2400" b="1" dirty="0" err="1" smtClean="0"/>
              <a:t>Жагуча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спрага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пізнання</a:t>
            </a:r>
            <a:r>
              <a:rPr lang="ru-RU" sz="2400" b="1" dirty="0" smtClean="0"/>
              <a:t> реального </a:t>
            </a:r>
            <a:r>
              <a:rPr lang="ru-RU" sz="2400" b="1" dirty="0" err="1" smtClean="0"/>
              <a:t>світу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захоплення</a:t>
            </a:r>
            <a:r>
              <a:rPr lang="ru-RU" sz="2400" b="1" dirty="0" smtClean="0"/>
              <a:t> ним </a:t>
            </a:r>
            <a:r>
              <a:rPr lang="ru-RU" sz="2400" b="1" dirty="0" err="1" smtClean="0"/>
              <a:t>сприяли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піднесенню</a:t>
            </a:r>
            <a:r>
              <a:rPr lang="ru-RU" sz="2400" b="1" dirty="0" smtClean="0"/>
              <a:t> науки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привели до </a:t>
            </a:r>
            <a:r>
              <a:rPr lang="ru-RU" sz="2400" b="1" dirty="0" err="1" smtClean="0"/>
              <a:t>відображення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мистецтві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найрізноманітніших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сторін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дійсності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передали </a:t>
            </a:r>
            <a:r>
              <a:rPr lang="ru-RU" sz="2400" b="1" dirty="0" err="1" smtClean="0"/>
              <a:t>величний</a:t>
            </a:r>
            <a:r>
              <a:rPr lang="ru-RU" sz="2400" b="1" dirty="0" smtClean="0"/>
              <a:t> пафос </a:t>
            </a:r>
            <a:r>
              <a:rPr lang="ru-RU" sz="2400" b="1" dirty="0" err="1" smtClean="0"/>
              <a:t>багатьом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творінням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художників</a:t>
            </a:r>
            <a:r>
              <a:rPr lang="ru-RU" sz="2400" b="1" dirty="0" smtClean="0"/>
              <a:t>.</a:t>
            </a:r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dirty="0" err="1" smtClean="0"/>
              <a:t>Важливу</a:t>
            </a:r>
            <a:r>
              <a:rPr lang="ru-RU" sz="2400" b="1" dirty="0" smtClean="0"/>
              <a:t> роль для </a:t>
            </a:r>
            <a:r>
              <a:rPr lang="ru-RU" sz="2400" b="1" dirty="0" err="1" smtClean="0"/>
              <a:t>становлення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мистецтва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Відродження</a:t>
            </a:r>
            <a:r>
              <a:rPr lang="ru-RU" sz="2400" b="1" dirty="0" smtClean="0"/>
              <a:t> мало </a:t>
            </a:r>
            <a:r>
              <a:rPr lang="ru-RU" sz="2400" b="1" dirty="0" err="1" smtClean="0"/>
              <a:t>нове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розуміння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античної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спадщини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686800" cy="841248"/>
          </a:xfrm>
        </p:spPr>
        <p:txBody>
          <a:bodyPr/>
          <a:lstStyle/>
          <a:p>
            <a:pPr algn="ctr"/>
            <a:r>
              <a:rPr lang="uk-UA" dirty="0" smtClean="0"/>
              <a:t>Сікстинська капела </a:t>
            </a:r>
            <a:endParaRPr lang="uk-UA" dirty="0"/>
          </a:p>
        </p:txBody>
      </p:sp>
      <p:pic>
        <p:nvPicPr>
          <p:cNvPr id="7170" name="Picture 2" descr="C:\Documents and Settings\1\Рабочий стол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9953"/>
            <a:ext cx="7817522" cy="5177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5572140"/>
            <a:ext cx="8686800" cy="8412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Сікстинська капела </a:t>
            </a:r>
            <a:endParaRPr kumimoji="0" lang="uk-UA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C:\Documents and Settings\1\Рабочий стол\56bda2da13f99.jpeg"/>
          <p:cNvPicPr>
            <a:picLocks noChangeAspect="1" noChangeArrowheads="1"/>
          </p:cNvPicPr>
          <p:nvPr/>
        </p:nvPicPr>
        <p:blipFill>
          <a:blip r:embed="rId2" cstate="print"/>
          <a:srcRect b="11581"/>
          <a:stretch>
            <a:fillRect/>
          </a:stretch>
        </p:blipFill>
        <p:spPr bwMode="auto">
          <a:xfrm>
            <a:off x="539552" y="332656"/>
            <a:ext cx="814393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572140"/>
            <a:ext cx="8686800" cy="8412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Сікстинська капела </a:t>
            </a:r>
            <a:endParaRPr kumimoji="0" lang="uk-UA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C:\Documents and Settings\1\Рабочий стол\cappella_sistina_interior-580x37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3058"/>
            <a:ext cx="7858180" cy="5094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572140"/>
            <a:ext cx="8686800" cy="8412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Капела Медичі. надгробок </a:t>
            </a:r>
            <a:endParaRPr kumimoji="0" lang="uk-UA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 descr="C:\Documents and Settings\1\Рабочий стол\Dzhuliano_Medi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6810463" cy="5107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Selfportrait of Raffaelo, Uffizi Florenc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1905" b="11905"/>
          <a:stretch>
            <a:fillRect/>
          </a:stretch>
        </p:blipFill>
        <p:spPr bwMode="auto">
          <a:xfrm>
            <a:off x="2428875" y="612775"/>
            <a:ext cx="4000500" cy="4114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 </a:t>
            </a:r>
            <a:r>
              <a:rPr lang="vi-VN" dirty="0" smtClean="0"/>
              <a:t>Рафае́ль Са́нті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6262702" cy="753302"/>
          </a:xfrm>
        </p:spPr>
        <p:txBody>
          <a:bodyPr>
            <a:noAutofit/>
          </a:bodyPr>
          <a:lstStyle/>
          <a:p>
            <a:r>
              <a:rPr lang="ru-RU" sz="1800" b="1" dirty="0" err="1"/>
              <a:t>І</a:t>
            </a:r>
            <a:r>
              <a:rPr lang="ru-RU" sz="1800" b="1" dirty="0" err="1" smtClean="0"/>
              <a:t>талійський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живописець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графік</a:t>
            </a:r>
            <a:r>
              <a:rPr lang="ru-RU" sz="1800" b="1" dirty="0" smtClean="0"/>
              <a:t>, скульптор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архітектор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епохи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Відродження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Втілив</a:t>
            </a:r>
            <a:r>
              <a:rPr lang="ru-RU" sz="1800" b="1" dirty="0" smtClean="0"/>
              <a:t> у </a:t>
            </a:r>
            <a:r>
              <a:rPr lang="ru-RU" sz="1800" b="1" dirty="0" err="1" smtClean="0"/>
              <a:t>своїх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творах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гуманістичні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ідеали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високого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Відродження</a:t>
            </a:r>
            <a:r>
              <a:rPr lang="ru-RU" sz="1800" b="1" dirty="0" smtClean="0"/>
              <a:t>.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16"/>
            <a:ext cx="8686800" cy="841248"/>
          </a:xfrm>
        </p:spPr>
        <p:txBody>
          <a:bodyPr/>
          <a:lstStyle/>
          <a:p>
            <a:pPr algn="ctr"/>
            <a:r>
              <a:rPr lang="uk-UA" dirty="0" smtClean="0"/>
              <a:t>Сікстинська Мадонна</a:t>
            </a:r>
            <a:endParaRPr lang="uk-UA" dirty="0"/>
          </a:p>
        </p:txBody>
      </p:sp>
      <p:pic>
        <p:nvPicPr>
          <p:cNvPr id="1026" name="Picture 2" descr="C:\Documents and Settings\1\Рабочий стол\в худ\pi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60648"/>
            <a:ext cx="3945584" cy="5311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16"/>
            <a:ext cx="8686800" cy="841248"/>
          </a:xfrm>
        </p:spPr>
        <p:txBody>
          <a:bodyPr/>
          <a:lstStyle/>
          <a:p>
            <a:pPr algn="ctr"/>
            <a:r>
              <a:rPr lang="uk-UA" dirty="0" smtClean="0"/>
              <a:t>Святий Михайло і сатана</a:t>
            </a:r>
            <a:endParaRPr lang="uk-UA" dirty="0"/>
          </a:p>
        </p:txBody>
      </p:sp>
      <p:pic>
        <p:nvPicPr>
          <p:cNvPr id="2050" name="Picture 2" descr="C:\Documents and Settings\1\Рабочий стол\в худ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57166"/>
            <a:ext cx="3562350" cy="5311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786454"/>
            <a:ext cx="5486400" cy="566738"/>
          </a:xfrm>
        </p:spPr>
        <p:txBody>
          <a:bodyPr>
            <a:normAutofit/>
          </a:bodyPr>
          <a:lstStyle/>
          <a:p>
            <a:r>
              <a:rPr lang="uk-UA" dirty="0" smtClean="0"/>
              <a:t>                      </a:t>
            </a:r>
            <a:r>
              <a:rPr lang="ru-RU" dirty="0" smtClean="0"/>
              <a:t>«</a:t>
            </a:r>
            <a:r>
              <a:rPr lang="uk-UA" dirty="0" smtClean="0"/>
              <a:t>Мадонна з немовлям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Picture 2" descr="http://upload.wikimedia.org/wikipedia/commons/thumb/7/7e/Raffaello_Madonna_col_Bambino_1498.jpg/200px-Raffaello_Madonna_col_Bambino_149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705" b="8705"/>
          <a:stretch>
            <a:fillRect/>
          </a:stretch>
        </p:blipFill>
        <p:spPr bwMode="auto">
          <a:xfrm>
            <a:off x="2339752" y="404664"/>
            <a:ext cx="4536504" cy="5282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upload.wikimedia.org/wikipedia/commons/thumb/5/52/Altoviti.jpg/200px-Altovit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839" b="8839"/>
          <a:stretch>
            <a:fillRect/>
          </a:stretch>
        </p:blipFill>
        <p:spPr bwMode="auto">
          <a:xfrm>
            <a:off x="2267744" y="332656"/>
            <a:ext cx="4734272" cy="53199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643578"/>
            <a:ext cx="5486400" cy="56673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«Портрет </a:t>
            </a:r>
            <a:r>
              <a:rPr lang="ru-RU" dirty="0" err="1" smtClean="0"/>
              <a:t>Біндо</a:t>
            </a:r>
            <a:r>
              <a:rPr lang="ru-RU" dirty="0" smtClean="0"/>
              <a:t> </a:t>
            </a:r>
            <a:r>
              <a:rPr lang="ru-RU" dirty="0" err="1" smtClean="0"/>
              <a:t>Альтовіті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857892"/>
            <a:ext cx="5486400" cy="566738"/>
          </a:xfrm>
        </p:spPr>
        <p:txBody>
          <a:bodyPr>
            <a:normAutofit/>
          </a:bodyPr>
          <a:lstStyle/>
          <a:p>
            <a:r>
              <a:rPr lang="uk-UA" dirty="0"/>
              <a:t> </a:t>
            </a:r>
            <a:r>
              <a:rPr lang="uk-UA" dirty="0" smtClean="0"/>
              <a:t>                                     </a:t>
            </a:r>
            <a:r>
              <a:rPr lang="ru-RU" dirty="0" smtClean="0"/>
              <a:t>«</a:t>
            </a:r>
            <a:r>
              <a:rPr lang="uk-UA" dirty="0" smtClean="0"/>
              <a:t>Пророк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80904" name="Picture 8" descr="http://www.artita.ru/dat/r/raffaello/2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469" b="1469"/>
          <a:stretch>
            <a:fillRect/>
          </a:stretch>
        </p:blipFill>
        <p:spPr bwMode="auto">
          <a:xfrm>
            <a:off x="2771800" y="20361"/>
            <a:ext cx="3371825" cy="5694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smallbay.ru/images/giorgione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697" b="19697"/>
          <a:stretch>
            <a:fillRect/>
          </a:stretch>
        </p:blipFill>
        <p:spPr bwMode="auto">
          <a:xfrm>
            <a:off x="899592" y="0"/>
            <a:ext cx="6900877" cy="49291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Джорджоне </a:t>
            </a:r>
            <a:r>
              <a:rPr lang="ru-RU" dirty="0" err="1" smtClean="0"/>
              <a:t>Барбареллі</a:t>
            </a:r>
            <a:r>
              <a:rPr lang="ru-RU" dirty="0" smtClean="0"/>
              <a:t> да </a:t>
            </a:r>
            <a:r>
              <a:rPr lang="ru-RU" dirty="0" err="1" smtClean="0"/>
              <a:t>Кастельфранко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b="1" dirty="0" err="1" smtClean="0"/>
              <a:t>Видатнний</a:t>
            </a:r>
            <a:r>
              <a:rPr lang="ru-RU" sz="1800" b="1" dirty="0" smtClean="0"/>
              <a:t> художник </a:t>
            </a:r>
            <a:r>
              <a:rPr lang="ru-RU" sz="1800" b="1" dirty="0" err="1" smtClean="0"/>
              <a:t>з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Венеції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представник</a:t>
            </a:r>
            <a:r>
              <a:rPr lang="ru-RU" sz="1800" b="1" dirty="0" smtClean="0"/>
              <a:t>, так званого, </a:t>
            </a:r>
            <a:r>
              <a:rPr lang="ru-RU" sz="1800" b="1" dirty="0" err="1" smtClean="0"/>
              <a:t>Високого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Відродження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Італії</a:t>
            </a:r>
            <a:r>
              <a:rPr lang="ru-RU" sz="1800" b="1" dirty="0" smtClean="0"/>
              <a:t>. (*1477— 25 </a:t>
            </a:r>
            <a:r>
              <a:rPr lang="ru-RU" sz="1800" b="1" dirty="0" err="1" smtClean="0"/>
              <a:t>жовтня</a:t>
            </a:r>
            <a:r>
              <a:rPr lang="ru-RU" sz="1800" b="1" dirty="0" smtClean="0"/>
              <a:t> 1510)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Дослідниками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Мікеланджело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розпочинається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завершується</a:t>
            </a:r>
            <a:r>
              <a:rPr lang="ru-RU" dirty="0" smtClean="0"/>
              <a:t> </a:t>
            </a:r>
            <a:r>
              <a:rPr lang="ru-RU" dirty="0" err="1" smtClean="0"/>
              <a:t>зображенням</a:t>
            </a:r>
            <a:r>
              <a:rPr lang="ru-RU" dirty="0" smtClean="0"/>
              <a:t> </a:t>
            </a:r>
            <a:r>
              <a:rPr lang="ru-RU" dirty="0" err="1" smtClean="0"/>
              <a:t>людського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Antonio Allegri da Correggio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2347" b="22347"/>
          <a:stretch>
            <a:fillRect/>
          </a:stretch>
        </p:blipFill>
        <p:spPr bwMode="auto">
          <a:xfrm>
            <a:off x="3131840" y="620688"/>
            <a:ext cx="5352168" cy="38924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                      </a:t>
            </a:r>
            <a:r>
              <a:rPr lang="uk-UA" dirty="0" err="1" smtClean="0"/>
              <a:t>Антоніо</a:t>
            </a:r>
            <a:r>
              <a:rPr lang="uk-UA" dirty="0" smtClean="0"/>
              <a:t> </a:t>
            </a:r>
            <a:r>
              <a:rPr lang="uk-UA" dirty="0" err="1"/>
              <a:t>да</a:t>
            </a:r>
            <a:r>
              <a:rPr lang="uk-UA" dirty="0"/>
              <a:t> </a:t>
            </a:r>
            <a:r>
              <a:rPr lang="uk-UA" dirty="0" err="1"/>
              <a:t>Корреджо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b="1" dirty="0" err="1"/>
              <a:t>І</a:t>
            </a:r>
            <a:r>
              <a:rPr lang="ru-RU" sz="1800" b="1" dirty="0" err="1" smtClean="0"/>
              <a:t>талійський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живописець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періоду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Високого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Відродження</a:t>
            </a:r>
            <a:r>
              <a:rPr lang="ru-RU" sz="1800" b="1" dirty="0" smtClean="0"/>
              <a:t>.(</a:t>
            </a:r>
            <a:r>
              <a:rPr lang="ru-RU" sz="1800" b="1" dirty="0" err="1" smtClean="0"/>
              <a:t>близько</a:t>
            </a:r>
            <a:r>
              <a:rPr lang="ru-RU" sz="1800" b="1" dirty="0" smtClean="0"/>
              <a:t> 1489 року, </a:t>
            </a:r>
            <a:r>
              <a:rPr lang="ru-RU" sz="1800" b="1" dirty="0" err="1" smtClean="0"/>
              <a:t>Корреджо</a:t>
            </a:r>
            <a:r>
              <a:rPr lang="ru-RU" sz="1800" b="1" dirty="0"/>
              <a:t>,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Емілія</a:t>
            </a:r>
            <a:r>
              <a:rPr lang="ru-RU" sz="1800" b="1" dirty="0"/>
              <a:t> </a:t>
            </a:r>
            <a:r>
              <a:rPr lang="ru-RU" sz="1800" b="1" dirty="0" smtClean="0"/>
              <a:t>— </a:t>
            </a:r>
            <a:r>
              <a:rPr lang="ru-RU" sz="1800" b="1" dirty="0" err="1" smtClean="0"/>
              <a:t>близько</a:t>
            </a:r>
            <a:r>
              <a:rPr lang="ru-RU" sz="1800" b="1" dirty="0" smtClean="0"/>
              <a:t> 5 </a:t>
            </a:r>
            <a:r>
              <a:rPr lang="ru-RU" sz="1800" b="1" dirty="0" err="1" smtClean="0"/>
              <a:t>березня</a:t>
            </a:r>
            <a:r>
              <a:rPr lang="ru-RU" sz="1800" b="1" dirty="0" smtClean="0"/>
              <a:t> 1534</a:t>
            </a:r>
            <a:r>
              <a:rPr lang="ru-RU" sz="1800" b="1" dirty="0"/>
              <a:t> </a:t>
            </a:r>
            <a:r>
              <a:rPr lang="ru-RU" sz="1800" b="1" dirty="0" smtClean="0"/>
              <a:t>року, там само)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186766" cy="600079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монументального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живопису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Корреджо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характерна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грайлива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легкість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декоративна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витонченість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розписи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монастирі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Сан-Паоло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Пармі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1517 та 1520 роками). З часом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вдається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пошуків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динамічної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експресії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розписах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церкви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Сан-Джованні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Еванджеліста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(1520-1523) та собору (1526-1530)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Пармі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Станкові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композиції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Корреджо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перейняті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святковим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світським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духом,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відрізняються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м'якістю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інтимних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образів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ефектністю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вишуканих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поз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рухів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динамічною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асиметрією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композиції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(«Мадонна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святим Франциском», 1514-1515, «Мадонна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святим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Георгієм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", 1530-1532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.., —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обидві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Картинній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галереї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Дрездена;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Заручини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святої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Катерини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Лувр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Париж). З метою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посилення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емоційного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звучання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образів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Корреджо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вдається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ефектів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контрастного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нічного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освітлення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Поклоніння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пастухів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Ніч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1530, Картинна галерея, Дрезден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Твори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Корреджо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міфологічні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теми («Даная»,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1526, Галерея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Боргезе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Рим;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Викрадення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Ганімеда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1530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upload.wikimedia.org/wikipedia/commons/thumb/5/54/Correggio_047.jpg/176px-Correggio_04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087" b="4087"/>
          <a:stretch>
            <a:fillRect/>
          </a:stretch>
        </p:blipFill>
        <p:spPr bwMode="auto">
          <a:xfrm>
            <a:off x="2555776" y="332656"/>
            <a:ext cx="3943895" cy="47326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143512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«Мадонна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Ісусом</a:t>
            </a:r>
            <a:r>
              <a:rPr lang="ru-RU" dirty="0" smtClean="0"/>
              <a:t> та </a:t>
            </a:r>
            <a:r>
              <a:rPr lang="ru-RU" dirty="0" err="1" smtClean="0"/>
              <a:t>Іоанном</a:t>
            </a:r>
            <a:r>
              <a:rPr lang="ru-RU" dirty="0" smtClean="0"/>
              <a:t> </a:t>
            </a:r>
            <a:r>
              <a:rPr lang="ru-RU" dirty="0" err="1" smtClean="0"/>
              <a:t>Хрестителем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www.bibliotekar.ru/k-Correggio/2.files/image0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64" b="12564"/>
          <a:stretch>
            <a:fillRect/>
          </a:stretch>
        </p:blipFill>
        <p:spPr bwMode="auto">
          <a:xfrm>
            <a:off x="1331640" y="476672"/>
            <a:ext cx="6643688" cy="4114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             </a:t>
            </a:r>
            <a:r>
              <a:rPr lang="ru-RU" dirty="0" smtClean="0"/>
              <a:t>«</a:t>
            </a:r>
            <a:r>
              <a:rPr lang="uk-UA" dirty="0" err="1" smtClean="0"/>
              <a:t>Даная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072206"/>
            <a:ext cx="5486400" cy="566738"/>
          </a:xfrm>
        </p:spPr>
        <p:txBody>
          <a:bodyPr>
            <a:normAutofit/>
          </a:bodyPr>
          <a:lstStyle/>
          <a:p>
            <a:r>
              <a:rPr lang="uk-UA" dirty="0" smtClean="0"/>
              <a:t>                       </a:t>
            </a:r>
            <a:r>
              <a:rPr lang="ru-RU" dirty="0" smtClean="0"/>
              <a:t>«</a:t>
            </a:r>
            <a:r>
              <a:rPr lang="uk-UA" dirty="0" smtClean="0"/>
              <a:t>Викрадення </a:t>
            </a:r>
            <a:r>
              <a:rPr lang="uk-UA" dirty="0" err="1" smtClean="0"/>
              <a:t>Ганімеда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88074" name="Picture 10" descr="http://www.bibliotekar.ru/k-Correggio/6.files/image0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384" b="8384"/>
          <a:stretch>
            <a:fillRect/>
          </a:stretch>
        </p:blipFill>
        <p:spPr bwMode="auto">
          <a:xfrm>
            <a:off x="2143125" y="214313"/>
            <a:ext cx="2928938" cy="557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28" y="4500570"/>
            <a:ext cx="3630734" cy="841248"/>
          </a:xfrm>
        </p:spPr>
        <p:txBody>
          <a:bodyPr/>
          <a:lstStyle/>
          <a:p>
            <a:r>
              <a:rPr lang="uk-UA" dirty="0" smtClean="0"/>
              <a:t>Тріумф Галатеї</a:t>
            </a:r>
            <a:endParaRPr lang="uk-UA" dirty="0"/>
          </a:p>
        </p:txBody>
      </p:sp>
      <p:pic>
        <p:nvPicPr>
          <p:cNvPr id="3074" name="Picture 2" descr="C:\Documents and Settings\1\Рабочий стол\в худ\триумф галатеи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577162" cy="6107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4214818"/>
            <a:ext cx="3929058" cy="84124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Мадонна з розою</a:t>
            </a:r>
            <a:endParaRPr lang="uk-UA" dirty="0"/>
          </a:p>
        </p:txBody>
      </p:sp>
      <p:pic>
        <p:nvPicPr>
          <p:cNvPr id="4098" name="Picture 2" descr="C:\Documents and Settings\1\Рабочий стол\в худ\19ca14e7ea6328a42e0eb13d585e4c22autor_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166"/>
            <a:ext cx="4840931" cy="6153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72140"/>
            <a:ext cx="8686800" cy="841248"/>
          </a:xfrm>
        </p:spPr>
        <p:txBody>
          <a:bodyPr/>
          <a:lstStyle/>
          <a:p>
            <a:pPr algn="ctr"/>
            <a:r>
              <a:rPr lang="uk-UA" dirty="0" smtClean="0"/>
              <a:t>Поклоніння волхвів</a:t>
            </a:r>
            <a:endParaRPr lang="uk-UA" dirty="0"/>
          </a:p>
        </p:txBody>
      </p:sp>
      <p:pic>
        <p:nvPicPr>
          <p:cNvPr id="5122" name="Picture 2" descr="C:\Documents and Settings\1\Рабочий стол\в худ\the-adoration-of-the-magi-1518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16704"/>
            <a:ext cx="6858048" cy="5219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686800" cy="841248"/>
          </a:xfrm>
        </p:spPr>
        <p:txBody>
          <a:bodyPr/>
          <a:lstStyle/>
          <a:p>
            <a:pPr algn="ctr"/>
            <a:r>
              <a:rPr lang="uk-UA" dirty="0" smtClean="0"/>
              <a:t>Мадонна зі святим </a:t>
            </a:r>
            <a:r>
              <a:rPr lang="uk-UA" dirty="0" err="1" smtClean="0"/>
              <a:t>георгієм</a:t>
            </a:r>
            <a:endParaRPr lang="uk-UA" dirty="0"/>
          </a:p>
        </p:txBody>
      </p:sp>
      <p:pic>
        <p:nvPicPr>
          <p:cNvPr id="6146" name="Picture 2" descr="C:\Documents and Settings\1\Рабочий стол\в худ\madonna-with-st-george-1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28604"/>
            <a:ext cx="3286148" cy="501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400" dirty="0" smtClean="0"/>
              <a:t>        </a:t>
            </a:r>
            <a:r>
              <a:rPr lang="ru-RU" sz="3400" dirty="0" err="1" smtClean="0"/>
              <a:t>Після</a:t>
            </a:r>
            <a:r>
              <a:rPr lang="ru-RU" sz="3400" dirty="0" smtClean="0"/>
              <a:t> </a:t>
            </a:r>
            <a:r>
              <a:rPr lang="ru-RU" sz="3400" dirty="0" err="1" smtClean="0"/>
              <a:t>ранньої</a:t>
            </a:r>
            <a:r>
              <a:rPr lang="ru-RU" sz="3400" dirty="0" smtClean="0"/>
              <a:t> </a:t>
            </a:r>
            <a:r>
              <a:rPr lang="ru-RU" sz="3400" dirty="0" err="1" smtClean="0"/>
              <a:t>смерті</a:t>
            </a:r>
            <a:r>
              <a:rPr lang="ru-RU" sz="3400" dirty="0" smtClean="0"/>
              <a:t>  Джорджоне, </a:t>
            </a:r>
            <a:r>
              <a:rPr lang="ru-RU" sz="3400" dirty="0" err="1" smtClean="0"/>
              <a:t>його</a:t>
            </a:r>
            <a:r>
              <a:rPr lang="ru-RU" sz="3400" dirty="0" smtClean="0"/>
              <a:t> </a:t>
            </a:r>
            <a:r>
              <a:rPr lang="ru-RU" sz="3400" dirty="0" err="1" smtClean="0"/>
              <a:t>швидко</a:t>
            </a:r>
            <a:r>
              <a:rPr lang="ru-RU" sz="3400" dirty="0" smtClean="0"/>
              <a:t> </a:t>
            </a:r>
            <a:r>
              <a:rPr lang="ru-RU" sz="3400" dirty="0" err="1" smtClean="0"/>
              <a:t>забули</a:t>
            </a:r>
            <a:r>
              <a:rPr lang="ru-RU" sz="3400" dirty="0" smtClean="0"/>
              <a:t> </a:t>
            </a:r>
            <a:r>
              <a:rPr lang="ru-RU" sz="3400" dirty="0" err="1" smtClean="0"/>
              <a:t>біографію</a:t>
            </a:r>
            <a:r>
              <a:rPr lang="ru-RU" sz="3400" dirty="0" smtClean="0"/>
              <a:t> </a:t>
            </a:r>
            <a:r>
              <a:rPr lang="ru-RU" sz="3400" dirty="0" err="1" smtClean="0"/>
              <a:t>напише</a:t>
            </a:r>
            <a:r>
              <a:rPr lang="ru-RU" sz="3400" dirty="0" smtClean="0"/>
              <a:t> </a:t>
            </a:r>
            <a:r>
              <a:rPr lang="ru-RU" sz="3400" dirty="0" err="1" smtClean="0"/>
              <a:t>Рідольфі</a:t>
            </a:r>
            <a:r>
              <a:rPr lang="ru-RU" sz="3400" dirty="0" smtClean="0"/>
              <a:t>, та </a:t>
            </a:r>
            <a:r>
              <a:rPr lang="ru-RU" sz="3400" dirty="0" err="1" smtClean="0"/>
              <a:t>вигадок</a:t>
            </a:r>
            <a:r>
              <a:rPr lang="ru-RU" sz="3400" dirty="0" smtClean="0"/>
              <a:t> там </a:t>
            </a:r>
            <a:r>
              <a:rPr lang="ru-RU" sz="3400" dirty="0" err="1" smtClean="0"/>
              <a:t>ще</a:t>
            </a:r>
            <a:r>
              <a:rPr lang="ru-RU" sz="3400" dirty="0" smtClean="0"/>
              <a:t> </a:t>
            </a:r>
            <a:r>
              <a:rPr lang="ru-RU" sz="3400" dirty="0" err="1" smtClean="0"/>
              <a:t>більше</a:t>
            </a:r>
            <a:r>
              <a:rPr lang="ru-RU" sz="3400" dirty="0" smtClean="0"/>
              <a:t>.</a:t>
            </a:r>
          </a:p>
          <a:p>
            <a:pPr algn="ctr">
              <a:buNone/>
            </a:pPr>
            <a:endParaRPr lang="ru-RU" sz="3400" dirty="0" smtClean="0"/>
          </a:p>
          <a:p>
            <a:pPr algn="ctr">
              <a:buNone/>
            </a:pPr>
            <a:r>
              <a:rPr lang="ru-RU" sz="3400" dirty="0" smtClean="0"/>
              <a:t>         </a:t>
            </a:r>
            <a:r>
              <a:rPr lang="ru-RU" sz="3400" dirty="0" err="1" smtClean="0"/>
              <a:t>Мистецтвознавство</a:t>
            </a:r>
            <a:r>
              <a:rPr lang="ru-RU" sz="3400" dirty="0" smtClean="0"/>
              <a:t> </a:t>
            </a:r>
            <a:r>
              <a:rPr lang="ru-RU" sz="3400" dirty="0" err="1" smtClean="0"/>
              <a:t>з</a:t>
            </a:r>
            <a:r>
              <a:rPr lang="ru-RU" sz="3400" dirty="0" smtClean="0"/>
              <a:t> </a:t>
            </a:r>
            <a:r>
              <a:rPr lang="ru-RU" sz="3400" dirty="0" err="1" smtClean="0"/>
              <a:t>вивченням</a:t>
            </a:r>
            <a:r>
              <a:rPr lang="ru-RU" sz="3400" dirty="0" smtClean="0"/>
              <a:t> </a:t>
            </a:r>
            <a:r>
              <a:rPr lang="ru-RU" sz="3400" dirty="0" err="1" smtClean="0"/>
              <a:t>документів</a:t>
            </a:r>
            <a:r>
              <a:rPr lang="ru-RU" sz="3400" dirty="0" smtClean="0"/>
              <a:t> </a:t>
            </a:r>
            <a:r>
              <a:rPr lang="ru-RU" sz="3400" dirty="0" err="1" smtClean="0"/>
              <a:t>почалося</a:t>
            </a:r>
            <a:r>
              <a:rPr lang="ru-RU" sz="3400" dirty="0" smtClean="0"/>
              <a:t> в 19 </a:t>
            </a:r>
            <a:r>
              <a:rPr lang="ru-RU" sz="3400" dirty="0" err="1" smtClean="0"/>
              <a:t>столітті</a:t>
            </a:r>
            <a:r>
              <a:rPr lang="ru-RU" sz="3400" dirty="0" smtClean="0"/>
              <a:t>. </a:t>
            </a:r>
            <a:r>
              <a:rPr lang="ru-RU" sz="3400" dirty="0" err="1" smtClean="0"/>
              <a:t>Тоді</a:t>
            </a:r>
            <a:r>
              <a:rPr lang="ru-RU" sz="3400" dirty="0" smtClean="0"/>
              <a:t> </a:t>
            </a:r>
            <a:r>
              <a:rPr lang="ru-RU" sz="3400" dirty="0" err="1" smtClean="0"/>
              <a:t>і</a:t>
            </a:r>
            <a:r>
              <a:rPr lang="ru-RU" sz="3400" dirty="0" smtClean="0"/>
              <a:t> </a:t>
            </a:r>
            <a:r>
              <a:rPr lang="ru-RU" sz="3400" dirty="0" err="1" smtClean="0"/>
              <a:t>знайшли</a:t>
            </a:r>
            <a:r>
              <a:rPr lang="ru-RU" sz="3400" dirty="0" smtClean="0"/>
              <a:t> «Записи про твори </a:t>
            </a:r>
            <a:r>
              <a:rPr lang="ru-RU" sz="3400" dirty="0" err="1" smtClean="0"/>
              <a:t>мистецтва</a:t>
            </a:r>
            <a:r>
              <a:rPr lang="ru-RU" sz="3400" dirty="0" smtClean="0"/>
              <a:t>» </a:t>
            </a:r>
            <a:r>
              <a:rPr lang="ru-RU" sz="3400" dirty="0" err="1" smtClean="0"/>
              <a:t>Маркантоніо</a:t>
            </a:r>
            <a:r>
              <a:rPr lang="ru-RU" sz="3400" dirty="0" smtClean="0"/>
              <a:t> </a:t>
            </a:r>
            <a:r>
              <a:rPr lang="ru-RU" sz="3400" dirty="0" err="1" smtClean="0"/>
              <a:t>Мікіелі</a:t>
            </a:r>
            <a:r>
              <a:rPr lang="ru-RU" sz="3400" dirty="0" smtClean="0"/>
              <a:t>, </a:t>
            </a:r>
            <a:r>
              <a:rPr lang="ru-RU" sz="3400" dirty="0" err="1" smtClean="0"/>
              <a:t>сучасника</a:t>
            </a:r>
            <a:r>
              <a:rPr lang="ru-RU" sz="3400" dirty="0" smtClean="0"/>
              <a:t> Джорджоне. </a:t>
            </a:r>
            <a:r>
              <a:rPr lang="ru-RU" sz="3400" dirty="0" err="1" smtClean="0"/>
              <a:t>Мікіелі</a:t>
            </a:r>
            <a:r>
              <a:rPr lang="ru-RU" sz="3400" dirty="0" smtClean="0"/>
              <a:t> </a:t>
            </a:r>
            <a:r>
              <a:rPr lang="ru-RU" sz="3400" dirty="0" err="1" smtClean="0"/>
              <a:t>досить</a:t>
            </a:r>
            <a:r>
              <a:rPr lang="ru-RU" sz="3400" dirty="0" smtClean="0"/>
              <a:t> </a:t>
            </a:r>
            <a:r>
              <a:rPr lang="ru-RU" sz="3400" dirty="0" err="1" smtClean="0"/>
              <a:t>повно</a:t>
            </a:r>
            <a:r>
              <a:rPr lang="ru-RU" sz="3400" dirty="0" smtClean="0"/>
              <a:t> описав </a:t>
            </a:r>
            <a:r>
              <a:rPr lang="ru-RU" sz="3400" dirty="0" err="1" smtClean="0"/>
              <a:t>деякі</a:t>
            </a:r>
            <a:r>
              <a:rPr lang="ru-RU" sz="3400" dirty="0" smtClean="0"/>
              <a:t> </a:t>
            </a:r>
            <a:r>
              <a:rPr lang="ru-RU" sz="3400" dirty="0" err="1" smtClean="0"/>
              <a:t>картини</a:t>
            </a:r>
            <a:r>
              <a:rPr lang="ru-RU" sz="3400" dirty="0" smtClean="0"/>
              <a:t> </a:t>
            </a:r>
            <a:r>
              <a:rPr lang="ru-RU" sz="3400" dirty="0" smtClean="0"/>
              <a:t>Джорджоне</a:t>
            </a:r>
          </a:p>
          <a:p>
            <a:pPr algn="ctr">
              <a:buNone/>
            </a:pPr>
            <a:endParaRPr lang="ru-RU" sz="3400" dirty="0" smtClean="0"/>
          </a:p>
          <a:p>
            <a:pPr algn="ctr">
              <a:buNone/>
            </a:pPr>
            <a:r>
              <a:rPr lang="ru-RU" sz="3400" dirty="0" smtClean="0"/>
              <a:t>        </a:t>
            </a:r>
            <a:r>
              <a:rPr lang="ru-RU" sz="3400" dirty="0" err="1" smtClean="0"/>
              <a:t>Твір</a:t>
            </a:r>
            <a:r>
              <a:rPr lang="ru-RU" sz="3400" dirty="0" smtClean="0"/>
              <a:t> </a:t>
            </a:r>
            <a:r>
              <a:rPr lang="ru-RU" sz="3400" dirty="0" err="1" smtClean="0"/>
              <a:t>ранішнього</a:t>
            </a:r>
            <a:r>
              <a:rPr lang="ru-RU" sz="3400" dirty="0" smtClean="0"/>
              <a:t> </a:t>
            </a:r>
            <a:r>
              <a:rPr lang="ru-RU" sz="3400" dirty="0" err="1" smtClean="0"/>
              <a:t>періоду</a:t>
            </a:r>
            <a:r>
              <a:rPr lang="ru-RU" sz="3400" dirty="0" smtClean="0"/>
              <a:t> </a:t>
            </a:r>
            <a:r>
              <a:rPr lang="ru-RU" sz="3400" dirty="0" err="1" smtClean="0"/>
              <a:t>творчості</a:t>
            </a:r>
            <a:r>
              <a:rPr lang="ru-RU" sz="3400" dirty="0" smtClean="0"/>
              <a:t> Джорджоне «</a:t>
            </a:r>
            <a:r>
              <a:rPr lang="ru-RU" sz="3400" dirty="0" err="1" smtClean="0"/>
              <a:t>Юдиф</a:t>
            </a:r>
            <a:r>
              <a:rPr lang="ru-RU" sz="3400" dirty="0" smtClean="0"/>
              <a:t>» </a:t>
            </a:r>
            <a:r>
              <a:rPr lang="ru-RU" sz="3400" dirty="0" err="1" smtClean="0"/>
              <a:t>придбав</a:t>
            </a:r>
            <a:r>
              <a:rPr lang="ru-RU" sz="3400" dirty="0" smtClean="0"/>
              <a:t> </a:t>
            </a:r>
            <a:r>
              <a:rPr lang="ru-RU" sz="3400" dirty="0" err="1" smtClean="0"/>
              <a:t>відомий</a:t>
            </a:r>
            <a:r>
              <a:rPr lang="ru-RU" sz="3400" dirty="0" smtClean="0"/>
              <a:t> </a:t>
            </a:r>
            <a:r>
              <a:rPr lang="ru-RU" sz="3400" dirty="0" err="1" smtClean="0"/>
              <a:t>багатій</a:t>
            </a:r>
            <a:r>
              <a:rPr lang="ru-RU" sz="3400" dirty="0" smtClean="0"/>
              <a:t> </a:t>
            </a:r>
            <a:r>
              <a:rPr lang="ru-RU" sz="3400" dirty="0" err="1" smtClean="0"/>
              <a:t>і</a:t>
            </a:r>
            <a:r>
              <a:rPr lang="ru-RU" sz="3400" dirty="0" smtClean="0"/>
              <a:t> </a:t>
            </a:r>
            <a:r>
              <a:rPr lang="ru-RU" sz="3400" dirty="0" err="1" smtClean="0"/>
              <a:t>колекціонер</a:t>
            </a:r>
            <a:r>
              <a:rPr lang="ru-RU" sz="3400" dirty="0" smtClean="0"/>
              <a:t> </a:t>
            </a:r>
            <a:r>
              <a:rPr lang="ru-RU" sz="3400" dirty="0" err="1" smtClean="0"/>
              <a:t>П'єр</a:t>
            </a:r>
            <a:r>
              <a:rPr lang="ru-RU" sz="3400" dirty="0" smtClean="0"/>
              <a:t> </a:t>
            </a:r>
            <a:r>
              <a:rPr lang="ru-RU" sz="3400" dirty="0" err="1" smtClean="0"/>
              <a:t>Кроза</a:t>
            </a:r>
            <a:r>
              <a:rPr lang="ru-RU" sz="3400" dirty="0" smtClean="0"/>
              <a:t> (1565 — </a:t>
            </a:r>
            <a:r>
              <a:rPr lang="ru-RU" sz="3400" dirty="0" smtClean="0"/>
              <a:t>1740)</a:t>
            </a:r>
            <a:endParaRPr lang="ru-RU" sz="3400" dirty="0" smtClean="0"/>
          </a:p>
          <a:p>
            <a:pPr algn="ctr">
              <a:buNone/>
            </a:pPr>
            <a:r>
              <a:rPr lang="ru-RU" sz="3400" dirty="0" err="1" smtClean="0"/>
              <a:t>Частіше</a:t>
            </a:r>
            <a:r>
              <a:rPr lang="ru-RU" sz="3400" dirty="0" smtClean="0"/>
              <a:t>  </a:t>
            </a:r>
            <a:r>
              <a:rPr lang="ru-RU" sz="3400" dirty="0" err="1" smtClean="0"/>
              <a:t>митця</a:t>
            </a:r>
            <a:r>
              <a:rPr lang="ru-RU" sz="3400" dirty="0" smtClean="0"/>
              <a:t> </a:t>
            </a:r>
            <a:r>
              <a:rPr lang="ru-RU" sz="3400" dirty="0" err="1" smtClean="0"/>
              <a:t>називають</a:t>
            </a:r>
            <a:r>
              <a:rPr lang="ru-RU" sz="3400" dirty="0" smtClean="0"/>
              <a:t> </a:t>
            </a:r>
            <a:r>
              <a:rPr lang="ru-RU" sz="3400" dirty="0" err="1" smtClean="0"/>
              <a:t>лише</a:t>
            </a:r>
            <a:r>
              <a:rPr lang="ru-RU" sz="3400" dirty="0" smtClean="0"/>
              <a:t> одним </a:t>
            </a:r>
            <a:r>
              <a:rPr lang="ru-RU" sz="3400" dirty="0" err="1" smtClean="0"/>
              <a:t>ім'ям</a:t>
            </a:r>
            <a:r>
              <a:rPr lang="ru-RU" sz="3400" dirty="0" smtClean="0"/>
              <a:t> Джорджоне, </a:t>
            </a:r>
            <a:r>
              <a:rPr lang="ru-RU" sz="3400" dirty="0" err="1" smtClean="0"/>
              <a:t>що</a:t>
            </a:r>
            <a:r>
              <a:rPr lang="ru-RU" sz="3400" dirty="0" smtClean="0"/>
              <a:t> в </a:t>
            </a:r>
            <a:r>
              <a:rPr lang="ru-RU" sz="3400" dirty="0" err="1" smtClean="0"/>
              <a:t>перекладі</a:t>
            </a:r>
            <a:r>
              <a:rPr lang="ru-RU" sz="3400" dirty="0" smtClean="0"/>
              <a:t> </a:t>
            </a:r>
            <a:r>
              <a:rPr lang="ru-RU" sz="3400" dirty="0" err="1" smtClean="0"/>
              <a:t>з</a:t>
            </a:r>
            <a:r>
              <a:rPr lang="ru-RU" sz="3400" dirty="0" smtClean="0"/>
              <a:t> </a:t>
            </a:r>
            <a:r>
              <a:rPr lang="ru-RU" sz="3400" dirty="0" err="1" smtClean="0"/>
              <a:t>іт</a:t>
            </a:r>
            <a:r>
              <a:rPr lang="ru-RU" sz="3400" dirty="0" smtClean="0"/>
              <a:t>. «Великий </a:t>
            </a:r>
            <a:r>
              <a:rPr lang="ru-RU" sz="3400" dirty="0" err="1" smtClean="0"/>
              <a:t>Джорджо</a:t>
            </a:r>
            <a:r>
              <a:rPr lang="ru-RU" sz="3400" dirty="0" smtClean="0"/>
              <a:t>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686800" cy="841248"/>
          </a:xfrm>
        </p:spPr>
        <p:txBody>
          <a:bodyPr/>
          <a:lstStyle/>
          <a:p>
            <a:pPr algn="ctr"/>
            <a:r>
              <a:rPr lang="uk-UA" dirty="0" smtClean="0"/>
              <a:t>Мадонна зі святим </a:t>
            </a:r>
            <a:r>
              <a:rPr lang="uk-UA" dirty="0" err="1" smtClean="0"/>
              <a:t>франциском</a:t>
            </a:r>
            <a:endParaRPr lang="uk-UA" dirty="0"/>
          </a:p>
        </p:txBody>
      </p:sp>
      <p:pic>
        <p:nvPicPr>
          <p:cNvPr id="7170" name="Picture 2" descr="C:\Documents and Settings\1\Рабочий стол\в худ\original.jpeg"/>
          <p:cNvPicPr>
            <a:picLocks noChangeAspect="1" noChangeArrowheads="1"/>
          </p:cNvPicPr>
          <p:nvPr/>
        </p:nvPicPr>
        <p:blipFill>
          <a:blip r:embed="rId2" cstate="print"/>
          <a:srcRect l="8380" t="7031" r="10614" b="8594"/>
          <a:stretch>
            <a:fillRect/>
          </a:stretch>
        </p:blipFill>
        <p:spPr bwMode="auto">
          <a:xfrm>
            <a:off x="2714612" y="428604"/>
            <a:ext cx="414340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00702"/>
            <a:ext cx="8686800" cy="841248"/>
          </a:xfrm>
        </p:spPr>
        <p:txBody>
          <a:bodyPr/>
          <a:lstStyle/>
          <a:p>
            <a:pPr algn="ctr"/>
            <a:r>
              <a:rPr lang="uk-UA" dirty="0" smtClean="0"/>
              <a:t>Собор у </a:t>
            </a:r>
            <a:r>
              <a:rPr lang="uk-UA" dirty="0" err="1" smtClean="0"/>
              <a:t>пармі</a:t>
            </a:r>
            <a:endParaRPr lang="uk-UA" dirty="0"/>
          </a:p>
        </p:txBody>
      </p:sp>
      <p:pic>
        <p:nvPicPr>
          <p:cNvPr id="2050" name="Picture 2" descr="C:\Documents and Settings\1\Рабочий стол\собор-parma-22604400.jpg"/>
          <p:cNvPicPr>
            <a:picLocks noChangeAspect="1" noChangeArrowheads="1"/>
          </p:cNvPicPr>
          <p:nvPr/>
        </p:nvPicPr>
        <p:blipFill>
          <a:blip r:embed="rId2" cstate="print"/>
          <a:srcRect b="10679"/>
          <a:stretch>
            <a:fillRect/>
          </a:stretch>
        </p:blipFill>
        <p:spPr bwMode="auto">
          <a:xfrm>
            <a:off x="428596" y="285727"/>
            <a:ext cx="7786742" cy="5120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686800" cy="841248"/>
          </a:xfrm>
        </p:spPr>
        <p:txBody>
          <a:bodyPr/>
          <a:lstStyle/>
          <a:p>
            <a:pPr algn="ctr"/>
            <a:r>
              <a:rPr lang="uk-UA" dirty="0" smtClean="0"/>
              <a:t>Собор в </a:t>
            </a:r>
            <a:r>
              <a:rPr lang="uk-UA" dirty="0" err="1" smtClean="0"/>
              <a:t>Пармі</a:t>
            </a:r>
            <a:endParaRPr lang="uk-UA" dirty="0"/>
          </a:p>
        </p:txBody>
      </p:sp>
      <p:pic>
        <p:nvPicPr>
          <p:cNvPr id="8194" name="Picture 2" descr="C:\Documents and Settings\1\Рабочий стол\в худ\6080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57166"/>
            <a:ext cx="7019925" cy="466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429264"/>
            <a:ext cx="8686800" cy="841248"/>
          </a:xfrm>
        </p:spPr>
        <p:txBody>
          <a:bodyPr/>
          <a:lstStyle/>
          <a:p>
            <a:pPr algn="ctr"/>
            <a:r>
              <a:rPr lang="uk-UA" dirty="0" smtClean="0"/>
              <a:t>Собор в </a:t>
            </a:r>
            <a:r>
              <a:rPr lang="uk-UA" dirty="0" err="1" smtClean="0"/>
              <a:t>пармі</a:t>
            </a:r>
            <a:endParaRPr lang="uk-UA" dirty="0"/>
          </a:p>
        </p:txBody>
      </p:sp>
      <p:pic>
        <p:nvPicPr>
          <p:cNvPr id="1026" name="Picture 2" descr="C:\Documents and Settings\1\Рабочий стол\img.jpg"/>
          <p:cNvPicPr>
            <a:picLocks noChangeAspect="1" noChangeArrowheads="1"/>
          </p:cNvPicPr>
          <p:nvPr/>
        </p:nvPicPr>
        <p:blipFill>
          <a:blip r:embed="rId2" cstate="print"/>
          <a:srcRect b="6142"/>
          <a:stretch>
            <a:fillRect/>
          </a:stretch>
        </p:blipFill>
        <p:spPr bwMode="auto">
          <a:xfrm>
            <a:off x="611560" y="332656"/>
            <a:ext cx="7546405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Tizian 09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276" b="9276"/>
          <a:stretch>
            <a:fillRect/>
          </a:stretch>
        </p:blipFill>
        <p:spPr bwMode="auto">
          <a:xfrm>
            <a:off x="2357422" y="500042"/>
            <a:ext cx="3714750" cy="4114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</a:t>
            </a:r>
            <a:r>
              <a:rPr lang="ru-RU" dirty="0" err="1" smtClean="0"/>
              <a:t>Тіціан</a:t>
            </a:r>
            <a:r>
              <a:rPr lang="ru-RU" dirty="0" smtClean="0"/>
              <a:t> </a:t>
            </a:r>
            <a:r>
              <a:rPr lang="ru-RU" dirty="0" err="1"/>
              <a:t>Вечелліо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7477148" cy="768350"/>
          </a:xfrm>
        </p:spPr>
        <p:txBody>
          <a:bodyPr>
            <a:noAutofit/>
          </a:bodyPr>
          <a:lstStyle/>
          <a:p>
            <a:r>
              <a:rPr lang="ru-RU" sz="1800" b="1" dirty="0" err="1"/>
              <a:t>І</a:t>
            </a:r>
            <a:r>
              <a:rPr lang="ru-RU" sz="1800" b="1" dirty="0" err="1" smtClean="0"/>
              <a:t>талійський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живописець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епохи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Високого</a:t>
            </a:r>
            <a:r>
              <a:rPr lang="ru-RU" sz="1800" b="1" dirty="0" smtClean="0"/>
              <a:t> та </a:t>
            </a:r>
            <a:r>
              <a:rPr lang="ru-RU" sz="1800" b="1" dirty="0" err="1" smtClean="0"/>
              <a:t>Пізнього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Відродження</a:t>
            </a:r>
            <a:r>
              <a:rPr lang="ru-RU" sz="1800" b="1" dirty="0"/>
              <a:t> </a:t>
            </a:r>
            <a:r>
              <a:rPr lang="ru-RU" sz="1800" b="1" dirty="0" smtClean="0"/>
              <a:t>у </a:t>
            </a:r>
            <a:r>
              <a:rPr lang="ru-RU" sz="1800" b="1" dirty="0" err="1" smtClean="0"/>
              <a:t>Венеції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Мав</a:t>
            </a:r>
            <a:r>
              <a:rPr lang="ru-RU" sz="1800" b="1" dirty="0" smtClean="0"/>
              <a:t> великий </a:t>
            </a:r>
            <a:r>
              <a:rPr lang="ru-RU" sz="1800" b="1" dirty="0" err="1" smtClean="0"/>
              <a:t>вплив</a:t>
            </a:r>
            <a:r>
              <a:rPr lang="ru-RU" sz="1800" b="1" dirty="0" smtClean="0"/>
              <a:t> на </a:t>
            </a:r>
            <a:r>
              <a:rPr lang="ru-RU" sz="1800" b="1" dirty="0" err="1" smtClean="0"/>
              <a:t>творчість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митців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різних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країн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епох</a:t>
            </a:r>
            <a:r>
              <a:rPr lang="ru-RU" sz="1800" b="1" dirty="0" smtClean="0"/>
              <a:t>. (</a:t>
            </a:r>
            <a:r>
              <a:rPr lang="ru-RU" sz="1800" b="1" dirty="0" err="1" smtClean="0"/>
              <a:t>бл</a:t>
            </a:r>
            <a:r>
              <a:rPr lang="ru-RU" sz="1800" b="1" dirty="0" smtClean="0"/>
              <a:t>. 1480–1485, </a:t>
            </a:r>
            <a:r>
              <a:rPr lang="ru-RU" sz="1800" b="1" dirty="0" err="1" smtClean="0"/>
              <a:t>П'єве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Кадоре</a:t>
            </a:r>
            <a:r>
              <a:rPr lang="ru-RU" sz="1800" b="1" dirty="0"/>
              <a:t> </a:t>
            </a:r>
            <a:r>
              <a:rPr lang="ru-RU" sz="1800" b="1" dirty="0" smtClean="0"/>
              <a:t>— 27 </a:t>
            </a:r>
            <a:r>
              <a:rPr lang="ru-RU" sz="1800" b="1" dirty="0" err="1" smtClean="0"/>
              <a:t>серпня</a:t>
            </a:r>
            <a:r>
              <a:rPr lang="ru-RU" sz="1800" b="1" dirty="0" smtClean="0"/>
              <a:t> 1576</a:t>
            </a:r>
            <a:r>
              <a:rPr lang="ru-RU" sz="1800" b="1" dirty="0"/>
              <a:t>,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Венеція</a:t>
            </a:r>
            <a:r>
              <a:rPr lang="ru-RU" sz="1800" b="1" dirty="0" smtClean="0"/>
              <a:t>) 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Видатний</a:t>
            </a:r>
            <a:r>
              <a:rPr lang="ru-RU" dirty="0" smtClean="0"/>
              <a:t> </a:t>
            </a:r>
            <a:r>
              <a:rPr lang="ru-RU" dirty="0" err="1" smtClean="0"/>
              <a:t>майстер</a:t>
            </a:r>
            <a:r>
              <a:rPr lang="ru-RU" dirty="0" smtClean="0"/>
              <a:t> </a:t>
            </a:r>
            <a:r>
              <a:rPr lang="ru-RU" dirty="0" err="1" smtClean="0"/>
              <a:t>венеціанської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</a:t>
            </a:r>
            <a:r>
              <a:rPr lang="ru-RU" dirty="0" err="1" smtClean="0"/>
              <a:t>живопису</a:t>
            </a:r>
            <a:r>
              <a:rPr lang="ru-RU" dirty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Тіціан</a:t>
            </a:r>
            <a:r>
              <a:rPr lang="ru-RU" dirty="0" smtClean="0"/>
              <a:t> </a:t>
            </a:r>
            <a:r>
              <a:rPr lang="ru-RU" dirty="0" err="1" smtClean="0"/>
              <a:t>втілив</a:t>
            </a:r>
            <a:r>
              <a:rPr lang="ru-RU" dirty="0" smtClean="0"/>
              <a:t> у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творчому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гуманістичні</a:t>
            </a:r>
            <a:r>
              <a:rPr lang="ru-RU" dirty="0" smtClean="0"/>
              <a:t> </a:t>
            </a:r>
            <a:r>
              <a:rPr lang="ru-RU" dirty="0" err="1" smtClean="0"/>
              <a:t>ідеали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 smtClean="0"/>
              <a:t>багатогранністю</a:t>
            </a:r>
            <a:r>
              <a:rPr lang="ru-RU" dirty="0" smtClean="0"/>
              <a:t>, широтою захвату </a:t>
            </a:r>
            <a:r>
              <a:rPr lang="ru-RU" dirty="0" err="1" smtClean="0"/>
              <a:t>дійсності</a:t>
            </a:r>
            <a:r>
              <a:rPr lang="ru-RU" dirty="0" smtClean="0"/>
              <a:t>, </a:t>
            </a:r>
            <a:r>
              <a:rPr lang="ru-RU" dirty="0" err="1" smtClean="0"/>
              <a:t>глибоким</a:t>
            </a:r>
            <a:r>
              <a:rPr lang="ru-RU" dirty="0" smtClean="0"/>
              <a:t> </a:t>
            </a:r>
            <a:r>
              <a:rPr lang="ru-RU" dirty="0" err="1" smtClean="0"/>
              <a:t>розкриттям</a:t>
            </a:r>
            <a:r>
              <a:rPr lang="ru-RU" dirty="0" smtClean="0"/>
              <a:t> </a:t>
            </a:r>
            <a:r>
              <a:rPr lang="ru-RU" dirty="0" err="1" smtClean="0"/>
              <a:t>драматичних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 </a:t>
            </a:r>
            <a:r>
              <a:rPr lang="ru-RU" dirty="0" err="1" smtClean="0"/>
              <a:t>психіки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внутрішніх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http://upload.wikimedia.org/wikipedia/commons/thumb/b/ba/Tizian_102.jpg/800px-Tizian_10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4540" b="14540"/>
          <a:stretch>
            <a:fillRect/>
          </a:stretch>
        </p:blipFill>
        <p:spPr bwMode="auto">
          <a:xfrm>
            <a:off x="428625" y="612775"/>
            <a:ext cx="8072438" cy="4114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«Венера </a:t>
            </a:r>
            <a:r>
              <a:rPr lang="ru-RU" dirty="0" err="1" smtClean="0"/>
              <a:t>Урбінська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upload.wikimedia.org/wikipedia/commons/7/77/Tizian_Portrait_Man_Red_Cap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715" b="9715"/>
          <a:stretch>
            <a:fillRect/>
          </a:stretch>
        </p:blipFill>
        <p:spPr bwMode="auto">
          <a:xfrm>
            <a:off x="2143108" y="714356"/>
            <a:ext cx="4357688" cy="4114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«</a:t>
            </a:r>
            <a:r>
              <a:rPr lang="ru-RU" dirty="0" err="1" smtClean="0"/>
              <a:t>Невідомий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червоним</a:t>
            </a:r>
            <a:r>
              <a:rPr lang="ru-RU" dirty="0" smtClean="0"/>
              <a:t> </a:t>
            </a:r>
            <a:r>
              <a:rPr lang="ru-RU" dirty="0" err="1" smtClean="0"/>
              <a:t>капелюхом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upload.wikimedia.org/wikipedia/commons/thumb/9/90/Mater_Dolorosa_with_open_hands.jpg/640px-Mater_Dolorosa_with_open_hand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009" b="5009"/>
          <a:stretch>
            <a:fillRect/>
          </a:stretch>
        </p:blipFill>
        <p:spPr bwMode="auto">
          <a:xfrm>
            <a:off x="2357438" y="357188"/>
            <a:ext cx="3786187" cy="43703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«</a:t>
            </a:r>
            <a:r>
              <a:rPr lang="ru-RU" dirty="0" err="1" smtClean="0"/>
              <a:t>Богоматір</a:t>
            </a:r>
            <a:r>
              <a:rPr lang="ru-RU" dirty="0" smtClean="0"/>
              <a:t> в </a:t>
            </a:r>
            <a:r>
              <a:rPr lang="ru-RU" dirty="0" err="1" smtClean="0"/>
              <a:t>смутку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Леонардо </a:t>
            </a:r>
            <a:r>
              <a:rPr lang="uk-UA" dirty="0" err="1" smtClean="0"/>
              <a:t>да</a:t>
            </a:r>
            <a:r>
              <a:rPr lang="uk-UA" dirty="0" smtClean="0"/>
              <a:t> </a:t>
            </a:r>
            <a:r>
              <a:rPr lang="uk-UA" dirty="0" err="1" smtClean="0"/>
              <a:t>вінчі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7477148" cy="896178"/>
          </a:xfrm>
        </p:spPr>
        <p:txBody>
          <a:bodyPr>
            <a:noAutofit/>
          </a:bodyPr>
          <a:lstStyle/>
          <a:p>
            <a:r>
              <a:rPr lang="ru-RU" sz="2000" b="1" dirty="0" err="1" smtClean="0"/>
              <a:t>видатний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італійський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вчений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дослідник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винахідник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художник, </a:t>
            </a:r>
            <a:r>
              <a:rPr lang="ru-RU" sz="2000" b="1" dirty="0" err="1" smtClean="0"/>
              <a:t>архітектор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анатоміст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інженер</a:t>
            </a:r>
            <a:r>
              <a:rPr lang="ru-RU" sz="2000" b="1" dirty="0" smtClean="0"/>
              <a:t>, одна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найвизначніших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постатей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італійського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Відродження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107522" name="Picture 2" descr="Possible Self-Portrait of Leonardo da Vinc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147" b="5147"/>
          <a:stretch>
            <a:fillRect/>
          </a:stretch>
        </p:blipFill>
        <p:spPr bwMode="auto">
          <a:xfrm>
            <a:off x="2571750" y="357188"/>
            <a:ext cx="3214688" cy="4357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13002" y="2780928"/>
            <a:ext cx="5630998" cy="841248"/>
          </a:xfrm>
        </p:spPr>
        <p:txBody>
          <a:bodyPr/>
          <a:lstStyle/>
          <a:p>
            <a:r>
              <a:rPr lang="uk-UA" dirty="0" err="1" smtClean="0"/>
              <a:t>“Джорджоне</a:t>
            </a:r>
            <a:r>
              <a:rPr lang="uk-UA" dirty="0" smtClean="0"/>
              <a:t> </a:t>
            </a:r>
            <a:r>
              <a:rPr lang="uk-UA" dirty="0" err="1" smtClean="0"/>
              <a:t>юдіф”</a:t>
            </a:r>
            <a:endParaRPr lang="uk-UA" dirty="0"/>
          </a:p>
        </p:txBody>
      </p:sp>
      <p:pic>
        <p:nvPicPr>
          <p:cNvPr id="1026" name="Picture 2" descr="C:\Documents and Settings\1\Рабочий стол\Judith_Holofernes_Giorgi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2714644" cy="6162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Нині</a:t>
            </a:r>
            <a:r>
              <a:rPr lang="ru-RU" dirty="0" smtClean="0"/>
              <a:t> Леонардо </a:t>
            </a:r>
            <a:r>
              <a:rPr lang="ru-RU" dirty="0" err="1" smtClean="0"/>
              <a:t>найперше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як художник. </a:t>
            </a:r>
          </a:p>
          <a:p>
            <a:pPr algn="just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роботам 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живопису</a:t>
            </a:r>
            <a:r>
              <a:rPr lang="ru-RU" dirty="0" smtClean="0"/>
              <a:t> </a:t>
            </a:r>
            <a:r>
              <a:rPr lang="ru-RU" dirty="0" err="1" smtClean="0"/>
              <a:t>перейшло</a:t>
            </a:r>
            <a:r>
              <a:rPr lang="ru-RU" dirty="0" smtClean="0"/>
              <a:t> на </a:t>
            </a:r>
            <a:r>
              <a:rPr lang="ru-RU" dirty="0" err="1" smtClean="0"/>
              <a:t>якісно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етап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Леонардо </a:t>
            </a:r>
            <a:r>
              <a:rPr lang="ru-RU" dirty="0" err="1" smtClean="0"/>
              <a:t>усвідомив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втілив</a:t>
            </a:r>
            <a:r>
              <a:rPr lang="ru-RU" dirty="0" smtClean="0"/>
              <a:t> </a:t>
            </a:r>
            <a:r>
              <a:rPr lang="ru-RU" dirty="0" err="1" smtClean="0"/>
              <a:t>нову</a:t>
            </a:r>
            <a:r>
              <a:rPr lang="ru-RU" dirty="0" smtClean="0"/>
              <a:t> </a:t>
            </a:r>
            <a:r>
              <a:rPr lang="ru-RU" dirty="0" err="1" smtClean="0"/>
              <a:t>живописну</a:t>
            </a:r>
            <a:r>
              <a:rPr lang="ru-RU" dirty="0" smtClean="0"/>
              <a:t> </a:t>
            </a:r>
            <a:r>
              <a:rPr lang="ru-RU" dirty="0" err="1" smtClean="0"/>
              <a:t>техніку</a:t>
            </a:r>
            <a:r>
              <a:rPr lang="ru-RU" dirty="0" smtClean="0"/>
              <a:t>. У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лінія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право на </a:t>
            </a:r>
            <a:r>
              <a:rPr lang="ru-RU" dirty="0" err="1" smtClean="0"/>
              <a:t>розмитість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так ми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бачимо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усвідомив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r>
              <a:rPr lang="ru-RU" dirty="0" smtClean="0"/>
              <a:t> </a:t>
            </a:r>
            <a:r>
              <a:rPr lang="ru-RU" dirty="0" err="1" smtClean="0"/>
              <a:t>розсіювання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в </a:t>
            </a:r>
            <a:r>
              <a:rPr lang="ru-RU" dirty="0" err="1" smtClean="0"/>
              <a:t>повітрі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серпанку</a:t>
            </a:r>
            <a:r>
              <a:rPr lang="ru-RU" dirty="0" smtClean="0"/>
              <a:t>, (</a:t>
            </a:r>
            <a:r>
              <a:rPr lang="ru-RU" dirty="0" err="1" smtClean="0"/>
              <a:t>сфумато</a:t>
            </a:r>
            <a:r>
              <a:rPr lang="ru-RU" dirty="0" smtClean="0"/>
              <a:t>),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глядачем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зображеним</a:t>
            </a:r>
            <a:r>
              <a:rPr lang="ru-RU" dirty="0" smtClean="0"/>
              <a:t> предметом,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пом'якшує</a:t>
            </a:r>
            <a:r>
              <a:rPr lang="ru-RU" dirty="0" smtClean="0"/>
              <a:t> </a:t>
            </a:r>
            <a:r>
              <a:rPr lang="ru-RU" dirty="0" err="1" smtClean="0"/>
              <a:t>колірні</a:t>
            </a:r>
            <a:r>
              <a:rPr lang="ru-RU" dirty="0" smtClean="0"/>
              <a:t> </a:t>
            </a:r>
            <a:r>
              <a:rPr lang="ru-RU" dirty="0" err="1" smtClean="0"/>
              <a:t>контрасти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. 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реалізм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живописі</a:t>
            </a:r>
            <a:r>
              <a:rPr lang="ru-RU" dirty="0" smtClean="0"/>
              <a:t> </a:t>
            </a:r>
            <a:r>
              <a:rPr lang="ru-RU" dirty="0" err="1" smtClean="0"/>
              <a:t>перейшов</a:t>
            </a:r>
            <a:r>
              <a:rPr lang="ru-RU" dirty="0" smtClean="0"/>
              <a:t> на </a:t>
            </a:r>
            <a:r>
              <a:rPr lang="ru-RU" dirty="0" err="1" smtClean="0"/>
              <a:t>якісно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uk-UA" dirty="0" smtClean="0"/>
              <a:t>Таємна вечеря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098" name="Picture 2" descr="Última Cena - Da Vinci 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0451" b="10451"/>
          <a:stretch>
            <a:fillRect/>
          </a:stretch>
        </p:blipFill>
        <p:spPr bwMode="auto">
          <a:xfrm>
            <a:off x="285750" y="615950"/>
            <a:ext cx="8501063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uk-UA" dirty="0" err="1" smtClean="0"/>
              <a:t>Мона</a:t>
            </a:r>
            <a:r>
              <a:rPr lang="uk-UA" dirty="0" smtClean="0"/>
              <a:t> </a:t>
            </a:r>
            <a:r>
              <a:rPr lang="uk-UA" dirty="0" err="1" smtClean="0"/>
              <a:t>ліза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12642" name="Picture 2" descr="Mona Lisa, by Leonardo da Vinci, from C2RMF retouche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48" b="448"/>
          <a:stretch>
            <a:fillRect/>
          </a:stretch>
        </p:blipFill>
        <p:spPr bwMode="auto">
          <a:xfrm>
            <a:off x="2143125" y="214313"/>
            <a:ext cx="3143250" cy="4643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Пані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горностаєм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13666" name="Picture 2" descr="Leonardo da Vinci 04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1653" b="11653"/>
          <a:stretch>
            <a:fillRect/>
          </a:stretch>
        </p:blipFill>
        <p:spPr bwMode="auto">
          <a:xfrm>
            <a:off x="3526098" y="285728"/>
            <a:ext cx="4932100" cy="5159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Інтернет-ресурси</a:t>
            </a:r>
            <a:r>
              <a:rPr lang="uk-UA" smtClean="0"/>
              <a:t>: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https://uk.wikipedia.org/wiki/</a:t>
            </a:r>
            <a:r>
              <a:rPr lang="uk-UA" dirty="0" smtClean="0">
                <a:hlinkClick r:id="rId2"/>
              </a:rPr>
              <a:t>Художники_епохи_відродження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http://www.epochtimes.com.ua/life/art/vydatni-khudozhnyky-epokhy-vidrodzhennya-velyki-italiytsi-102622.html</a:t>
            </a:r>
            <a:endParaRPr lang="uk-UA" dirty="0" smtClean="0"/>
          </a:p>
          <a:p>
            <a:r>
              <a:rPr lang="en-US" dirty="0" smtClean="0">
                <a:hlinkClick r:id="rId4"/>
              </a:rPr>
              <a:t>http://hydozhniki.blogspot.com/</a:t>
            </a:r>
            <a:endParaRPr lang="uk-UA" dirty="0" smtClean="0"/>
          </a:p>
          <a:p>
            <a:r>
              <a:rPr lang="en-US" dirty="0" smtClean="0">
                <a:hlinkClick r:id="rId5"/>
              </a:rPr>
              <a:t>http://bibliograph.com.ua/k-Cranach/7.htm</a:t>
            </a:r>
            <a:endParaRPr lang="uk-UA" dirty="0" smtClean="0"/>
          </a:p>
          <a:p>
            <a:r>
              <a:rPr lang="en-US" dirty="0" smtClean="0">
                <a:hlinkClick r:id="rId6"/>
              </a:rPr>
              <a:t>http://msmb.org.ua/actions/exhibition/423/</a:t>
            </a:r>
            <a:endParaRPr lang="uk-UA" smtClean="0"/>
          </a:p>
          <a:p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upload.wikimedia.org/wikipedia/commons/thumb/2/2d/Giorgione_054.jpg/1024px-Giorgione_05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989" b="4989"/>
          <a:stretch>
            <a:fillRect/>
          </a:stretch>
        </p:blipFill>
        <p:spPr bwMode="auto">
          <a:xfrm>
            <a:off x="714375" y="404664"/>
            <a:ext cx="7500938" cy="43229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«Венера заснула»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rojdestvo.paskha.ru/content/images/djordjon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8200" r="18200"/>
          <a:stretch>
            <a:fillRect/>
          </a:stretch>
        </p:blipFill>
        <p:spPr bwMode="auto">
          <a:xfrm>
            <a:off x="1619672" y="260648"/>
            <a:ext cx="6480720" cy="47132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5214950"/>
            <a:ext cx="5629276" cy="57150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«</a:t>
            </a:r>
            <a:r>
              <a:rPr lang="ru-RU" dirty="0" err="1" smtClean="0"/>
              <a:t>Поклоніння</a:t>
            </a:r>
            <a:r>
              <a:rPr lang="ru-RU" dirty="0" smtClean="0"/>
              <a:t> </a:t>
            </a:r>
            <a:r>
              <a:rPr lang="ru-RU" dirty="0" err="1" smtClean="0"/>
              <a:t>волхвів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upload.wikimedia.org/wikipedia/commons/6/63/Giorgione_06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7244" b="17244"/>
          <a:stretch>
            <a:fillRect/>
          </a:stretch>
        </p:blipFill>
        <p:spPr bwMode="auto">
          <a:xfrm>
            <a:off x="1403648" y="548680"/>
            <a:ext cx="6639311" cy="48285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5786454"/>
            <a:ext cx="5486400" cy="56673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«Хлопчик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стрілою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upload.wikimedia.org/wikipedia/commons/e/e9/Giorgione,_Portrait_of_an_Old_Woma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254" b="18254"/>
          <a:stretch>
            <a:fillRect/>
          </a:stretch>
        </p:blipFill>
        <p:spPr bwMode="auto">
          <a:xfrm>
            <a:off x="1475656" y="548680"/>
            <a:ext cx="6441289" cy="46845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517232"/>
            <a:ext cx="5486400" cy="566738"/>
          </a:xfrm>
        </p:spPr>
        <p:txBody>
          <a:bodyPr>
            <a:normAutofit/>
          </a:bodyPr>
          <a:lstStyle/>
          <a:p>
            <a:r>
              <a:rPr lang="uk-UA" dirty="0" smtClean="0"/>
              <a:t>                               </a:t>
            </a:r>
            <a:r>
              <a:rPr lang="ru-RU" dirty="0" smtClean="0"/>
              <a:t>«</a:t>
            </a:r>
            <a:r>
              <a:rPr lang="uk-UA" dirty="0" smtClean="0"/>
              <a:t>Стара жінка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1625</TotalTime>
  <Words>769</Words>
  <Application>Microsoft Office PowerPoint</Application>
  <PresentationFormat>Экран (4:3)</PresentationFormat>
  <Paragraphs>81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Трек</vt:lpstr>
      <vt:lpstr>Художники епохи Відродження</vt:lpstr>
      <vt:lpstr>Слайд 2</vt:lpstr>
      <vt:lpstr>Джорджоне Барбареллі да Кастельфранко</vt:lpstr>
      <vt:lpstr>Слайд 4</vt:lpstr>
      <vt:lpstr>“Джорджоне юдіф”</vt:lpstr>
      <vt:lpstr>                      «Венера заснула»</vt:lpstr>
      <vt:lpstr>                      «Поклоніння волхвів»</vt:lpstr>
      <vt:lpstr>                      «Хлопчик зі стрілою»</vt:lpstr>
      <vt:lpstr>                               «Стара жінка»</vt:lpstr>
      <vt:lpstr>                  Мікеланджело Буонарроті</vt:lpstr>
      <vt:lpstr>Слайд 11</vt:lpstr>
      <vt:lpstr>                                         «Давид»</vt:lpstr>
      <vt:lpstr>вакх</vt:lpstr>
      <vt:lpstr>Мойсей</vt:lpstr>
      <vt:lpstr>П’єта</vt:lpstr>
      <vt:lpstr>                          «Леда і лебідь»</vt:lpstr>
      <vt:lpstr>                            «Створення Адама»</vt:lpstr>
      <vt:lpstr>Собор св. павла</vt:lpstr>
      <vt:lpstr>Слайд 19</vt:lpstr>
      <vt:lpstr>Сікстинська капела </vt:lpstr>
      <vt:lpstr>Слайд 21</vt:lpstr>
      <vt:lpstr>Слайд 22</vt:lpstr>
      <vt:lpstr>Слайд 23</vt:lpstr>
      <vt:lpstr>                           Рафае́ль Са́нті</vt:lpstr>
      <vt:lpstr>Сікстинська Мадонна</vt:lpstr>
      <vt:lpstr>Святий Михайло і сатана</vt:lpstr>
      <vt:lpstr>                      «Мадонна з немовлям»</vt:lpstr>
      <vt:lpstr>                  «Портрет Біндо Альтовіті»</vt:lpstr>
      <vt:lpstr>                                      «Пророк»</vt:lpstr>
      <vt:lpstr>Слайд 30</vt:lpstr>
      <vt:lpstr>                         Антоніо да Корреджо </vt:lpstr>
      <vt:lpstr>Слайд 32</vt:lpstr>
      <vt:lpstr>«Мадонна з Ісусом та Іоанном Хрестителем»</vt:lpstr>
      <vt:lpstr>                                       «Даная»</vt:lpstr>
      <vt:lpstr>                       «Викрадення Ганімеда»</vt:lpstr>
      <vt:lpstr>Тріумф Галатеї</vt:lpstr>
      <vt:lpstr>Мадонна з розою</vt:lpstr>
      <vt:lpstr>Поклоніння волхвів</vt:lpstr>
      <vt:lpstr>Мадонна зі святим георгієм</vt:lpstr>
      <vt:lpstr>Мадонна зі святим франциском</vt:lpstr>
      <vt:lpstr>Собор у пармі</vt:lpstr>
      <vt:lpstr>Собор в Пармі</vt:lpstr>
      <vt:lpstr>Собор в пармі</vt:lpstr>
      <vt:lpstr>                        Тіціан Вечелліо </vt:lpstr>
      <vt:lpstr>Слайд 45</vt:lpstr>
      <vt:lpstr>                    «Венера Урбінська»</vt:lpstr>
      <vt:lpstr>     «Невідомий з червоним капелюхом»</vt:lpstr>
      <vt:lpstr>                      «Богоматір в смутку»</vt:lpstr>
      <vt:lpstr>Леонардо да вінчі</vt:lpstr>
      <vt:lpstr>Слайд 50</vt:lpstr>
      <vt:lpstr>«Таємна вечеря»</vt:lpstr>
      <vt:lpstr>«Мона ліза»</vt:lpstr>
      <vt:lpstr>«Пані з горностаєм»</vt:lpstr>
      <vt:lpstr>Інтернет-ресурси: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Художники епохи Відродження</dc:title>
  <dc:creator>Администратор</dc:creator>
  <cp:lastModifiedBy>Nedilya</cp:lastModifiedBy>
  <cp:revision>114</cp:revision>
  <dcterms:created xsi:type="dcterms:W3CDTF">2015-04-04T13:42:44Z</dcterms:created>
  <dcterms:modified xsi:type="dcterms:W3CDTF">2016-09-30T06:07:21Z</dcterms:modified>
</cp:coreProperties>
</file>