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9" r:id="rId14"/>
    <p:sldId id="275" r:id="rId15"/>
    <p:sldId id="276" r:id="rId16"/>
    <p:sldId id="278" r:id="rId17"/>
    <p:sldId id="280" r:id="rId18"/>
    <p:sldId id="281" r:id="rId19"/>
    <p:sldId id="282" r:id="rId20"/>
    <p:sldId id="283" r:id="rId21"/>
    <p:sldId id="284" r:id="rId22"/>
    <p:sldId id="285" r:id="rId23"/>
    <p:sldId id="259" r:id="rId24"/>
    <p:sldId id="260" r:id="rId25"/>
    <p:sldId id="286" r:id="rId26"/>
    <p:sldId id="261" r:id="rId27"/>
    <p:sldId id="26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CC66FF"/>
    <a:srgbClr val="008000"/>
    <a:srgbClr val="99FF33"/>
    <a:srgbClr val="0000FF"/>
    <a:srgbClr val="FF9900"/>
    <a:srgbClr val="009900"/>
    <a:srgbClr val="D60093"/>
    <a:srgbClr val="FF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8" autoAdjust="0"/>
    <p:restoredTop sz="94660"/>
  </p:normalViewPr>
  <p:slideViewPr>
    <p:cSldViewPr>
      <p:cViewPr varScale="1">
        <p:scale>
          <a:sx n="59" d="100"/>
          <a:sy n="59" d="100"/>
        </p:scale>
        <p:origin x="-78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DA3F3-F52C-4DA4-925F-711F0E59C90F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7C6A6-C57D-4DF6-A669-AB315C6FF085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DA3F3-F52C-4DA4-925F-711F0E59C90F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7C6A6-C57D-4DF6-A669-AB315C6FF085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DA3F3-F52C-4DA4-925F-711F0E59C90F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7C6A6-C57D-4DF6-A669-AB315C6FF085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DA3F3-F52C-4DA4-925F-711F0E59C90F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7C6A6-C57D-4DF6-A669-AB315C6FF085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DA3F3-F52C-4DA4-925F-711F0E59C90F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7C6A6-C57D-4DF6-A669-AB315C6FF085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DA3F3-F52C-4DA4-925F-711F0E59C90F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7C6A6-C57D-4DF6-A669-AB315C6FF085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DA3F3-F52C-4DA4-925F-711F0E59C90F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7C6A6-C57D-4DF6-A669-AB315C6FF085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DA3F3-F52C-4DA4-925F-711F0E59C90F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7C6A6-C57D-4DF6-A669-AB315C6FF085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DA3F3-F52C-4DA4-925F-711F0E59C90F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7C6A6-C57D-4DF6-A669-AB315C6FF085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DA3F3-F52C-4DA4-925F-711F0E59C90F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7C6A6-C57D-4DF6-A669-AB315C6FF085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DA3F3-F52C-4DA4-925F-711F0E59C90F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7C6A6-C57D-4DF6-A669-AB315C6FF085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82000"/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9DA3F3-F52C-4DA4-925F-711F0E59C90F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7C6A6-C57D-4DF6-A669-AB315C6FF085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20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image" Target="../media/image26.jpeg"/><Relationship Id="rId7" Type="http://schemas.openxmlformats.org/officeDocument/2006/relationships/image" Target="../media/image28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6" Type="http://schemas.openxmlformats.org/officeDocument/2006/relationships/hyperlink" Target="&#1055;&#1088;&#1077;&#1079;&#1077;&#1085;&#1090;&#1072;&#1094;&#1110;&#1103;2.pptx#1. &#1057;&#1083;&#1072;&#1081;&#1076; 1" TargetMode="External"/><Relationship Id="rId5" Type="http://schemas.openxmlformats.org/officeDocument/2006/relationships/image" Target="../media/image27.jpeg"/><Relationship Id="rId10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Relationship Id="rId4" Type="http://schemas.openxmlformats.org/officeDocument/2006/relationships/hyperlink" Target="../&#1042;&#1110;&#1076;&#1077;&#1086;/2..wmv" TargetMode="External"/><Relationship Id="rId9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11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../&#1042;&#1110;&#1076;&#1077;&#1086;/3..wmv" TargetMode="External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7.wmf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23.wmf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23.wmf"/><Relationship Id="rId4" Type="http://schemas.openxmlformats.org/officeDocument/2006/relationships/hyperlink" Target="&#1055;&#1088;&#1077;&#1079;&#1077;&#1085;&#1090;&#1072;&#1094;&#1110;&#1103;3.pptx#1. &#1057;&#1083;&#1072;&#1081;&#1076; 1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&#1094;&#1110;&#1081;\&#1055;&#1088;&#1077;&#1079;&#1077;&#1085;&#1090;&#1072;&#1094;&#1110;&#1111;.pptx%23-1,4,1" TargetMode="External"/><Relationship Id="rId4" Type="http://schemas.openxmlformats.org/officeDocument/2006/relationships/image" Target="../media/image7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10.%20&#1043;&#1086;&#1090;&#1080;&#1095;&#1085;&#1077;%20&#1084;&#1080;&#1089;&#1090;&#1077;&#1094;&#1090;&#1074;&#1086;\&#1084;&#1091;&#1079;&#1080;&#1082;&#1072;\1..mp3" TargetMode="External"/><Relationship Id="rId3" Type="http://schemas.openxmlformats.org/officeDocument/2006/relationships/image" Target="../media/image41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gif"/><Relationship Id="rId11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Relationship Id="rId5" Type="http://schemas.openxmlformats.org/officeDocument/2006/relationships/image" Target="../media/image43.wmf"/><Relationship Id="rId10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10.%20&#1043;&#1086;&#1090;&#1080;&#1095;&#1085;&#1077;%20&#1084;&#1080;&#1089;&#1090;&#1077;&#1094;&#1090;&#1074;&#1086;\&#1084;&#1091;&#1079;&#1080;&#1082;&#1072;\3..mp3" TargetMode="External"/><Relationship Id="rId4" Type="http://schemas.openxmlformats.org/officeDocument/2006/relationships/image" Target="../media/image42.jpeg"/><Relationship Id="rId9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10.%20&#1043;&#1086;&#1090;&#1080;&#1095;&#1085;&#1077;%20&#1084;&#1080;&#1089;&#1090;&#1077;&#1094;&#1090;&#1074;&#1086;\&#1084;&#1091;&#1079;&#1080;&#1082;&#1072;\2..mp3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7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51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Relationship Id="rId4" Type="http://schemas.openxmlformats.org/officeDocument/2006/relationships/image" Target="../media/image56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Relationship Id="rId2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Relationship Id="rId3" Type="http://schemas.openxmlformats.org/officeDocument/2006/relationships/image" Target="../media/image4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hyperlink" Target="../&#1042;&#1110;&#1076;&#1077;&#1086;/1..wmv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wm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Relationship Id="rId3" Type="http://schemas.openxmlformats.org/officeDocument/2006/relationships/image" Target="../media/image9.pn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hyperlink" Target="&#1055;&#1088;&#1077;&#1079;&#1077;&#1085;&#1090;&#1072;&#1094;&#1110;&#1103;1.pptx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7.wmf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11.gif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20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548680"/>
            <a:ext cx="7772400" cy="1470025"/>
          </a:xfrm>
        </p:spPr>
        <p:txBody>
          <a:bodyPr/>
          <a:lstStyle/>
          <a:p>
            <a:r>
              <a:rPr lang="uk-UA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Мистецтво в культурі минулого</a:t>
            </a:r>
            <a:endParaRPr lang="ru-RU" b="1" dirty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611560" y="1988840"/>
            <a:ext cx="7848872" cy="4176464"/>
          </a:xfrm>
        </p:spPr>
        <p:txBody>
          <a:bodyPr>
            <a:normAutofit fontScale="32500" lnSpcReduction="20000"/>
          </a:bodyPr>
          <a:lstStyle/>
          <a:p>
            <a:r>
              <a:rPr lang="uk-UA" dirty="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74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Нагорна Світлана Леонідівна</a:t>
            </a:r>
          </a:p>
          <a:p>
            <a:r>
              <a:rPr lang="uk-UA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вчитель музичного мистецтва </a:t>
            </a:r>
          </a:p>
          <a:p>
            <a:r>
              <a:rPr lang="uk-UA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uk-UA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Шостаківський</a:t>
            </a:r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навчально-виховний комплекс</a:t>
            </a:r>
            <a:r>
              <a:rPr lang="ru-RU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„Дошкільний</a:t>
            </a:r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навчально-виховний заклад-загальноосвітня школа І-ІІ </a:t>
            </a:r>
            <a:r>
              <a:rPr lang="uk-UA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ступенів”</a:t>
            </a:r>
            <a:endParaRPr lang="uk-UA" sz="7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7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74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Нагорний Віталій Михайлович</a:t>
            </a:r>
          </a:p>
          <a:p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вчитель музичного мистецтва</a:t>
            </a:r>
          </a:p>
          <a:p>
            <a:r>
              <a:rPr lang="uk-UA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Катеринопільська</a:t>
            </a:r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загальноосвітня</a:t>
            </a:r>
          </a:p>
          <a:p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школа І –ІІІ ступенів № 1</a:t>
            </a:r>
            <a:endParaRPr lang="ru-RU" sz="7400" dirty="0">
              <a:solidFill>
                <a:schemeClr val="tx1"/>
              </a:solidFill>
            </a:endParaRPr>
          </a:p>
        </p:txBody>
      </p:sp>
      <p:pic>
        <p:nvPicPr>
          <p:cNvPr id="2051" name="Picture 3" descr="C:\Documents and Settings\User\Мои документы\Мои рисунки\анімація\в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879448"/>
            <a:ext cx="8568952" cy="2036798"/>
          </a:xfrm>
          <a:prstGeom prst="rect">
            <a:avLst/>
          </a:prstGeom>
          <a:noFill/>
        </p:spPr>
      </p:pic>
      <p:sp>
        <p:nvSpPr>
          <p:cNvPr id="5" name="Кнопка дії: додому 4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додому 5">
            <a:hlinkClick r:id="rId4" action="ppaction://hlinkpres?slideindex=12&amp;slidetitle=Урок 10.  Готчне мистецтво" highlightClick="1"/>
          </p:cNvPr>
          <p:cNvSpPr/>
          <p:nvPr/>
        </p:nvSpPr>
        <p:spPr>
          <a:xfrm>
            <a:off x="7956376" y="6165304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232049"/>
            <a:ext cx="3816424" cy="58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2"/>
          <p:cNvSpPr>
            <a:spLocks noChangeArrowheads="1"/>
          </p:cNvSpPr>
          <p:nvPr/>
        </p:nvSpPr>
        <p:spPr bwMode="auto">
          <a:xfrm>
            <a:off x="5220072" y="6165304"/>
            <a:ext cx="39239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Майстер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Оноре.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Мініатюра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із</a:t>
            </a:r>
            <a:endParaRPr lang="ru-RU" altLang="ru-RU" sz="16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Бревіарія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Філіппа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Красивого». 1296 р.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3"/>
          <p:cNvSpPr>
            <a:spLocks noChangeArrowheads="1"/>
          </p:cNvSpPr>
          <p:nvPr/>
        </p:nvSpPr>
        <p:spPr bwMode="auto">
          <a:xfrm>
            <a:off x="323528" y="836712"/>
            <a:ext cx="4752528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2200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altLang="ru-RU" sz="2200" b="1" i="1" dirty="0" err="1" smtClean="0">
                <a:latin typeface="Times New Roman" pitchFamily="18" charset="0"/>
                <a:cs typeface="Times New Roman" pitchFamily="18" charset="0"/>
              </a:rPr>
              <a:t>Майстер</a:t>
            </a:r>
            <a:r>
              <a:rPr lang="ru-RU" altLang="ru-RU" sz="2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b="1" i="1" dirty="0">
                <a:latin typeface="Times New Roman" pitchFamily="18" charset="0"/>
                <a:cs typeface="Times New Roman" pitchFamily="18" charset="0"/>
              </a:rPr>
              <a:t>Оноре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. У 1296 р. </a:t>
            </a:r>
            <a:r>
              <a:rPr lang="ru-RU" altLang="ru-RU" sz="2200" i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altLang="ru-RU" sz="2200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ru-RU" sz="2200" b="1" i="1" dirty="0" err="1">
                <a:latin typeface="Times New Roman" pitchFamily="18" charset="0"/>
                <a:cs typeface="Times New Roman" pitchFamily="18" charset="0"/>
              </a:rPr>
              <a:t>Бревіарій</a:t>
            </a:r>
            <a:r>
              <a:rPr lang="ru-RU" altLang="ru-RU" sz="2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b="1" i="1" dirty="0" err="1">
                <a:latin typeface="Times New Roman" pitchFamily="18" charset="0"/>
                <a:cs typeface="Times New Roman" pitchFamily="18" charset="0"/>
              </a:rPr>
              <a:t>Філіппа</a:t>
            </a:r>
            <a:r>
              <a:rPr lang="ru-RU" altLang="ru-RU" sz="2200" b="1" i="1" dirty="0">
                <a:latin typeface="Times New Roman" pitchFamily="18" charset="0"/>
                <a:cs typeface="Times New Roman" pitchFamily="18" charset="0"/>
              </a:rPr>
              <a:t> Красивого»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цій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книзі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міститься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577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аркушів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написаним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латиною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текстом та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лише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одна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мініатюра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на всю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сторінку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Проте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цю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 smtClean="0">
                <a:latin typeface="Times New Roman" pitchFamily="18" charset="0"/>
                <a:cs typeface="Times New Roman" pitchFamily="18" charset="0"/>
              </a:rPr>
              <a:t>мініатюру</a:t>
            </a:r>
            <a:r>
              <a:rPr lang="ru-RU" alt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 smtClean="0">
                <a:latin typeface="Times New Roman" pitchFamily="18" charset="0"/>
                <a:cs typeface="Times New Roman" pitchFamily="18" charset="0"/>
              </a:rPr>
              <a:t>вважають</a:t>
            </a:r>
            <a:r>
              <a:rPr lang="ru-RU" alt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знаковою в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розвитку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французького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живопису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. На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ній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у два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яруси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зображені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altLang="ru-RU" sz="2200" i="1" dirty="0" err="1" smtClean="0">
                <a:latin typeface="Times New Roman" pitchFamily="18" charset="0"/>
                <a:cs typeface="Times New Roman" pitchFamily="18" charset="0"/>
              </a:rPr>
              <a:t>Помазання</a:t>
            </a:r>
            <a:r>
              <a:rPr lang="ru-RU" altLang="ru-RU" sz="2200" i="1" dirty="0" smtClean="0">
                <a:latin typeface="Times New Roman" pitchFamily="18" charset="0"/>
                <a:cs typeface="Times New Roman" pitchFamily="18" charset="0"/>
              </a:rPr>
              <a:t> Давида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» (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вгорі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) та «Давид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Голіаф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» (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унизу</a:t>
            </a:r>
            <a:r>
              <a:rPr lang="ru-RU" altLang="ru-RU" sz="2200" i="1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altLang="ru-RU" sz="2200" i="1" dirty="0" err="1" smtClean="0">
                <a:latin typeface="Times New Roman" pitchFamily="18" charset="0"/>
                <a:cs typeface="Times New Roman" pitchFamily="18" charset="0"/>
              </a:rPr>
              <a:t>Розпачливий</a:t>
            </a:r>
            <a:r>
              <a:rPr lang="ru-RU" alt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жест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Голіафа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схопився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за голову,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своєю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життєвістю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став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новим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словом у</a:t>
            </a:r>
          </a:p>
          <a:p>
            <a:pPr algn="just"/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мистецтві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мініатюри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порівняно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зі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статичним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урочистим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живописом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попередніх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8" descr="I:\музика\Рисунок6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нопка дії: додому 7">
            <a:hlinkClick r:id="rId4" action="ppaction://hlinkpres?slideindex=2&amp;slidetitle=Слайд 2" highlightClick="1"/>
          </p:cNvPr>
          <p:cNvSpPr/>
          <p:nvPr/>
        </p:nvSpPr>
        <p:spPr>
          <a:xfrm>
            <a:off x="471601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5" action="ppaction://hlinkpres?slideindex=12&amp;slidetitle=Урок 10.  Готчне мистецтво" highlightClick="1"/>
          </p:cNvPr>
          <p:cNvSpPr/>
          <p:nvPr/>
        </p:nvSpPr>
        <p:spPr>
          <a:xfrm>
            <a:off x="4139952" y="6165304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3000"/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uk-UA" alt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alt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altLang="ru-RU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Практичне завдання</a:t>
            </a:r>
            <a:r>
              <a:rPr lang="ru-RU" i="1" u="sng" dirty="0" smtClean="0">
                <a:solidFill>
                  <a:srgbClr val="C00000"/>
                </a:solidFill>
              </a:rPr>
              <a:t/>
            </a:r>
            <a:br>
              <a:rPr lang="ru-RU" i="1" u="sng" dirty="0" smtClean="0">
                <a:solidFill>
                  <a:srgbClr val="C00000"/>
                </a:solidFill>
              </a:rPr>
            </a:br>
            <a:endParaRPr lang="ru-RU" i="1" u="sng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394990" y="1195611"/>
            <a:ext cx="2520826" cy="316865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alt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252136"/>
            <a:ext cx="6624736" cy="4399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3"/>
          <p:cNvSpPr>
            <a:spLocks noChangeArrowheads="1"/>
          </p:cNvSpPr>
          <p:nvPr/>
        </p:nvSpPr>
        <p:spPr bwMode="auto">
          <a:xfrm>
            <a:off x="5220072" y="6309320"/>
            <a:ext cx="40212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«Кодекс </a:t>
            </a:r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Ротундус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». Часослов. 1480 р.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323528" y="980728"/>
            <a:ext cx="8640960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ct val="20000"/>
              </a:spcBef>
              <a:defRPr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Розгляньте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зображення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шедевру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готичного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книжкового</a:t>
            </a:r>
            <a:endParaRPr lang="ru-RU" alt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>
              <a:spcBef>
                <a:spcPct val="20000"/>
              </a:spcBef>
              <a:defRPr/>
            </a:pP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особливості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зовнішнього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вигляду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можете</a:t>
            </a:r>
          </a:p>
          <a:p>
            <a:pPr marL="342900" lvl="0" indent="-342900" algn="just">
              <a:spcBef>
                <a:spcPct val="20000"/>
              </a:spcBef>
              <a:defRPr/>
            </a:pP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виділити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цій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книзі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Поділіться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своїми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враженнями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7" name="Picture 5" descr="I:\музика\Рисунок3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188640"/>
            <a:ext cx="635375" cy="1152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Кнопка дії: додому 8">
            <a:hlinkClick r:id="rId5" action="ppaction://hlinkpres?slideindex=2&amp;slidetitle=Слайд 2" highlightClick="1"/>
          </p:cNvPr>
          <p:cNvSpPr/>
          <p:nvPr/>
        </p:nvSpPr>
        <p:spPr>
          <a:xfrm>
            <a:off x="8676456" y="5805264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Кнопка дії: додому 9">
            <a:hlinkClick r:id="rId6" action="ppaction://hlinkpres?slideindex=12&amp;slidetitle=Урок 10.  Готчне мистецтво" highlightClick="1"/>
          </p:cNvPr>
          <p:cNvSpPr/>
          <p:nvPr/>
        </p:nvSpPr>
        <p:spPr>
          <a:xfrm>
            <a:off x="8460432" y="5229200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ru-RU" altLang="ru-RU" sz="36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36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600" b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Декоративно-прикладне</a:t>
            </a:r>
            <a:r>
              <a:rPr lang="ru-RU" altLang="ru-RU" sz="36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600" b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мистецтво</a:t>
            </a:r>
            <a:r>
              <a:rPr lang="ru-RU" altLang="ru-RU" sz="36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36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323528" y="980728"/>
            <a:ext cx="85689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Високий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розвиток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художніх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ремесел  -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забезпечували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 err="1" smtClean="0">
                <a:latin typeface="Times New Roman" pitchFamily="18" charset="0"/>
                <a:cs typeface="Times New Roman" pitchFamily="18" charset="0"/>
              </a:rPr>
              <a:t>цехові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 err="1" smtClean="0">
                <a:latin typeface="Times New Roman" pitchFamily="18" charset="0"/>
                <a:cs typeface="Times New Roman" pitchFamily="18" charset="0"/>
              </a:rPr>
              <a:t>об’єднання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. У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Європі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поширеним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виробництво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меблів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оздоблених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різьбленням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Іноді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меблі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повторювали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об’єми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готичних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споруд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   У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галузі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різьблення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кістці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також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спостерігався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значний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прогрес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ікони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різноманітні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скриньки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зображення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святих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домашні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вівтарі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- все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приваблювало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витонченими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сюжетними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рельєфами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візерунками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4" name="Рисунок 3" descr="меблі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3717032"/>
            <a:ext cx="3312368" cy="2150279"/>
          </a:xfrm>
          <a:prstGeom prst="rect">
            <a:avLst/>
          </a:prstGeom>
        </p:spPr>
      </p:pic>
      <p:pic>
        <p:nvPicPr>
          <p:cNvPr id="5" name="Рисунок 4" descr="меблі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0152" y="3573016"/>
            <a:ext cx="2899629" cy="1744238"/>
          </a:xfrm>
          <a:prstGeom prst="rect">
            <a:avLst/>
          </a:prstGeom>
        </p:spPr>
      </p:pic>
      <p:pic>
        <p:nvPicPr>
          <p:cNvPr id="6" name="Рисунок 5" descr="готика меблі.jpg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07905" y="3284984"/>
            <a:ext cx="2160240" cy="3026607"/>
          </a:xfrm>
          <a:prstGeom prst="rect">
            <a:avLst/>
          </a:prstGeom>
        </p:spPr>
      </p:pic>
      <p:sp>
        <p:nvSpPr>
          <p:cNvPr id="7" name="Прямоугольник 3"/>
          <p:cNvSpPr>
            <a:spLocks noChangeArrowheads="1"/>
          </p:cNvSpPr>
          <p:nvPr/>
        </p:nvSpPr>
        <p:spPr bwMode="auto">
          <a:xfrm>
            <a:off x="179513" y="5949280"/>
            <a:ext cx="338437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Буфет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лава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нижньою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частиною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формі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скрині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. XV ст.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Франція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кутник 7"/>
          <p:cNvSpPr/>
          <p:nvPr/>
        </p:nvSpPr>
        <p:spPr>
          <a:xfrm>
            <a:off x="6948264" y="5373216"/>
            <a:ext cx="11785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Скринька</a:t>
            </a:r>
            <a:endParaRPr lang="ru-RU" b="1" i="1" dirty="0"/>
          </a:p>
        </p:txBody>
      </p:sp>
      <p:pic>
        <p:nvPicPr>
          <p:cNvPr id="9" name="Рисунок 8" descr="стрілка Gif (72).gif">
            <a:hlinkClick r:id="rId6" action="ppaction://hlinkpres?slideindex=1&amp;slidetitle=Слайд 1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110230" y="2708920"/>
            <a:ext cx="777686" cy="648072"/>
          </a:xfrm>
          <a:prstGeom prst="rect">
            <a:avLst/>
          </a:prstGeom>
        </p:spPr>
      </p:pic>
      <p:pic>
        <p:nvPicPr>
          <p:cNvPr id="10" name="Picture 7" descr="I:\музика\Рисунок5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92080" y="5955907"/>
            <a:ext cx="611560" cy="902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Кнопка дії: додому 11">
            <a:hlinkClick r:id="rId9" action="ppaction://hlinkpres?slideindex=2&amp;slidetitle=Слайд 2" highlightClick="1"/>
          </p:cNvPr>
          <p:cNvSpPr/>
          <p:nvPr/>
        </p:nvSpPr>
        <p:spPr>
          <a:xfrm>
            <a:off x="8244408" y="6309320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3" name="Прямокутник 12"/>
          <p:cNvSpPr/>
          <p:nvPr/>
        </p:nvSpPr>
        <p:spPr>
          <a:xfrm>
            <a:off x="6012160" y="5949280"/>
            <a:ext cx="23762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600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Для перегляду відео</a:t>
            </a:r>
            <a:endParaRPr lang="ru-RU" sz="16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натисніть картинку </a:t>
            </a:r>
            <a:endParaRPr lang="ru-RU" sz="16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Пряма зі стрілкою 14"/>
          <p:cNvCxnSpPr/>
          <p:nvPr/>
        </p:nvCxnSpPr>
        <p:spPr>
          <a:xfrm rot="10800000">
            <a:off x="5868144" y="5517232"/>
            <a:ext cx="648072" cy="50405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Кнопка дії: додому 13">
            <a:hlinkClick r:id="rId10" action="ppaction://hlinkpres?slideindex=12&amp;slidetitle=Урок 10.  Готчне мистецтво" highlightClick="1"/>
          </p:cNvPr>
          <p:cNvSpPr/>
          <p:nvPr/>
        </p:nvSpPr>
        <p:spPr>
          <a:xfrm>
            <a:off x="8388424" y="5661248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uk-UA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Мистецька скарбничка</a:t>
            </a:r>
            <a:endParaRPr lang="ru-RU" b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323528" y="980728"/>
            <a:ext cx="8424936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800" b="1" i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Характерні</a:t>
            </a:r>
            <a:r>
              <a:rPr lang="ru-RU" altLang="ru-RU" sz="2800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b="1" i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риси</a:t>
            </a:r>
            <a:r>
              <a:rPr lang="ru-RU" altLang="ru-RU" sz="2800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b="1" i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готичного</a:t>
            </a:r>
            <a:r>
              <a:rPr lang="ru-RU" altLang="ru-RU" sz="2800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b="1" i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інтер’єру</a:t>
            </a:r>
            <a:r>
              <a:rPr lang="ru-RU" altLang="ru-RU" sz="2800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вишуканість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форм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декору;</a:t>
            </a:r>
          </a:p>
          <a:p>
            <a:pPr algn="just"/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2. 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вдале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поєднання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матеріалів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кольорів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стильова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єдність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оформленні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внутрішнього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простору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будівлі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altLang="ru-RU" sz="2400" b="1" i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Кольори</a:t>
            </a:r>
            <a:r>
              <a:rPr lang="ru-RU" altLang="ru-RU" sz="2400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червоний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жовтий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синій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коричневий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поширеними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були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золотавий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сріблястий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C:\Documents and Settings\User\Рабочий стол\Мистецтво 8 кл., розробки презентацій\І семестр\10. Готичне мистецтво\Ілюстрації\інтерєр\меблі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861048"/>
            <a:ext cx="3672408" cy="2754306"/>
          </a:xfrm>
          <a:prstGeom prst="rect">
            <a:avLst/>
          </a:prstGeom>
          <a:noFill/>
        </p:spPr>
      </p:pic>
      <p:pic>
        <p:nvPicPr>
          <p:cNvPr id="34820" name="Picture 4" descr="http://www.skiatsu.ru/foto/foto_0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861048"/>
            <a:ext cx="4114743" cy="2736304"/>
          </a:xfrm>
          <a:prstGeom prst="rect">
            <a:avLst/>
          </a:prstGeom>
          <a:noFill/>
        </p:spPr>
      </p:pic>
      <p:pic>
        <p:nvPicPr>
          <p:cNvPr id="34821" name="Picture 5" descr="C:\Documents and Settings\User\Мои документы\Мои рисунки\анімація\26274661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1340768"/>
            <a:ext cx="761501" cy="692274"/>
          </a:xfrm>
          <a:prstGeom prst="rect">
            <a:avLst/>
          </a:prstGeom>
          <a:noFill/>
        </p:spPr>
      </p:pic>
      <p:sp>
        <p:nvSpPr>
          <p:cNvPr id="8" name="Кнопка дії: додому 7">
            <a:hlinkClick r:id="rId5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Кнопка дії: додому 8">
            <a:hlinkClick r:id="rId6" action="ppaction://hlinkpres?slideindex=12&amp;slidetitle=Урок 10.  Готчне мистецтво" highlightClick="1"/>
          </p:cNvPr>
          <p:cNvSpPr/>
          <p:nvPr/>
        </p:nvSpPr>
        <p:spPr>
          <a:xfrm>
            <a:off x="8388424" y="5517232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u="sng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Готичний</a:t>
            </a:r>
            <a:r>
              <a:rPr lang="ru-RU" b="1" u="sng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стиль у </a:t>
            </a:r>
            <a:r>
              <a:rPr lang="ru-RU" b="1" u="sng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моді</a:t>
            </a:r>
            <a:r>
              <a:rPr lang="ru-RU" b="1" u="sng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u="sng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u="sng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251520" y="836712"/>
            <a:ext cx="856895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dirty="0" smtClean="0"/>
              <a:t>     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До традиційного одягу готичної епохи належав плащ, пошитий і сукняної тканини та підбитий матерією іншого кольору або хутром.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6626" name="Picture 2" descr="http://img1.liveinternet.ru/images/attach/c/0/47/652/47652230_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2492896"/>
            <a:ext cx="5760640" cy="3209500"/>
          </a:xfrm>
          <a:prstGeom prst="rect">
            <a:avLst/>
          </a:prstGeom>
          <a:noFill/>
        </p:spPr>
      </p:pic>
      <p:pic>
        <p:nvPicPr>
          <p:cNvPr id="26628" name="Picture 4" descr="http://data19.gallery.ru/albums/gallery/74091-f1a31-55576826--u105d6.jp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8340" y="2348880"/>
            <a:ext cx="2757495" cy="3744416"/>
          </a:xfrm>
          <a:prstGeom prst="rect">
            <a:avLst/>
          </a:prstGeom>
          <a:noFill/>
        </p:spPr>
      </p:pic>
      <p:pic>
        <p:nvPicPr>
          <p:cNvPr id="6" name="Picture 7" descr="I:\музика\Рисунок5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5013176"/>
            <a:ext cx="899592" cy="1326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нопка дії: додому 7">
            <a:hlinkClick r:id="rId6" action="ppaction://hlinkpres?slideindex=2&amp;slidetitle=Слайд 2" highlightClick="1"/>
          </p:cNvPr>
          <p:cNvSpPr/>
          <p:nvPr/>
        </p:nvSpPr>
        <p:spPr>
          <a:xfrm>
            <a:off x="539552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Прямокутник 8"/>
          <p:cNvSpPr/>
          <p:nvPr/>
        </p:nvSpPr>
        <p:spPr>
          <a:xfrm>
            <a:off x="5076056" y="5949280"/>
            <a:ext cx="25020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Для перегляду відео</a:t>
            </a:r>
            <a:endParaRPr lang="ru-RU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натисніть картинку </a:t>
            </a:r>
            <a:endParaRPr lang="ru-RU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трілка кутом догори 9"/>
          <p:cNvSpPr/>
          <p:nvPr/>
        </p:nvSpPr>
        <p:spPr>
          <a:xfrm>
            <a:off x="7452320" y="5805264"/>
            <a:ext cx="850392" cy="731520"/>
          </a:xfrm>
          <a:prstGeom prst="bentUpArrow">
            <a:avLst>
              <a:gd name="adj1" fmla="val 14035"/>
              <a:gd name="adj2" fmla="val 25000"/>
              <a:gd name="adj3" fmla="val 25000"/>
            </a:avLst>
          </a:prstGeom>
          <a:solidFill>
            <a:srgbClr val="99FF33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Кнопка дії: додому 10">
            <a:hlinkClick r:id="rId7" action="ppaction://hlinkpres?slideindex=12&amp;slidetitle=Урок 10.  Готчне мистецтво" highlightClick="1"/>
          </p:cNvPr>
          <p:cNvSpPr/>
          <p:nvPr/>
        </p:nvSpPr>
        <p:spPr>
          <a:xfrm>
            <a:off x="899592" y="6165304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iledebeaute.ru/files/images/pub/part_0/13166/src/Ladies_xiii.jpg?294_3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708920"/>
            <a:ext cx="3270968" cy="3671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http://iledebeaute.ru/files/images/pub/part_0/13166/src/Patricians_xiv.jpg?265_33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2708920"/>
            <a:ext cx="2937769" cy="3657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Картинки по запросу мода готичного стилю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2708920"/>
            <a:ext cx="2753731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I:\музика\Рисунок6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88640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кутник 2"/>
          <p:cNvSpPr/>
          <p:nvPr/>
        </p:nvSpPr>
        <p:spPr>
          <a:xfrm>
            <a:off x="539552" y="548680"/>
            <a:ext cx="820891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Жінки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носили туго зашнуровані сукні з довгими шлейфами,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жакеї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й безрукавки, оторочені пухнастим хутром, шовкові рукавички,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шири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пояси з дорогоцінними пряжками.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Чоловіки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одягали вузькі штани,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рогкі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куртки, черевики із загостреними носами. У моді пізньої готики  особливо популярним був чорний оксамит.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9" name="Кнопка дії: додому 8">
            <a:hlinkClick r:id="rId6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7" action="ppaction://hlinkpres?slideindex=12&amp;slidetitle=Урок 10.  Готчне мистецтво" highlightClick="1"/>
          </p:cNvPr>
          <p:cNvSpPr/>
          <p:nvPr/>
        </p:nvSpPr>
        <p:spPr>
          <a:xfrm>
            <a:off x="7956376" y="6165304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/>
          <p:cNvSpPr/>
          <p:nvPr/>
        </p:nvSpPr>
        <p:spPr>
          <a:xfrm>
            <a:off x="323528" y="620688"/>
            <a:ext cx="84249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Серед головних уборів переважали капелюхи, берети, чепчики і високі шапки, виготовлені з повсті, матерії або соломи. Поширеним  був головний убір у вигляді тюрбана з вільно спадаючими кінцями.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evolutsia.com/images/stories/odezda/kostium/evropapozn/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924944"/>
            <a:ext cx="5472608" cy="2969803"/>
          </a:xfrm>
          <a:prstGeom prst="rect">
            <a:avLst/>
          </a:prstGeom>
          <a:noFill/>
        </p:spPr>
      </p:pic>
      <p:pic>
        <p:nvPicPr>
          <p:cNvPr id="5" name="Picture 4" descr="Картинки по запросу мода готичного стилю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060848"/>
            <a:ext cx="3042362" cy="4205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трілка вправо 5">
            <a:hlinkClick r:id="rId4" action="ppaction://hlinkpres?slideindex=1&amp;slidetitle=Слайд 1"/>
          </p:cNvPr>
          <p:cNvSpPr/>
          <p:nvPr/>
        </p:nvSpPr>
        <p:spPr>
          <a:xfrm>
            <a:off x="7884368" y="5733256"/>
            <a:ext cx="1259632" cy="484632"/>
          </a:xfrm>
          <a:prstGeom prst="rightArrow">
            <a:avLst/>
          </a:prstGeom>
          <a:solidFill>
            <a:srgbClr val="FF99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8" descr="I:\музика\Рисунок6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60648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Кнопка дії: додому 8">
            <a:hlinkClick r:id="rId6" action="ppaction://hlinkpres?slideindex=2&amp;slidetitle=Слайд 2" highlightClick="1"/>
          </p:cNvPr>
          <p:cNvSpPr/>
          <p:nvPr/>
        </p:nvSpPr>
        <p:spPr>
          <a:xfrm>
            <a:off x="611560" y="6165304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7" action="ppaction://hlinkpres?slideindex=12&amp;slidetitle=Урок 10.  Готчне мистецтво" highlightClick="1"/>
          </p:cNvPr>
          <p:cNvSpPr/>
          <p:nvPr/>
        </p:nvSpPr>
        <p:spPr>
          <a:xfrm>
            <a:off x="1187624" y="6093296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alt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Музичне</a:t>
            </a:r>
            <a:r>
              <a:rPr lang="ru-RU" alt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мистецтво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323528" y="1124744"/>
            <a:ext cx="84249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dirty="0" smtClean="0">
                <a:latin typeface="Arial" charset="0"/>
                <a:cs typeface="Arial" charset="0"/>
              </a:rPr>
              <a:t>   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Музика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переважно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духовною.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Світську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музику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популяризували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 smtClean="0">
                <a:latin typeface="Times New Roman" pitchFamily="18" charset="0"/>
                <a:cs typeface="Times New Roman" pitchFamily="18" charset="0"/>
              </a:rPr>
              <a:t>трубадури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провансальські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поети-співаки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XI—XIII ст.,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звеличували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кохання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чарівної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дами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земні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радощі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героїку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хрестових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походів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Творчість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трубадурів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характеризувалася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різноманітністю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тематики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жанрів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068960"/>
            <a:ext cx="4752528" cy="3143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3068960"/>
            <a:ext cx="2955074" cy="3167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2771800" y="6237312"/>
            <a:ext cx="39853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Трубадури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Мініатюри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b="1" i="1" dirty="0">
                <a:latin typeface="Times New Roman" pitchFamily="18" charset="0"/>
                <a:cs typeface="Times New Roman" pitchFamily="18" charset="0"/>
              </a:rPr>
              <a:t>XIII–XIV 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ст.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7" descr="I:\музика\Рисунок5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384" y="260648"/>
            <a:ext cx="827584" cy="122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нопка дії: додому 7">
            <a:hlinkClick r:id="rId5" action="ppaction://hlinkpres?slideindex=4&amp;slidetitle=1" highlightClick="1"/>
          </p:cNvPr>
          <p:cNvSpPr/>
          <p:nvPr/>
        </p:nvSpPr>
        <p:spPr>
          <a:xfrm>
            <a:off x="8532440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Кнопка дії: додому 8">
            <a:hlinkClick r:id="rId6" action="ppaction://hlinkpres?slideindex=12&amp;slidetitle=Урок 10.  Готчне мистецтво" highlightClick="1"/>
          </p:cNvPr>
          <p:cNvSpPr/>
          <p:nvPr/>
        </p:nvSpPr>
        <p:spPr>
          <a:xfrm>
            <a:off x="8388424" y="5517232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Documents and Settings\User\Рабочий стол\Мистецтво 8 кл., розробки презентацій\І семестр\10. Готичне мистецтво\Ілюстрації\музика\музикант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88640"/>
            <a:ext cx="3816424" cy="3085619"/>
          </a:xfrm>
          <a:prstGeom prst="rect">
            <a:avLst/>
          </a:prstGeom>
          <a:noFill/>
        </p:spPr>
      </p:pic>
      <p:pic>
        <p:nvPicPr>
          <p:cNvPr id="36868" name="Picture 4" descr="C:\Documents and Settings\User\Рабочий стол\Мистецтво 8 кл., розробки презентацій\І семестр\10. Готичне мистецтво\Ілюстрації\музика\Рисунок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5" y="188640"/>
            <a:ext cx="4179505" cy="3024336"/>
          </a:xfrm>
          <a:prstGeom prst="rect">
            <a:avLst/>
          </a:prstGeom>
          <a:noFill/>
        </p:spPr>
      </p:pic>
      <p:pic>
        <p:nvPicPr>
          <p:cNvPr id="36870" name="Picture 6" descr="http://akhat.com.ua/images/istoria_muz/1249834088_1883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3429000"/>
            <a:ext cx="3600400" cy="3060340"/>
          </a:xfrm>
          <a:prstGeom prst="rect">
            <a:avLst/>
          </a:prstGeom>
          <a:noFill/>
        </p:spPr>
      </p:pic>
      <p:pic>
        <p:nvPicPr>
          <p:cNvPr id="36871" name="Picture 7" descr="C:\Documents and Settings\User\Мои документы\Мои рисунки\музика картинки\Рисунок1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5085184"/>
            <a:ext cx="1666735" cy="1367805"/>
          </a:xfrm>
          <a:prstGeom prst="rect">
            <a:avLst/>
          </a:prstGeom>
          <a:noFill/>
        </p:spPr>
      </p:pic>
      <p:pic>
        <p:nvPicPr>
          <p:cNvPr id="36872" name="Picture 8" descr="C:\Documents and Settings\User\Мои документы\Мои рисунки\музика картинки\Рисунок31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192" y="3933056"/>
            <a:ext cx="1000505" cy="1500758"/>
          </a:xfrm>
          <a:prstGeom prst="rect">
            <a:avLst/>
          </a:prstGeom>
          <a:noFill/>
        </p:spPr>
      </p:pic>
      <p:sp>
        <p:nvSpPr>
          <p:cNvPr id="14" name="Кнопка дії: додому 13">
            <a:hlinkClick r:id="rId7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3" name="Кнопка дії: звук 12">
            <a:hlinkClick r:id="rId8" action="ppaction://hlinkfile" highlightClick="1"/>
          </p:cNvPr>
          <p:cNvSpPr/>
          <p:nvPr/>
        </p:nvSpPr>
        <p:spPr>
          <a:xfrm>
            <a:off x="7668344" y="3645024"/>
            <a:ext cx="648072" cy="576064"/>
          </a:xfrm>
          <a:prstGeom prst="actionButtonSound">
            <a:avLst/>
          </a:prstGeom>
          <a:solidFill>
            <a:srgbClr val="99FF33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Кнопка дії: звук 14">
            <a:hlinkClick r:id="rId9" action="ppaction://hlinkfile" highlightClick="1"/>
          </p:cNvPr>
          <p:cNvSpPr/>
          <p:nvPr/>
        </p:nvSpPr>
        <p:spPr>
          <a:xfrm>
            <a:off x="7668344" y="4437112"/>
            <a:ext cx="648072" cy="576064"/>
          </a:xfrm>
          <a:prstGeom prst="actionButtonSound">
            <a:avLst/>
          </a:prstGeom>
          <a:solidFill>
            <a:srgbClr val="FFC0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Кнопка дії: звук 15">
            <a:hlinkClick r:id="rId10" action="ppaction://hlinkfile" highlightClick="1"/>
          </p:cNvPr>
          <p:cNvSpPr/>
          <p:nvPr/>
        </p:nvSpPr>
        <p:spPr>
          <a:xfrm>
            <a:off x="7596336" y="5229200"/>
            <a:ext cx="648072" cy="576064"/>
          </a:xfrm>
          <a:prstGeom prst="actionButtonSound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Кнопка дії: додому 10">
            <a:hlinkClick r:id="rId11" action="ppaction://hlinkpres?slideindex=12&amp;slidetitle=Урок 10.  Готчне мистецтво" highlightClick="1"/>
          </p:cNvPr>
          <p:cNvSpPr/>
          <p:nvPr/>
        </p:nvSpPr>
        <p:spPr>
          <a:xfrm>
            <a:off x="7956376" y="6165304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altLang="ru-RU" b="1" u="sng" dirty="0" err="1" smtClean="0">
                <a:ln w="19050">
                  <a:solidFill>
                    <a:schemeClr val="bg1"/>
                  </a:solidFill>
                </a:ln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Театральне</a:t>
            </a:r>
            <a:r>
              <a:rPr lang="ru-RU" altLang="ru-RU" b="1" u="sng" dirty="0" smtClean="0">
                <a:ln w="19050">
                  <a:solidFill>
                    <a:schemeClr val="bg1"/>
                  </a:solidFill>
                </a:ln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u="sng" dirty="0" err="1" smtClean="0">
                <a:ln w="19050">
                  <a:solidFill>
                    <a:schemeClr val="bg1"/>
                  </a:solidFill>
                </a:ln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мистецтво</a:t>
            </a:r>
            <a:endParaRPr lang="ru-RU" u="sng" dirty="0">
              <a:ln w="19050">
                <a:solidFill>
                  <a:schemeClr val="bg1"/>
                </a:solidFill>
              </a:ln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467544" y="908720"/>
            <a:ext cx="83529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Значне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місце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середньовічній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культурі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займав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театр. Через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прагнення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духовенства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протидіяти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популяризації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народних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свят та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ігор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лоні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церкви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зародився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 err="1" smtClean="0">
                <a:latin typeface="Times New Roman" pitchFamily="18" charset="0"/>
                <a:cs typeface="Times New Roman" pitchFamily="18" charset="0"/>
              </a:rPr>
              <a:t>релігійний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 err="1" smtClean="0">
                <a:latin typeface="Times New Roman" pitchFamily="18" charset="0"/>
                <a:cs typeface="Times New Roman" pitchFamily="18" charset="0"/>
              </a:rPr>
              <a:t>церковний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театр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Спершу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час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служби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у</a:t>
            </a:r>
          </a:p>
          <a:p>
            <a:pPr algn="just"/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храмах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розігрувалися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найбільш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драматичні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епізоди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зі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Святого Письма 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літургічна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драма)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. У XIII ст.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винесли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на паперть, а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згодом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міські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площі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майданний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театр)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38914" name="Picture 2" descr="C:\Documents and Settings\User\Рабочий стол\Мистецтво 8 кл., розробки презентацій\І семестр\10. Готичне мистецтво\Ілюстрації\театр\мораліт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212976"/>
            <a:ext cx="4057274" cy="2887740"/>
          </a:xfrm>
          <a:prstGeom prst="rect">
            <a:avLst/>
          </a:prstGeom>
          <a:noFill/>
        </p:spPr>
      </p:pic>
      <p:pic>
        <p:nvPicPr>
          <p:cNvPr id="38915" name="Picture 3" descr="C:\Documents and Settings\User\Рабочий стол\Мистецтво 8 кл., розробки презентацій\І семестр\10. Готичне мистецтво\Ілюстрації\театр\теат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212976"/>
            <a:ext cx="4427984" cy="2810294"/>
          </a:xfrm>
          <a:prstGeom prst="rect">
            <a:avLst/>
          </a:prstGeom>
          <a:noFill/>
        </p:spPr>
      </p:pic>
      <p:pic>
        <p:nvPicPr>
          <p:cNvPr id="6" name="Picture 7" descr="I:\музика\Рисунок5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30314" y="0"/>
            <a:ext cx="713686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нопка дії: додому 7">
            <a:hlinkClick r:id="rId5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Кнопка дії: додому 8">
            <a:hlinkClick r:id="rId6" action="ppaction://hlinkpres?slideindex=12&amp;slidetitle=Урок 10.  Готчне мистецтво" highlightClick="1"/>
          </p:cNvPr>
          <p:cNvSpPr/>
          <p:nvPr/>
        </p:nvSpPr>
        <p:spPr>
          <a:xfrm>
            <a:off x="7956376" y="6165304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gotichne_mistectv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7531" y="260648"/>
            <a:ext cx="8400934" cy="63007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3568" y="404664"/>
            <a:ext cx="14536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Урок 10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Кнопка дії: додому 6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додому 5">
            <a:hlinkClick r:id="rId4" action="ppaction://hlinkpres?slideindex=12&amp;slidetitle=Урок 10.  Готчне мистецтво" highlightClick="1"/>
          </p:cNvPr>
          <p:cNvSpPr/>
          <p:nvPr/>
        </p:nvSpPr>
        <p:spPr>
          <a:xfrm>
            <a:off x="7956376" y="6165304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Картинки по запросу театр фарс середньовічч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0560" y="1700808"/>
            <a:ext cx="4520697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кутник 4"/>
          <p:cNvSpPr/>
          <p:nvPr/>
        </p:nvSpPr>
        <p:spPr>
          <a:xfrm>
            <a:off x="251520" y="692696"/>
            <a:ext cx="4248472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2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altLang="ru-RU" sz="2200" b="1" dirty="0" err="1" smtClean="0">
                <a:latin typeface="Times New Roman" pitchFamily="18" charset="0"/>
                <a:cs typeface="Times New Roman" pitchFamily="18" charset="0"/>
              </a:rPr>
              <a:t>Містерія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виникла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другій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половині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XIII ст. За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своїм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релігійним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змістом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вона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тісно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пов’язана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церковним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театром,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але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спектаклі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ставили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прості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містяни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, а не духовенство.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Містеріальна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драматургія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мала три цикли: «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старозавітний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новозавітний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endParaRPr lang="ru-RU" alt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апостольський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сюжети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п’єс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якого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були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запозичені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Житій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святих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».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Постановники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містерій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прагнули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правдоподібності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яскравих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ефектів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наприклад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показували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сцену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всесвітнього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потопу,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площу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заливали водою.</a:t>
            </a:r>
          </a:p>
        </p:txBody>
      </p:sp>
      <p:pic>
        <p:nvPicPr>
          <p:cNvPr id="6" name="Picture 8" descr="I:\музика\Рисунок6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8424" y="260648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нопка дії: додому 7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5" action="ppaction://hlinkpres?slideindex=12&amp;slidetitle=Урок 10.  Готчне мистецтво" highlightClick="1"/>
          </p:cNvPr>
          <p:cNvSpPr/>
          <p:nvPr/>
        </p:nvSpPr>
        <p:spPr>
          <a:xfrm>
            <a:off x="7956376" y="6165304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/>
          <p:cNvSpPr/>
          <p:nvPr/>
        </p:nvSpPr>
        <p:spPr>
          <a:xfrm>
            <a:off x="323528" y="548680"/>
            <a:ext cx="86409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   У XV—XVI ст.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популярними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були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також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повчальні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вистави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altLang="ru-RU" sz="2400" b="1" dirty="0" err="1" smtClean="0">
                <a:latin typeface="Times New Roman" pitchFamily="18" charset="0"/>
                <a:cs typeface="Times New Roman" pitchFamily="18" charset="0"/>
              </a:rPr>
              <a:t>мораліте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, в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яких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персонажами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виступали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алегоричні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фігури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скупість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мішком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золота;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самолюбство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постійно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дивиться у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дзеркало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любов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тримає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руках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серце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4" name="Picture 2" descr="Картинки по запросу мораліте середньовічч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060848"/>
            <a:ext cx="7128792" cy="4475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I:\музика\Рисунок6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276872"/>
            <a:ext cx="473929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Кнопка дії: додому 6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додому 5">
            <a:hlinkClick r:id="rId5" action="ppaction://hlinkpres?slideindex=12&amp;slidetitle=Урок 10.  Готчне мистецтво" highlightClick="1"/>
          </p:cNvPr>
          <p:cNvSpPr/>
          <p:nvPr/>
        </p:nvSpPr>
        <p:spPr>
          <a:xfrm>
            <a:off x="8460432" y="5589240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/>
          <p:cNvSpPr/>
          <p:nvPr/>
        </p:nvSpPr>
        <p:spPr>
          <a:xfrm>
            <a:off x="467544" y="620688"/>
            <a:ext cx="84249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Найбільш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демократичним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жанром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середньовічного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театру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фарс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Актори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виконавці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фарсів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відтворювали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реальні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картини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побуту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того часу.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Вистави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були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насичені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гострою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сатирою,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життєрадісним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народним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гумором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. Фарс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значною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мірою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вплинув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подальший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розвиток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театру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Західної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Європи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4" name="Picture 2" descr="Картинки по запросу театр фарс середньовічч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780928"/>
            <a:ext cx="5256584" cy="3811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I:\музика\Рисунок6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Кнопка дії: додому 6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додому 5">
            <a:hlinkClick r:id="rId5" action="ppaction://hlinkpres?slideindex=12&amp;slidetitle=Урок 10.  Готчне мистецтво" highlightClick="1"/>
          </p:cNvPr>
          <p:cNvSpPr/>
          <p:nvPr/>
        </p:nvSpPr>
        <p:spPr>
          <a:xfrm>
            <a:off x="7956376" y="6165304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Підсумок уроку</a:t>
            </a: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I:\музика\Рисунок3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188" y="260350"/>
            <a:ext cx="1014412" cy="183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I:\музика\Рисунок7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5229200"/>
            <a:ext cx="1620837" cy="128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43934"/>
            <a:ext cx="2648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90525" algn="l"/>
              </a:tabLst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2" name="Picture 2" descr="C:\Documents and Settings\User\Мои документы\Мои рисунки\музика картинки\Рисунок4.wmf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251520" y="188640"/>
            <a:ext cx="1037307" cy="1974850"/>
          </a:xfrm>
          <a:prstGeom prst="rect">
            <a:avLst/>
          </a:prstGeom>
          <a:noFill/>
        </p:spPr>
      </p:pic>
      <p:sp>
        <p:nvSpPr>
          <p:cNvPr id="11" name="Прямокутник 10"/>
          <p:cNvSpPr/>
          <p:nvPr/>
        </p:nvSpPr>
        <p:spPr>
          <a:xfrm>
            <a:off x="1259632" y="1124744"/>
            <a:ext cx="655272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AutoNum type="arabicPeriod"/>
            </a:pP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функції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готичних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храмах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виконували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вітражі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342900" indent="-342900" algn="just">
              <a:buAutoNum type="arabicPeriod"/>
            </a:pP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дізналися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готичну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книжкову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мініатюру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342900" indent="-342900" algn="just">
              <a:buAutoNum type="arabicPeriod"/>
            </a:pP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риси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були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притаманні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готичній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моді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342900" indent="-342900" algn="just">
              <a:buAutoNum type="arabicPeriod"/>
            </a:pP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Охарактеризуйте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театральне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музичне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мистецтво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готики.</a:t>
            </a:r>
          </a:p>
        </p:txBody>
      </p:sp>
      <p:sp>
        <p:nvSpPr>
          <p:cNvPr id="9" name="Кнопка дії: додому 8">
            <a:hlinkClick r:id="rId5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Кнопка дії: додому 9">
            <a:hlinkClick r:id="rId6" action="ppaction://hlinkpres?slideindex=12&amp;slidetitle=Урок 10.  Готчне мистецтво" highlightClick="1"/>
          </p:cNvPr>
          <p:cNvSpPr/>
          <p:nvPr/>
        </p:nvSpPr>
        <p:spPr>
          <a:xfrm>
            <a:off x="7956376" y="6165304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043608" y="332656"/>
            <a:ext cx="6810375" cy="436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Домашнє завдання</a:t>
            </a:r>
            <a:endParaRPr kumimoji="0" lang="ru-RU" sz="3600" b="1" i="0" u="sng" strike="noStrike" kern="120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539552" y="908720"/>
            <a:ext cx="8280920" cy="49685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§10 с.90 – 96  </a:t>
            </a: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( практична робота на </a:t>
            </a:r>
            <a:r>
              <a:rPr kumimoji="0" lang="ru-RU" sz="44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вибір</a:t>
            </a: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lang="ru-RU" altLang="ru-RU" sz="4400" dirty="0" err="1" smtClean="0">
                <a:latin typeface="Times New Roman" pitchFamily="18" charset="0"/>
                <a:cs typeface="Times New Roman" pitchFamily="18" charset="0"/>
              </a:rPr>
              <a:t>Знайдіть</a:t>
            </a:r>
            <a: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altLang="ru-RU" sz="4400" dirty="0" err="1" smtClean="0">
                <a:latin typeface="Times New Roman" pitchFamily="18" charset="0"/>
                <a:cs typeface="Times New Roman" pitchFamily="18" charset="0"/>
              </a:rPr>
              <a:t>мережі</a:t>
            </a:r>
            <a: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400" dirty="0" err="1" smtClean="0">
                <a:latin typeface="Times New Roman" pitchFamily="18" charset="0"/>
                <a:cs typeface="Times New Roman" pitchFamily="18" charset="0"/>
              </a:rPr>
              <a:t>інтернет</a:t>
            </a:r>
            <a: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400" dirty="0" err="1" smtClean="0">
                <a:latin typeface="Times New Roman" pitchFamily="18" charset="0"/>
                <a:cs typeface="Times New Roman" pitchFamily="18" charset="0"/>
              </a:rPr>
              <a:t>ілюстрації</a:t>
            </a:r>
            <a: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400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400" dirty="0" err="1" smtClean="0">
                <a:latin typeface="Times New Roman" pitchFamily="18" charset="0"/>
                <a:cs typeface="Times New Roman" pitchFamily="18" charset="0"/>
              </a:rPr>
              <a:t>зображенням</a:t>
            </a:r>
            <a: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400" dirty="0" err="1" smtClean="0">
                <a:latin typeface="Times New Roman" pitchFamily="18" charset="0"/>
                <a:cs typeface="Times New Roman" pitchFamily="18" charset="0"/>
              </a:rPr>
              <a:t>меблів</a:t>
            </a:r>
            <a: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  <a:t> та дизайну </a:t>
            </a:r>
            <a:r>
              <a:rPr lang="ru-RU" altLang="ru-RU" sz="4400" dirty="0" err="1" smtClean="0">
                <a:latin typeface="Times New Roman" pitchFamily="18" charset="0"/>
                <a:cs typeface="Times New Roman" pitchFamily="18" charset="0"/>
              </a:rPr>
              <a:t>кімнат</a:t>
            </a:r>
            <a: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altLang="ru-RU" sz="4400" dirty="0" err="1" smtClean="0">
                <a:latin typeface="Times New Roman" pitchFamily="18" charset="0"/>
                <a:cs typeface="Times New Roman" pitchFamily="18" charset="0"/>
              </a:rPr>
              <a:t>готичному</a:t>
            </a:r>
            <a: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400" dirty="0" err="1" smtClean="0">
                <a:latin typeface="Times New Roman" pitchFamily="18" charset="0"/>
                <a:cs typeface="Times New Roman" pitchFamily="18" charset="0"/>
              </a:rPr>
              <a:t>стилі</a:t>
            </a:r>
            <a: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4400" dirty="0" err="1" smtClean="0">
                <a:latin typeface="Times New Roman" pitchFamily="18" charset="0"/>
                <a:cs typeface="Times New Roman" pitchFamily="18" charset="0"/>
              </a:rPr>
              <a:t>Створіть</a:t>
            </a:r>
            <a: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400" dirty="0" err="1" smtClean="0">
                <a:latin typeface="Times New Roman" pitchFamily="18" charset="0"/>
                <a:cs typeface="Times New Roman" pitchFamily="18" charset="0"/>
              </a:rPr>
              <a:t>начерк</a:t>
            </a:r>
            <a: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  <a:t> фрагмента </a:t>
            </a:r>
            <a:r>
              <a:rPr lang="ru-RU" altLang="ru-RU" sz="4400" dirty="0" err="1" smtClean="0">
                <a:latin typeface="Times New Roman" pitchFamily="18" charset="0"/>
                <a:cs typeface="Times New Roman" pitchFamily="18" charset="0"/>
              </a:rPr>
              <a:t>інтер’єру</a:t>
            </a:r>
            <a: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400" dirty="0" err="1" smtClean="0">
                <a:latin typeface="Times New Roman" pitchFamily="18" charset="0"/>
                <a:cs typeface="Times New Roman" pitchFamily="18" charset="0"/>
              </a:rPr>
              <a:t>сучасної</a:t>
            </a:r>
            <a: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400" dirty="0" err="1" smtClean="0">
                <a:latin typeface="Times New Roman" pitchFamily="18" charset="0"/>
                <a:cs typeface="Times New Roman" pitchFamily="18" charset="0"/>
              </a:rPr>
              <a:t>вітальні</a:t>
            </a:r>
            <a: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altLang="ru-RU" sz="4400" dirty="0" err="1" smtClean="0">
                <a:latin typeface="Times New Roman" pitchFamily="18" charset="0"/>
                <a:cs typeface="Times New Roman" pitchFamily="18" charset="0"/>
              </a:rPr>
              <a:t>стилі</a:t>
            </a:r>
            <a: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  <a:t> готики. </a:t>
            </a:r>
            <a:r>
              <a:rPr lang="ru-RU" altLang="ru-RU" sz="4400" dirty="0" err="1" smtClean="0">
                <a:latin typeface="Times New Roman" pitchFamily="18" charset="0"/>
                <a:cs typeface="Times New Roman" pitchFamily="18" charset="0"/>
              </a:rPr>
              <a:t>Зверніть</a:t>
            </a:r>
            <a: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400" dirty="0" err="1" smtClean="0">
                <a:latin typeface="Times New Roman" pitchFamily="18" charset="0"/>
                <a:cs typeface="Times New Roman" pitchFamily="18" charset="0"/>
              </a:rPr>
              <a:t>особливу</a:t>
            </a:r>
            <a: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400" dirty="0" err="1" smtClean="0">
                <a:latin typeface="Times New Roman" pitchFamily="18" charset="0"/>
                <a:cs typeface="Times New Roman" pitchFamily="18" charset="0"/>
              </a:rPr>
              <a:t>увагу</a:t>
            </a:r>
            <a: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4400" dirty="0" err="1" smtClean="0">
                <a:latin typeface="Times New Roman" pitchFamily="18" charset="0"/>
                <a:cs typeface="Times New Roman" pitchFamily="18" charset="0"/>
              </a:rPr>
              <a:t>кольори</a:t>
            </a:r>
            <a: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altLang="ru-RU" sz="4400" dirty="0" err="1" smtClean="0">
                <a:latin typeface="Times New Roman" pitchFamily="18" charset="0"/>
                <a:cs typeface="Times New Roman" pitchFamily="18" charset="0"/>
              </a:rPr>
              <a:t>стильову</a:t>
            </a:r>
            <a: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400" dirty="0" err="1" smtClean="0">
                <a:latin typeface="Times New Roman" pitchFamily="18" charset="0"/>
                <a:cs typeface="Times New Roman" pitchFamily="18" charset="0"/>
              </a:rPr>
              <a:t>єдність</a:t>
            </a:r>
            <a: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400" dirty="0" err="1" smtClean="0">
                <a:latin typeface="Times New Roman" pitchFamily="18" charset="0"/>
                <a:cs typeface="Times New Roman" pitchFamily="18" charset="0"/>
              </a:rPr>
              <a:t>елементів</a:t>
            </a:r>
            <a: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  <a:t> дизайну. </a:t>
            </a:r>
            <a:r>
              <a:rPr lang="ru-RU" altLang="ru-RU" sz="4400" dirty="0" err="1" smtClean="0">
                <a:latin typeface="Times New Roman" pitchFamily="18" charset="0"/>
                <a:cs typeface="Times New Roman" pitchFamily="18" charset="0"/>
              </a:rPr>
              <a:t>Техніка</a:t>
            </a:r>
            <a: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400" dirty="0" err="1" smtClean="0">
                <a:latin typeface="Times New Roman" pitchFamily="18" charset="0"/>
                <a:cs typeface="Times New Roman" pitchFamily="18" charset="0"/>
              </a:rPr>
              <a:t>виконання</a:t>
            </a:r>
            <a: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altLang="ru-RU" sz="4400" dirty="0" err="1" smtClean="0">
                <a:latin typeface="Times New Roman" pitchFamily="18" charset="0"/>
                <a:cs typeface="Times New Roman" pitchFamily="18" charset="0"/>
              </a:rPr>
              <a:t>кольорові</a:t>
            </a:r>
            <a: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400" dirty="0" err="1" smtClean="0">
                <a:latin typeface="Times New Roman" pitchFamily="18" charset="0"/>
                <a:cs typeface="Times New Roman" pitchFamily="18" charset="0"/>
              </a:rPr>
              <a:t>олівці.Доповніть</a:t>
            </a:r>
            <a: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400" dirty="0" err="1" smtClean="0">
                <a:latin typeface="Times New Roman" pitchFamily="18" charset="0"/>
                <a:cs typeface="Times New Roman" pitchFamily="18" charset="0"/>
              </a:rPr>
              <a:t>своє</a:t>
            </a:r>
            <a: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400" dirty="0" err="1" smtClean="0">
                <a:latin typeface="Times New Roman" pitchFamily="18" charset="0"/>
                <a:cs typeface="Times New Roman" pitchFamily="18" charset="0"/>
              </a:rPr>
              <a:t>електронне</a:t>
            </a:r>
            <a: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400" dirty="0" err="1" smtClean="0">
                <a:latin typeface="Times New Roman" pitchFamily="18" charset="0"/>
                <a:cs typeface="Times New Roman" pitchFamily="18" charset="0"/>
              </a:rPr>
              <a:t>портфоліо</a:t>
            </a:r>
            <a: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400" dirty="0" err="1" smtClean="0">
                <a:latin typeface="Times New Roman" pitchFamily="18" charset="0"/>
                <a:cs typeface="Times New Roman" pitchFamily="18" charset="0"/>
              </a:rPr>
              <a:t>ілюстраціями</a:t>
            </a:r>
            <a: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400" dirty="0" err="1" smtClean="0">
                <a:latin typeface="Times New Roman" pitchFamily="18" charset="0"/>
                <a:cs typeface="Times New Roman" pitchFamily="18" charset="0"/>
              </a:rPr>
              <a:t>шедеврів</a:t>
            </a:r>
            <a: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400" dirty="0" err="1" smtClean="0">
                <a:latin typeface="Times New Roman" pitchFamily="18" charset="0"/>
                <a:cs typeface="Times New Roman" pitchFamily="18" charset="0"/>
              </a:rPr>
              <a:t>готичного</a:t>
            </a:r>
            <a: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  <a:t> стилю </a:t>
            </a:r>
            <a:r>
              <a:rPr lang="ru-RU" altLang="ru-RU" sz="4400" dirty="0" err="1" smtClean="0">
                <a:latin typeface="Times New Roman" pitchFamily="18" charset="0"/>
                <a:cs typeface="Times New Roman" pitchFamily="18" charset="0"/>
              </a:rPr>
              <a:t>різних</a:t>
            </a:r>
            <a: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400" dirty="0" err="1" smtClean="0">
                <a:latin typeface="Times New Roman" pitchFamily="18" charset="0"/>
                <a:cs typeface="Times New Roman" pitchFamily="18" charset="0"/>
              </a:rPr>
              <a:t>видів</a:t>
            </a:r>
            <a: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400" dirty="0" err="1" smtClean="0"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altLang="ru-RU" sz="4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Створити ескіз  за </a:t>
            </a:r>
            <a:r>
              <a:rPr lang="uk-UA" sz="4400" dirty="0" err="1" smtClean="0">
                <a:latin typeface="Times New Roman" pitchFamily="18" charset="0"/>
                <a:cs typeface="Times New Roman" pitchFamily="18" charset="0"/>
              </a:rPr>
              <a:t>геометричниим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 або рослинними мотивами для вікна певної форми – круглого, </a:t>
            </a:r>
            <a:r>
              <a:rPr lang="uk-UA" sz="4400" dirty="0" err="1" smtClean="0">
                <a:latin typeface="Times New Roman" pitchFamily="18" charset="0"/>
                <a:cs typeface="Times New Roman" pitchFamily="18" charset="0"/>
              </a:rPr>
              <a:t>прямокутноо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 або стрілчастого ( на вибір) ( Графіті і кольорові олівці, фломастери)</a:t>
            </a: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Групова робота. Створіть ескіз календаря ( кольорові олівці, фломастери: акварель. Пензлі; кольоровий папір, клей). За бажанням розробіть шрифт з елементами готичного стилю, дослідивши додатково його особливості. 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3" name="Picture 1" descr="C:\Documents and Settings\User\Мои документы\Мои рисунки\анімація\devostchkazapartoj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4869160"/>
            <a:ext cx="1670768" cy="1639441"/>
          </a:xfrm>
          <a:prstGeom prst="rect">
            <a:avLst/>
          </a:prstGeom>
          <a:noFill/>
        </p:spPr>
      </p:pic>
      <p:sp>
        <p:nvSpPr>
          <p:cNvPr id="7" name="Кнопка дії: додому 6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додому 5">
            <a:hlinkClick r:id="rId4" action="ppaction://hlinkpres?slideindex=12&amp;slidetitle=Урок 10.  Готчне мистецтво" highlightClick="1"/>
          </p:cNvPr>
          <p:cNvSpPr/>
          <p:nvPr/>
        </p:nvSpPr>
        <p:spPr>
          <a:xfrm>
            <a:off x="7956376" y="6165304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7"/>
            <a:ext cx="4464496" cy="6347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844824"/>
            <a:ext cx="4073011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Кнопка дії: додому 6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додому 5">
            <a:hlinkClick r:id="rId5" action="ppaction://hlinkpres?slideindex=12&amp;slidetitle=Урок 10.  Готчне мистецтво" highlightClick="1"/>
          </p:cNvPr>
          <p:cNvSpPr/>
          <p:nvPr/>
        </p:nvSpPr>
        <p:spPr>
          <a:xfrm>
            <a:off x="7956376" y="6165304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Урок завершено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7170" name="Picture 2" descr="C:\Documents and Settings\User\Мои документы\Мои рисунки\анімація\99d146021d4325002b3711ec3e71112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5085184"/>
            <a:ext cx="4770107" cy="1073274"/>
          </a:xfrm>
          <a:prstGeom prst="rect">
            <a:avLst/>
          </a:prstGeom>
          <a:noFill/>
        </p:spPr>
      </p:pic>
      <p:sp>
        <p:nvSpPr>
          <p:cNvPr id="6" name="Кнопка дії: додому 5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Рисунок 6" descr="3ec79578fa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942768">
            <a:off x="1107675" y="2391231"/>
            <a:ext cx="7323053" cy="790575"/>
          </a:xfrm>
          <a:prstGeom prst="rect">
            <a:avLst/>
          </a:prstGeom>
        </p:spPr>
      </p:pic>
      <p:sp>
        <p:nvSpPr>
          <p:cNvPr id="8" name="Кнопка дії: додому 7">
            <a:hlinkClick r:id="rId5" action="ppaction://hlinkpres?slideindex=12&amp;slidetitle=Урок 10.  Готчне мистецтво" highlightClick="1"/>
          </p:cNvPr>
          <p:cNvSpPr/>
          <p:nvPr/>
        </p:nvSpPr>
        <p:spPr>
          <a:xfrm>
            <a:off x="7956376" y="6165304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Список використаних джерел </a:t>
            </a:r>
            <a:b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(література та </a:t>
            </a:r>
            <a:r>
              <a:rPr lang="uk-UA" sz="2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інтернет-ресурси</a:t>
            </a:r>
            <a:r>
              <a:rPr lang="uk-UA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2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Місце для вмісту 5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Мистецтво: підручник для 8 кл.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закл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./Л.Г.Кондратова. – Тернопіль: навчальна книга – Богдан, 2016.ь – 288 с. : іл.</a:t>
            </a:r>
          </a:p>
          <a:p>
            <a:pPr marL="514350" indent="-514350"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Мистецтво: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підручн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для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закладів. 8 клас / М.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Масол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–  Харків: Світоч, 2016. – 232 с. : іл.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https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://yandex.ua/images/search?text=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готичне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мистецтво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живопис</a:t>
            </a:r>
            <a:endParaRPr lang="ru-RU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https://yandex.ua/images/search?text=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готика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живопись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https://yandex.ua/images/search?text=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готика  книжкова мініатюра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https://yandex.ua/images/search?text=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готика меблі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https://yandex.ua/images/search?text=одяг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готичному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стилі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ХІІІ ст. 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плащі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Кнопка дії: додому 4">
            <a:hlinkClick r:id="rId2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3" action="ppaction://hlinkpres?slideindex=12&amp;slidetitle=Урок 10.  Готчне мистецтво" highlightClick="1"/>
          </p:cNvPr>
          <p:cNvSpPr/>
          <p:nvPr/>
        </p:nvSpPr>
        <p:spPr>
          <a:xfrm>
            <a:off x="7956376" y="6165304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кутник 4"/>
          <p:cNvSpPr/>
          <p:nvPr/>
        </p:nvSpPr>
        <p:spPr>
          <a:xfrm>
            <a:off x="395536" y="620688"/>
            <a:ext cx="8424936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Образотворче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декоративно-прикладне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мистецтво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періоду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готики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тісно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пов’язане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архітектурою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. У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мистецьких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творах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чільне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місце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посідали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релігійні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сюжети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однак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уже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простежувався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інтерес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світського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, думок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настроїв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звичайної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Саме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на XIII—XV ст.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припадає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найвищий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розквіт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середньовічної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літератури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лицарських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романів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поезії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), театру та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музики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7" descr="Картинки по запросу витраж готика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3068960"/>
            <a:ext cx="2177589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068960"/>
            <a:ext cx="3232462" cy="2039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384" y="3309813"/>
            <a:ext cx="2908538" cy="2207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 descr="I:\музика\Рисунок5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57865" y="2564904"/>
            <a:ext cx="786135" cy="1159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827584" y="5877272"/>
            <a:ext cx="192668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b="1" i="1" u="sng" dirty="0" smtClean="0">
                <a:latin typeface="Times New Roman" pitchFamily="18" charset="0"/>
                <a:cs typeface="Times New Roman" pitchFamily="18" charset="0"/>
              </a:rPr>
              <a:t>Для перегляду відео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400" b="1" i="1" u="sng" dirty="0" smtClean="0">
                <a:latin typeface="Times New Roman" pitchFamily="18" charset="0"/>
                <a:cs typeface="Times New Roman" pitchFamily="18" charset="0"/>
              </a:rPr>
              <a:t>натисніть картинку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Кнопка дії: додому 12">
            <a:hlinkClick r:id="rId7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4" name="Штрихова стрілка вправо 13"/>
          <p:cNvSpPr/>
          <p:nvPr/>
        </p:nvSpPr>
        <p:spPr>
          <a:xfrm rot="20900675">
            <a:off x="2412173" y="5665314"/>
            <a:ext cx="1283205" cy="267513"/>
          </a:xfrm>
          <a:prstGeom prst="stripedRightArrow">
            <a:avLst>
              <a:gd name="adj1" fmla="val 63241"/>
              <a:gd name="adj2" fmla="val 93032"/>
            </a:avLst>
          </a:prstGeom>
          <a:solidFill>
            <a:srgbClr val="FF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Кнопка дії: додому 9">
            <a:hlinkClick r:id="rId8" action="ppaction://hlinkpres?slideindex=12&amp;slidetitle=Урок 10.  Готчне мистецтво" highlightClick="1"/>
          </p:cNvPr>
          <p:cNvSpPr/>
          <p:nvPr/>
        </p:nvSpPr>
        <p:spPr>
          <a:xfrm>
            <a:off x="7956376" y="6165304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uk-UA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Мистецька скарбничка</a:t>
            </a:r>
            <a:endParaRPr lang="ru-RU" b="1" i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395536" y="980728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altLang="ru-RU" sz="2400" b="1" i="1" u="sng" dirty="0" err="1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Вітраж</a:t>
            </a:r>
            <a:r>
              <a:rPr lang="ru-RU" altLang="ru-RU" sz="24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— сюжетна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орнаментальна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композиція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виконана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зі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шматочків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прозорого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кольорового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скла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скріплених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свинцевим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обрамленням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204864"/>
            <a:ext cx="2416641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1988840"/>
            <a:ext cx="2257685" cy="3297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3"/>
          <p:cNvSpPr>
            <a:spLocks noChangeArrowheads="1"/>
          </p:cNvSpPr>
          <p:nvPr/>
        </p:nvSpPr>
        <p:spPr bwMode="auto">
          <a:xfrm>
            <a:off x="2771800" y="2348880"/>
            <a:ext cx="208756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Вітраж</a:t>
            </a:r>
            <a:endParaRPr lang="ru-RU" altLang="ru-RU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Богоматір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Ісусом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Собор у </a:t>
            </a:r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Шартрі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altLang="ru-RU" b="1" i="1" dirty="0">
                <a:latin typeface="Times New Roman" pitchFamily="18" charset="0"/>
                <a:cs typeface="Times New Roman" pitchFamily="18" charset="0"/>
              </a:rPr>
              <a:t>XII–XIII 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ст. </a:t>
            </a:r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Франція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4"/>
          <p:cNvSpPr>
            <a:spLocks noChangeArrowheads="1"/>
          </p:cNvSpPr>
          <p:nvPr/>
        </p:nvSpPr>
        <p:spPr bwMode="auto">
          <a:xfrm>
            <a:off x="5148064" y="3933056"/>
            <a:ext cx="1782763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Вікно-роза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Лозаннський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 собор.</a:t>
            </a:r>
          </a:p>
          <a:p>
            <a:r>
              <a:rPr lang="en-US" altLang="ru-RU" b="1" i="1" dirty="0">
                <a:latin typeface="Times New Roman" pitchFamily="18" charset="0"/>
                <a:cs typeface="Times New Roman" pitchFamily="18" charset="0"/>
              </a:rPr>
              <a:t>XII–XIII 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ст.</a:t>
            </a:r>
          </a:p>
          <a:p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Швейцарія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Right-Web-65074.gif">
            <a:hlinkClick r:id="rId4" action="ppaction://hlinkpres?slideindex=1&amp;slidetitle=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460432" y="764704"/>
            <a:ext cx="683568" cy="4095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23528" y="5517232"/>
            <a:ext cx="82089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k-UA" sz="2400" b="1" i="1" u="sng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Теми </a:t>
            </a:r>
            <a:r>
              <a:rPr lang="uk-UA" sz="2400" b="1" i="1" u="sng" dirty="0" err="1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вітражних</a:t>
            </a:r>
            <a:r>
              <a:rPr lang="uk-UA" sz="2400" b="1" i="1" u="sng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 композицій</a:t>
            </a:r>
            <a:r>
              <a:rPr lang="uk-UA" sz="2400" b="1" i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релігійні сцени, історичні події, трудові процеси селян і ремісників, літературні мотиви. </a:t>
            </a:r>
            <a:r>
              <a:rPr lang="uk-UA" sz="2400" b="1" i="1" u="sng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Кольори: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червоний, синій, жовтий, коричневий.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3" name="Picture 1" descr="C:\Documents and Settings\User\Мои документы\Мои рисунки\анімація\262746611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44408" y="5445224"/>
            <a:ext cx="682293" cy="620266"/>
          </a:xfrm>
          <a:prstGeom prst="rect">
            <a:avLst/>
          </a:prstGeom>
          <a:noFill/>
        </p:spPr>
      </p:pic>
      <p:sp>
        <p:nvSpPr>
          <p:cNvPr id="12" name="Кнопка дії: додому 11">
            <a:hlinkClick r:id="rId7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3" name="Кнопка дії: додому 12">
            <a:hlinkClick r:id="rId8" action="ppaction://hlinkpres?slideindex=12&amp;slidetitle=Урок 10.  Готчне мистецтво" highlightClick="1"/>
          </p:cNvPr>
          <p:cNvSpPr/>
          <p:nvPr/>
        </p:nvSpPr>
        <p:spPr>
          <a:xfrm>
            <a:off x="7956376" y="6165304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u="sng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u="sng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900" b="1" u="sng" dirty="0" err="1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Живопис</a:t>
            </a:r>
            <a:r>
              <a:rPr lang="ru-RU" sz="4900" b="1" u="sng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u="sng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4900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323528" y="1052736"/>
            <a:ext cx="86409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i="1" dirty="0" smtClean="0"/>
              <a:t>    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Готичне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мистецтво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постійно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зверталося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до образу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Богоматері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заступниці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за людей перед Богом. </a:t>
            </a:r>
          </a:p>
          <a:p>
            <a:pPr algn="just"/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   У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добу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готики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змінився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образ Христа: художники</a:t>
            </a:r>
          </a:p>
          <a:p>
            <a:pPr algn="just"/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зображували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Бога у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скорботі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стражданнях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гріхи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людства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Водночас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композиціях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релігійної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тематики почали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з’являтися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елементи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пейзажу, натюрморту.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2" name="Picture 8" descr="C:\Documents and Settings\User\Рабочий стол\Мистецтво 8 кл., розробки презентацій\І семестр\10. Готичне мистецтво\Ілюстрації\живопис\220px-Dietisalvi_di_Speme_Madon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56992"/>
            <a:ext cx="2095500" cy="2686050"/>
          </a:xfrm>
          <a:prstGeom prst="rect">
            <a:avLst/>
          </a:prstGeom>
          <a:noFill/>
        </p:spPr>
      </p:pic>
      <p:pic>
        <p:nvPicPr>
          <p:cNvPr id="1036" name="Picture 12" descr="C:\Documents and Settings\User\Рабочий стол\Мистецтво 8 кл., розробки презентацій\І семестр\10. Готичне мистецтво\Ілюстрації\живопис\i4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3429000"/>
            <a:ext cx="2805717" cy="2736304"/>
          </a:xfrm>
          <a:prstGeom prst="rect">
            <a:avLst/>
          </a:prstGeom>
          <a:noFill/>
        </p:spPr>
      </p:pic>
      <p:pic>
        <p:nvPicPr>
          <p:cNvPr id="1038" name="Picture 14" descr="C:\Documents and Settings\User\Рабочий стол\Мистецтво 8 кл., розробки презентацій\І семестр\10. Готичне мистецтво\Ілюстрації\живопис\The-Maesta-Altarpiece-The-Incredulity-of-Saint-Thomas-1461_Ducci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3356992"/>
            <a:ext cx="2520280" cy="2737941"/>
          </a:xfrm>
          <a:prstGeom prst="rect">
            <a:avLst/>
          </a:prstGeom>
          <a:noFill/>
        </p:spPr>
      </p:pic>
      <p:pic>
        <p:nvPicPr>
          <p:cNvPr id="17" name="Picture 7" descr="I:\музика\Рисунок5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5661248"/>
            <a:ext cx="658008" cy="970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Кнопка дії: додому 8">
            <a:hlinkClick r:id="rId6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Кнопка дії: додому 9">
            <a:hlinkClick r:id="rId7" action="ppaction://hlinkpres?slideindex=12&amp;slidetitle=Урок 10.  Готчне мистецтво" highlightClick="1"/>
          </p:cNvPr>
          <p:cNvSpPr/>
          <p:nvPr/>
        </p:nvSpPr>
        <p:spPr>
          <a:xfrm>
            <a:off x="7956376" y="6165304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uk-UA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Мистецька скарбничка</a:t>
            </a:r>
            <a:endParaRPr lang="ru-RU" b="1" i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467544" y="1052736"/>
            <a:ext cx="828092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800" b="1" i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Характерні</a:t>
            </a:r>
            <a:r>
              <a:rPr lang="ru-RU" altLang="ru-RU" sz="2800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b="1" i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ознаки</a:t>
            </a:r>
            <a:r>
              <a:rPr lang="ru-RU" altLang="ru-RU" sz="2800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b="1" i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готичного</a:t>
            </a:r>
            <a:r>
              <a:rPr lang="ru-RU" altLang="ru-RU" sz="2800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b="1" i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живопису</a:t>
            </a:r>
            <a:r>
              <a:rPr lang="ru-RU" altLang="ru-RU" sz="2800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витонченість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багатофігурність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зображень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наявність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орнаментів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наявність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елементів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пейзажу та натюрморту.</a:t>
            </a:r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http://cp12.nevsepic.com.ua/75/thumbs/1352561590-1401-1425--giovanni-da-modena--la-visite-des-rois-mages-g-bethlgem-dgtail--fresqu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2996952"/>
            <a:ext cx="2592288" cy="3064084"/>
          </a:xfrm>
          <a:prstGeom prst="rect">
            <a:avLst/>
          </a:prstGeom>
          <a:noFill/>
        </p:spPr>
      </p:pic>
      <p:pic>
        <p:nvPicPr>
          <p:cNvPr id="2054" name="Picture 6" descr="http://ichef.bbci.co.uk/arts/yourpaintings/images/paintings/vyn/large/ntiv_vyn_27694_la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3140968"/>
            <a:ext cx="3048000" cy="2381250"/>
          </a:xfrm>
          <a:prstGeom prst="rect">
            <a:avLst/>
          </a:prstGeom>
          <a:noFill/>
        </p:spPr>
      </p:pic>
      <p:pic>
        <p:nvPicPr>
          <p:cNvPr id="2056" name="Picture 8" descr="http://escher.com.ua/d/5794-2/______________________+0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1408" y="2924944"/>
            <a:ext cx="2734504" cy="3024336"/>
          </a:xfrm>
          <a:prstGeom prst="rect">
            <a:avLst/>
          </a:prstGeom>
          <a:noFill/>
        </p:spPr>
      </p:pic>
      <p:pic>
        <p:nvPicPr>
          <p:cNvPr id="2057" name="Picture 9" descr="C:\Documents and Settings\User\Мои документы\Мои рисунки\анімація\26274661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208279"/>
            <a:ext cx="936104" cy="851003"/>
          </a:xfrm>
          <a:prstGeom prst="rect">
            <a:avLst/>
          </a:prstGeom>
          <a:noFill/>
        </p:spPr>
      </p:pic>
      <p:sp>
        <p:nvSpPr>
          <p:cNvPr id="9" name="Кнопка дії: додому 8">
            <a:hlinkClick r:id="rId6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Кнопка дії: додому 9">
            <a:hlinkClick r:id="rId7" action="ppaction://hlinkpres?slideindex=12&amp;slidetitle=Урок 10.  Готчне мистецтво" highlightClick="1"/>
          </p:cNvPr>
          <p:cNvSpPr/>
          <p:nvPr/>
        </p:nvSpPr>
        <p:spPr>
          <a:xfrm>
            <a:off x="7956376" y="6165304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54396"/>
            <a:ext cx="3816424" cy="4050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23528" y="5733256"/>
            <a:ext cx="381642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Фрагмент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мозаїки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«Бог </a:t>
            </a:r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створює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сонце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місяць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зорі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». Собор 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у Монреале. XII–XIII ст. </a:t>
            </a:r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Італія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620688"/>
            <a:ext cx="8352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k-UA" sz="2400" b="1" u="sng" dirty="0" smtClean="0">
                <a:latin typeface="Times New Roman" pitchFamily="18" charset="0"/>
                <a:cs typeface="Times New Roman" pitchFamily="18" charset="0"/>
              </a:rPr>
              <a:t>Німеччина.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Зростання інтересу до реальних явищ, поява творів за сюжетами  лицарських романів, сцен із придворного життя (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кельська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школа живопису)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11960" y="3140968"/>
            <a:ext cx="468052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2400" b="1" u="sng" dirty="0" smtClean="0">
                <a:latin typeface="Times New Roman" pitchFamily="18" charset="0"/>
                <a:cs typeface="Times New Roman" pitchFamily="18" charset="0"/>
              </a:rPr>
              <a:t>Італія.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Живопис наближений до візантійського, але відчутні ознаки ренесансного мистецтва.  Прикладом слугують мозаїки собору в м.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Монреале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( Сицилія) – в релігійних композиціях особливо помітні світські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елементи.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7" descr="I:\музика\Рисунок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5085184"/>
            <a:ext cx="660442" cy="974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Кнопка дії: додому 8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5" action="ppaction://hlinkpres?slideindex=12&amp;slidetitle=Урок 10.  Готчне мистецтво" highlightClick="1"/>
          </p:cNvPr>
          <p:cNvSpPr/>
          <p:nvPr/>
        </p:nvSpPr>
        <p:spPr>
          <a:xfrm>
            <a:off x="7956376" y="6165304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uk-UA" alt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alt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altLang="ru-RU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Практичне завдання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кутник 2"/>
          <p:cNvSpPr/>
          <p:nvPr/>
        </p:nvSpPr>
        <p:spPr>
          <a:xfrm>
            <a:off x="467544" y="908720"/>
            <a:ext cx="84249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200" b="1" dirty="0" err="1" smtClean="0">
                <a:latin typeface="Times New Roman" pitchFamily="18" charset="0"/>
                <a:cs typeface="Times New Roman" pitchFamily="18" charset="0"/>
              </a:rPr>
              <a:t>Розгляньте</a:t>
            </a:r>
            <a:r>
              <a:rPr lang="ru-RU" altLang="ru-RU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b="1" dirty="0" err="1" smtClean="0">
                <a:latin typeface="Times New Roman" pitchFamily="18" charset="0"/>
                <a:cs typeface="Times New Roman" pitchFamily="18" charset="0"/>
              </a:rPr>
              <a:t>ілюстрації</a:t>
            </a:r>
            <a:r>
              <a:rPr lang="ru-RU" altLang="ru-RU" sz="2200" b="1" dirty="0" smtClean="0">
                <a:latin typeface="Times New Roman" pitchFamily="18" charset="0"/>
                <a:cs typeface="Times New Roman" pitchFamily="18" charset="0"/>
              </a:rPr>
              <a:t> та дайте </a:t>
            </a:r>
            <a:r>
              <a:rPr lang="ru-RU" altLang="ru-RU" sz="2200" b="1" dirty="0" err="1" smtClean="0">
                <a:latin typeface="Times New Roman" pitchFamily="18" charset="0"/>
                <a:cs typeface="Times New Roman" pitchFamily="18" charset="0"/>
              </a:rPr>
              <a:t>відповіді</a:t>
            </a:r>
            <a:r>
              <a:rPr lang="ru-RU" altLang="ru-RU" sz="2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2200" b="1" dirty="0" err="1" smtClean="0">
                <a:latin typeface="Times New Roman" pitchFamily="18" charset="0"/>
                <a:cs typeface="Times New Roman" pitchFamily="18" charset="0"/>
              </a:rPr>
              <a:t>запитання</a:t>
            </a:r>
            <a:r>
              <a:rPr lang="ru-RU" altLang="ru-RU" sz="2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відрізняється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на перший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погляд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готичний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живопис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візантійського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романського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Обґрунтуйте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свою думку.</a:t>
            </a:r>
          </a:p>
          <a:p>
            <a:pPr algn="just"/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особливості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готичного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живопису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можете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виділити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завдяки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поданим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репродукціям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just"/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Назвіть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спільні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риси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засобів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виразності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цих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творів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212976"/>
            <a:ext cx="3423677" cy="2920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212976"/>
            <a:ext cx="3888432" cy="2950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3"/>
          <p:cNvSpPr>
            <a:spLocks noChangeArrowheads="1"/>
          </p:cNvSpPr>
          <p:nvPr/>
        </p:nvSpPr>
        <p:spPr bwMode="auto">
          <a:xfrm>
            <a:off x="539552" y="6093296"/>
            <a:ext cx="350331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Ґ.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ді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Ґраціано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. «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Звільнення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св. Петра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в’язниці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».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Бл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. 1270 р. 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4"/>
          <p:cNvSpPr>
            <a:spLocks noChangeArrowheads="1"/>
          </p:cNvSpPr>
          <p:nvPr/>
        </p:nvSpPr>
        <p:spPr bwMode="auto">
          <a:xfrm>
            <a:off x="4788024" y="6211669"/>
            <a:ext cx="4176464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Ґ. да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Сієна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. «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Розп’яття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». 1275–1280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altLang="ru-RU" i="1" dirty="0"/>
          </a:p>
        </p:txBody>
      </p:sp>
      <p:pic>
        <p:nvPicPr>
          <p:cNvPr id="8" name="Picture 5" descr="I:\музика\Рисунок3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260351"/>
            <a:ext cx="654224" cy="1186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Кнопка дії: додому 9">
            <a:hlinkClick r:id="rId5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Кнопка дії: додому 10">
            <a:hlinkClick r:id="rId6" action="ppaction://hlinkpres?slideindex=12&amp;slidetitle=Урок 10.  Готчне мистецтво" highlightClick="1"/>
          </p:cNvPr>
          <p:cNvSpPr/>
          <p:nvPr/>
        </p:nvSpPr>
        <p:spPr>
          <a:xfrm>
            <a:off x="8388424" y="5589240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u="sng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Книжкова</a:t>
            </a:r>
            <a:r>
              <a:rPr lang="ru-RU" b="1" u="sng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u="sng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мініатюра</a:t>
            </a:r>
            <a:r>
              <a:rPr lang="ru-RU" b="1" u="sng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u="sng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251520" y="1052736"/>
            <a:ext cx="871296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i="1" dirty="0" smtClean="0"/>
              <a:t>   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Розквіт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книжкового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зокрема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 err="1" smtClean="0">
                <a:latin typeface="Times New Roman" pitchFamily="18" charset="0"/>
                <a:cs typeface="Times New Roman" pitchFamily="18" charset="0"/>
              </a:rPr>
              <a:t>мініатюри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Вирізнялася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світськими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за характером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ілюстраціями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біблійних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текстів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Масово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створювалися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християнські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рукописи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розважально-дидактичного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змісту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значну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увагу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приділяли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камерним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манускриптам,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призначеним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для приватного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користування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(часословам).</a:t>
            </a:r>
          </a:p>
          <a:p>
            <a:pPr algn="just"/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Важливого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значення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композиції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книги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набув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орнамент.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Мотиви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орнаменту —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геометричні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рослинні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: розетки,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трилисники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чотирилисники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3356991"/>
            <a:ext cx="2304256" cy="3222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5220072" y="5517232"/>
            <a:ext cx="331236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Брати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Лімбурги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. «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Благовіщення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». XV ст.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Мініатюра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Розкішного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часослова герцога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Беррійського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»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7" descr="I:\музика\Рисунок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3933056"/>
            <a:ext cx="902091" cy="1330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нопка дії: додому 7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Кнопка дії: додому 8">
            <a:hlinkClick r:id="rId5" action="ppaction://hlinkpres?slideindex=12&amp;slidetitle=Урок 10.  Готчне мистецтво" highlightClick="1"/>
          </p:cNvPr>
          <p:cNvSpPr/>
          <p:nvPr/>
        </p:nvSpPr>
        <p:spPr>
          <a:xfrm>
            <a:off x="8460432" y="5589240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</TotalTime>
  <Words>1390</Words>
  <Application>Microsoft Office PowerPoint</Application>
  <PresentationFormat>Екран (4:3)</PresentationFormat>
  <Paragraphs>108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27</vt:i4>
      </vt:variant>
    </vt:vector>
  </HeadingPairs>
  <TitlesOfParts>
    <vt:vector size="28" baseType="lpstr">
      <vt:lpstr>Тема Office</vt:lpstr>
      <vt:lpstr>Мистецтво в культурі минулого</vt:lpstr>
      <vt:lpstr>Слайд 2</vt:lpstr>
      <vt:lpstr>Слайд 3</vt:lpstr>
      <vt:lpstr>Мистецька скарбничка</vt:lpstr>
      <vt:lpstr> Живопис </vt:lpstr>
      <vt:lpstr>Мистецька скарбничка</vt:lpstr>
      <vt:lpstr>Слайд 7</vt:lpstr>
      <vt:lpstr> Практичне завдання </vt:lpstr>
      <vt:lpstr> Книжкова мініатюра </vt:lpstr>
      <vt:lpstr>Слайд 10</vt:lpstr>
      <vt:lpstr> Практичне завдання </vt:lpstr>
      <vt:lpstr> Декоративно-прикладне мистецтво </vt:lpstr>
      <vt:lpstr>Мистецька скарбничка</vt:lpstr>
      <vt:lpstr> Готичний стиль у моді </vt:lpstr>
      <vt:lpstr>Слайд 15</vt:lpstr>
      <vt:lpstr>Слайд 16</vt:lpstr>
      <vt:lpstr>Музичне мистецтво</vt:lpstr>
      <vt:lpstr>Слайд 18</vt:lpstr>
      <vt:lpstr>Театральне мистецтво</vt:lpstr>
      <vt:lpstr>Слайд 20</vt:lpstr>
      <vt:lpstr>Слайд 21</vt:lpstr>
      <vt:lpstr>Слайд 22</vt:lpstr>
      <vt:lpstr>Підсумок уроку</vt:lpstr>
      <vt:lpstr>Слайд 24</vt:lpstr>
      <vt:lpstr>Слайд 25</vt:lpstr>
      <vt:lpstr>Урок завершено</vt:lpstr>
      <vt:lpstr>Список використаних джерел  (література та інтернет-ресурси)</vt:lpstr>
    </vt:vector>
  </TitlesOfParts>
  <Company>DreamLair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47</cp:revision>
  <dcterms:created xsi:type="dcterms:W3CDTF">2017-02-16T07:55:05Z</dcterms:created>
  <dcterms:modified xsi:type="dcterms:W3CDTF">2017-02-27T07:34:23Z</dcterms:modified>
</cp:coreProperties>
</file>