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4" r:id="rId7"/>
    <p:sldId id="268" r:id="rId8"/>
    <p:sldId id="269" r:id="rId9"/>
    <p:sldId id="262" r:id="rId10"/>
    <p:sldId id="266" r:id="rId11"/>
    <p:sldId id="270" r:id="rId12"/>
    <p:sldId id="279" r:id="rId13"/>
    <p:sldId id="272" r:id="rId14"/>
    <p:sldId id="273" r:id="rId15"/>
    <p:sldId id="274" r:id="rId16"/>
    <p:sldId id="277" r:id="rId17"/>
    <p:sldId id="278" r:id="rId18"/>
    <p:sldId id="280" r:id="rId19"/>
    <p:sldId id="26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66FF"/>
    <a:srgbClr val="CC0099"/>
    <a:srgbClr val="FFCC99"/>
    <a:srgbClr val="33CC33"/>
    <a:srgbClr val="FFCC00"/>
    <a:srgbClr val="FFFF99"/>
    <a:srgbClr val="CC33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BAF64-3163-4E48-BE97-1B2F49E5FA3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5E278A-1199-4D07-B9E1-936F21A453F6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5E278A-1199-4D07-B9E1-936F21A453F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F37EE-B9BA-4DB9-9F56-C5AE93468CB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BCB60-99BA-49CA-B492-1ADF71B03A5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image" Target="../media/image23.pn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&#1042;&#1110;&#1076;&#1077;&#1086;/1..wmv" TargetMode="External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9.wmf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../&#1042;&#1110;&#1076;&#1077;&#1086;/2..wmv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3,&#1059;&#1088;&#1086;&#1082;%201.%20%20&#1057;&#1090;&#1080;&#1083;&#1100;%20&#1084;&#1080;&#1089;&#1090;&#1077;&#1094;&#1090;&#1074;&#1072;" TargetMode="External"/><Relationship Id="rId5" Type="http://schemas.openxmlformats.org/officeDocument/2006/relationships/image" Target="../media/image17.png"/><Relationship Id="rId10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8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764704"/>
            <a:ext cx="1390610" cy="1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764704"/>
            <a:ext cx="24495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2708920"/>
            <a:ext cx="2952328" cy="17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7" descr="Картинки по запросу види мистецт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725144"/>
            <a:ext cx="2534719" cy="192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5" name="Picture 9" descr="Картинки по запросу види мистецтв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9237" y="2852936"/>
            <a:ext cx="2147060" cy="18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User\Documents\Кондратова Електронний додаток до підручника Мистецтво 8 клас\5 урок\Ілюстрації\скульптура\диптих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509120"/>
            <a:ext cx="1439044" cy="212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кутник 8"/>
          <p:cNvSpPr/>
          <p:nvPr/>
        </p:nvSpPr>
        <p:spPr>
          <a:xfrm>
            <a:off x="899592" y="0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Впізнайте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мистецтва</a:t>
            </a:r>
            <a:endParaRPr lang="ru-RU" sz="4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836712"/>
            <a:ext cx="1478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Архітектура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528" y="2924944"/>
            <a:ext cx="986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Музика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4941168"/>
            <a:ext cx="1445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Скульптура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96336" y="1988840"/>
            <a:ext cx="115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Живопис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3140968"/>
            <a:ext cx="1503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Хореографія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08304" y="5013176"/>
            <a:ext cx="16292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Декоративно-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прикладне</a:t>
            </a: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5" descr="I:\музика\Рисунок3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29588" y="260649"/>
            <a:ext cx="754312" cy="136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Кнопка дії: додому 20">
            <a:hlinkClick r:id="rId9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Кнопка дії: додому 19">
            <a:hlinkClick r:id="rId10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Худoжній</a:t>
            </a:r>
            <a:r>
              <a:rPr lang="ru-RU" alt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oбраз</a:t>
            </a:r>
            <a:endParaRPr lang="ru-RU" alt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2" descr="Картинки по запросу художній обра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124745"/>
            <a:ext cx="356635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4139952" y="112474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sz="24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4139952" y="1772816"/>
            <a:ext cx="47525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Худoжній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err="1" smtClean="0">
                <a:latin typeface="Times New Roman" pitchFamily="18" charset="0"/>
                <a:cs typeface="Times New Roman" pitchFamily="18" charset="0"/>
              </a:rPr>
              <a:t>oбраз</a:t>
            </a:r>
            <a:r>
              <a:rPr lang="ru-RU" altLang="ru-RU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властива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мистецтву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форма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відображення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реальності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крізь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призму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світосприйняття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митця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естетичних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поглядів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тому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художній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образ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завжди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конкретний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суб’єктивний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унікальний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800" dirty="0" err="1" smtClean="0">
                <a:latin typeface="Times New Roman" pitchFamily="18" charset="0"/>
                <a:cs typeface="Times New Roman" pitchFamily="18" charset="0"/>
              </a:rPr>
              <a:t>емоційний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0724" y="5589240"/>
            <a:ext cx="706825" cy="104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3&amp;slidetitle=Урок 1.  Стиль мистецтва" highlightClick="1"/>
          </p:cNvPr>
          <p:cNvSpPr/>
          <p:nvPr/>
        </p:nvSpPr>
        <p:spPr>
          <a:xfrm>
            <a:off x="7884368" y="6165304"/>
            <a:ext cx="322336" cy="466352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Індивідуальний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митця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980729"/>
            <a:ext cx="8229600" cy="1584175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В мистецтві  поняття індивідуального стилю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пов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язане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 творчою особистістю митця. </a:t>
            </a:r>
            <a:r>
              <a:rPr lang="uk-UA" b="1" i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Індивідуальний стиль митця</a:t>
            </a:r>
            <a:r>
              <a:rPr lang="uk-UA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 стиль окремого митця.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467544" y="2636912"/>
            <a:ext cx="1728192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Особиснісні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риси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2411760" y="2780928"/>
            <a:ext cx="576064" cy="576064"/>
          </a:xfrm>
          <a:prstGeom prst="mathPlus">
            <a:avLst/>
          </a:prstGeom>
          <a:solidFill>
            <a:srgbClr val="FFC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круглений прямокутник 5"/>
          <p:cNvSpPr/>
          <p:nvPr/>
        </p:nvSpPr>
        <p:spPr>
          <a:xfrm>
            <a:off x="3131840" y="2636912"/>
            <a:ext cx="2016224" cy="86409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Власне  світосприйняття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люс 6"/>
          <p:cNvSpPr/>
          <p:nvPr/>
        </p:nvSpPr>
        <p:spPr>
          <a:xfrm>
            <a:off x="5364088" y="2780928"/>
            <a:ext cx="576064" cy="576064"/>
          </a:xfrm>
          <a:prstGeom prst="mathPlus">
            <a:avLst/>
          </a:prstGeom>
          <a:solidFill>
            <a:srgbClr val="FFC0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6156176" y="2636912"/>
            <a:ext cx="2016224" cy="86409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Досвід спілкування з оточуючими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Дорівнює 10"/>
          <p:cNvSpPr/>
          <p:nvPr/>
        </p:nvSpPr>
        <p:spPr>
          <a:xfrm>
            <a:off x="3995936" y="3645024"/>
            <a:ext cx="720080" cy="720080"/>
          </a:xfrm>
          <a:prstGeom prst="mathEqual">
            <a:avLst/>
          </a:prstGeom>
          <a:solidFill>
            <a:srgbClr val="FFFF00"/>
          </a:solidFill>
          <a:ln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круглений прямокутник 11"/>
          <p:cNvSpPr/>
          <p:nvPr/>
        </p:nvSpPr>
        <p:spPr>
          <a:xfrm>
            <a:off x="1547664" y="4581128"/>
            <a:ext cx="6264696" cy="1224136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Індивідуальиий</a:t>
            </a:r>
            <a:r>
              <a:rPr lang="uk-UA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стиль митця </a:t>
            </a:r>
          </a:p>
          <a:p>
            <a:pPr algn="ctr"/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існує в музиці, літературі, образотворчому мистецтві, архітектурі тощо)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3" descr="C:\Documents and Settings\User\Мои документы\Мои рисунки\анімація\2627466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5868" y="4653136"/>
            <a:ext cx="1188132" cy="1080120"/>
          </a:xfrm>
          <a:prstGeom prst="rect">
            <a:avLst/>
          </a:prstGeom>
          <a:noFill/>
        </p:spPr>
      </p:pic>
      <p:pic>
        <p:nvPicPr>
          <p:cNvPr id="13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33375"/>
            <a:ext cx="7239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Кнопка дії: додому 14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Кнопка дії: додому 13">
            <a:hlinkClick r:id="rId5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леонард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19962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 descr="Картинки по запросу б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12976"/>
            <a:ext cx="213360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Картинки по запросу рафае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836712"/>
            <a:ext cx="2386471" cy="251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Картинки по запросу бетхове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1" y="3429001"/>
            <a:ext cx="2376264" cy="28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769170" y="30171"/>
            <a:ext cx="7605672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Індивідуальний</a:t>
            </a:r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митця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555776" y="394692"/>
            <a:ext cx="3600400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галузі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невідомого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культурному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житті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відбувається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постійний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пошук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Кожен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митець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намагається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знайти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свою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індивідуальність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свій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власний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стиль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митця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“ Кожний художник, як творець, повинен виразити те, що йому властиве; кожний художник, як дитя своєї епохи, повинен виразити те, що притаманне цій епосі; кожний художник, як служитель мистецтва, повинен давати те, що властиве мистецтву 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взагалі”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Василь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Кадинський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636912"/>
            <a:ext cx="2071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Леонардо да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Вінчі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44208" y="2924944"/>
            <a:ext cx="22333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Рафаель Санті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6211669"/>
            <a:ext cx="237565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Йоганн Себастьян Бах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300192" y="5805264"/>
            <a:ext cx="26368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Людвіг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Ван Бетховен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нопка дії: додому 13">
            <a:hlinkClick r:id="rId6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7" action="ppaction://hlinkpres?slideindex=3&amp;slidetitle=Урок 1.  Стиль мистецтва" highlightClick="1"/>
          </p:cNvPr>
          <p:cNvSpPr/>
          <p:nvPr/>
        </p:nvSpPr>
        <p:spPr>
          <a:xfrm>
            <a:off x="8244408" y="6165304"/>
            <a:ext cx="322336" cy="466352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dirty="0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Індивідуальний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altLang="ru-RU" b="1" i="1" dirty="0" err="1" smtClean="0">
                <a:latin typeface="Times New Roman" pitchFamily="18" charset="0"/>
                <a:cs typeface="Times New Roman" pitchFamily="18" charset="0"/>
              </a:rPr>
              <a:t>митця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віддзеркалює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характерну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авторську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манеру, в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сприймання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навколишнього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творча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фантазія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талант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майстерність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3" name="Picture 1" descr="C:\Documents and Settings\User\Мои документы\Мои рисунки\анімація\f55bf0765a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725144"/>
            <a:ext cx="4248150" cy="1009650"/>
          </a:xfrm>
          <a:prstGeom prst="rect">
            <a:avLst/>
          </a:prstGeom>
          <a:noFill/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4077072"/>
            <a:ext cx="1048542" cy="154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60350"/>
            <a:ext cx="4537075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932040" y="1916832"/>
            <a:ext cx="3960440" cy="415498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Робота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викликає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піднесені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почуття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Ніжний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овал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проникливий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погляд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вели-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ких,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красивих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очей,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ледь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помітна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усмішка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куточ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ках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вуст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— усе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підкреслює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зовнішню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привабливість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, а й красу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душі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юної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моделі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5" y="332656"/>
            <a:ext cx="3744416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Розгляньте репродукцію твору 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Леонардо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Вінчі “ Пані з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горностаєм”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Охарактеризуйте індивідуальний стиль митця за запитаннями: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Опишіть колірну гаму. Які кольори на ній переважають: теплі чи холодні?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Спорідненя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чи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контрасні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Чи вдалося художникові передати характер і настрій своєї моделі?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Якими засобами він зміг досягти цього?</a:t>
            </a:r>
          </a:p>
          <a:p>
            <a:pPr marL="457200" indent="-457200">
              <a:buAutoNum type="arabicPeriod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Які особливості індивідуального стилю митця відчувається в портреті?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341438"/>
            <a:ext cx="8435975" cy="5327650"/>
          </a:xfrm>
        </p:spPr>
        <p:txBody>
          <a:bodyPr rtlCol="0"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Поясніть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розумієте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«стиль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стилів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історичних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епох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означають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поняття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художня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епоха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художній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напрям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»?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відомі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видом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захоплюєтесь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 них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маєте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власні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здобутки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поняттю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художній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образ».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Поміркуйте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чином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художні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образи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допомагають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зрозуміти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певного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fontAlgn="auto" hangingPunct="1">
              <a:spcAft>
                <a:spcPts val="0"/>
              </a:spcAft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індивідуальний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митця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just"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Наведіть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приклади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44408" y="188640"/>
            <a:ext cx="714776" cy="1296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5229200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§1, с.6-11</a:t>
            </a:r>
          </a:p>
          <a:p>
            <a:pPr algn="just" eaLnBrk="1" hangingPunct="1"/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Перегляньте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світових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створених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історичні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eaLnBrk="1" hangingPunct="1"/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Складіть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схему «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Стилі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» та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доповніть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назвами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найвідоміших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мистецьких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обов’язково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вказавши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прізвища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авторів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075" name="Picture 3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879580"/>
            <a:ext cx="2016224" cy="1978420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3ec79578f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07500">
            <a:off x="1316321" y="2938597"/>
            <a:ext cx="7227556" cy="790575"/>
          </a:xfrm>
          <a:prstGeom prst="rect">
            <a:avLst/>
          </a:prstGeom>
        </p:spPr>
      </p:pic>
      <p:pic>
        <p:nvPicPr>
          <p:cNvPr id="6" name="Рисунок 5" descr="razdelitel-pohude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5373216"/>
            <a:ext cx="5518247" cy="508104"/>
          </a:xfrm>
          <a:prstGeom prst="rect">
            <a:avLst/>
          </a:prstGeom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pPr marL="514350" indent="-514350"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https://yandex.ua/search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Мои рисунки\stil_u_mistectv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31" y="260648"/>
            <a:ext cx="8472942" cy="635470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584176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Тема 1. СТИЛІ ТА НАПРЯМИ МИСТЕЦТВА:  античний, візантійський, романський , готика. ренесанс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2204864"/>
            <a:ext cx="2160240" cy="72008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rgbClr val="FFFF00"/>
                </a:solidFill>
              </a:rPr>
              <a:t> </a:t>
            </a: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1.</a:t>
            </a:r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ЗАРОДЖЕННЯ МИСТЕЦТВА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2664296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Мистецтво як особливий вид людської діяльності зародилося ще в добу палеоліту.</a:t>
            </a:r>
          </a:p>
          <a:p>
            <a:pPr algn="just">
              <a:buNone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      Засоби якими користувалися печерні люди:</a:t>
            </a:r>
          </a:p>
          <a:p>
            <a:pPr algn="just">
              <a:buNone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- гострі камінці;</a:t>
            </a:r>
          </a:p>
          <a:p>
            <a:pPr algn="just">
              <a:buNone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- вуглинки від вогнища;</a:t>
            </a:r>
          </a:p>
          <a:p>
            <a:pPr algn="just">
              <a:buNone/>
            </a:pP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  - природні мінеральні фарби, яку наносилися пальцями або примітивними пензлями ( жмут вовни, пучок трави).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3645024"/>
            <a:ext cx="4072605" cy="2952328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573016"/>
            <a:ext cx="3921001" cy="297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333375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88641"/>
            <a:ext cx="8229600" cy="2088232"/>
          </a:xfrm>
        </p:spPr>
        <p:txBody>
          <a:bodyPr/>
          <a:lstStyle/>
          <a:p>
            <a:pPr algn="just">
              <a:buNone/>
            </a:pPr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        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плином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вслід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соціальними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змінами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змінювались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способи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характер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стиль </a:t>
            </a:r>
            <a:r>
              <a:rPr lang="ru-RU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vseprogroshi.com.ua/wp-content/uploads/2015/02/vremya-dengi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92896"/>
            <a:ext cx="5555255" cy="3874791"/>
          </a:xfrm>
          <a:prstGeom prst="rect">
            <a:avLst/>
          </a:prstGeom>
          <a:noFill/>
        </p:spPr>
      </p:pic>
      <p:sp>
        <p:nvSpPr>
          <p:cNvPr id="4" name="Кнопка дії: додому 3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естетичне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пізнання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художньої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як особливого виду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відображує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дійсність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конкретно-чуттєвих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образах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певних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ідеалів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прекрасного.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7414" name="Picture 6" descr="C:\Documents and Settings\User\Мои документы\Мои рисунки\анімація\76731612_3571750_43049668_26a7a48eeea01656ef5d6be43778eed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5013176"/>
            <a:ext cx="3219450" cy="504825"/>
          </a:xfrm>
          <a:prstGeom prst="rect">
            <a:avLst/>
          </a:prstGeom>
          <a:noFill/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581128"/>
            <a:ext cx="114617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Етапи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alt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мистецтва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ph idx="1"/>
          </p:nvPr>
        </p:nvGraphicFramePr>
        <p:xfrm>
          <a:off x="251520" y="548680"/>
          <a:ext cx="8640960" cy="6016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4032448"/>
                <a:gridCol w="2448272"/>
              </a:tblGrid>
              <a:tr h="600634">
                <a:tc>
                  <a:txBody>
                    <a:bodyPr/>
                    <a:lstStyle/>
                    <a:p>
                      <a:r>
                        <a:rPr lang="ru-RU" sz="1800" b="1" i="0" u="none" strike="noStrike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endParaRPr lang="ru-RU" sz="1800" b="1" i="0" u="none" strike="noStrike" kern="1200" baseline="0" dirty="0" smtClean="0">
                        <a:solidFill>
                          <a:schemeClr val="lt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0" u="none" strike="noStrike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первісної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0" u="none" strike="noStrike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доби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Первісне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kern="1200" baseline="0" dirty="0" err="1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33CC33"/>
                    </a:solidFill>
                  </a:tcPr>
                </a:tc>
              </a:tr>
              <a:tr h="1086851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endParaRPr lang="ru-RU" sz="2000" b="1" i="0" u="none" strike="noStrike" kern="1200" baseline="0" dirty="0" smtClean="0">
                        <a:solidFill>
                          <a:schemeClr val="tx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0" u="none" strike="noStrike" kern="1200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стародавнього</a:t>
                      </a:r>
                      <a:endParaRPr lang="ru-RU" sz="2000" b="1" i="0" u="none" strike="noStrike" kern="1200" baseline="0" dirty="0" smtClean="0">
                        <a:solidFill>
                          <a:schemeClr val="tx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0" u="none" strike="noStrike" kern="1200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світу</a:t>
                      </a:r>
                      <a:endParaRPr lang="ru-RU" sz="20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endParaRPr lang="ru-RU" sz="14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Стародавнього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Єгипту</a:t>
                      </a:r>
                      <a:endParaRPr lang="ru-RU" sz="14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Передньої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Азії</a:t>
                      </a:r>
                      <a:endParaRPr lang="ru-RU" sz="14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Стародавньої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Греції</a:t>
                      </a:r>
                      <a:endParaRPr lang="ru-RU" sz="14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Стародавнього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Риму</a:t>
                      </a:r>
                      <a:endParaRPr lang="ru-RU" sz="1400" b="1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Античний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стиль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</a:tr>
              <a:tr h="772240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доби</a:t>
                      </a:r>
                      <a:endParaRPr lang="ru-RU" sz="2000" b="1" i="0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Середньовіччя</a:t>
                      </a:r>
                      <a:endParaRPr lang="ru-RU" sz="20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Візантії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Романське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Готичне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1" i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1" u="none" strike="noStrike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Візантійський</a:t>
                      </a:r>
                      <a:r>
                        <a:rPr lang="ru-RU" sz="1800" b="1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стиль</a:t>
                      </a:r>
                    </a:p>
                    <a:p>
                      <a:pPr algn="l"/>
                      <a:r>
                        <a:rPr lang="ru-RU" sz="1800" b="1" i="1" u="none" strike="noStrike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Романський</a:t>
                      </a:r>
                      <a:r>
                        <a:rPr lang="ru-RU" sz="1800" b="1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стиль</a:t>
                      </a:r>
                    </a:p>
                    <a:p>
                      <a:pPr algn="l"/>
                      <a:r>
                        <a:rPr lang="ru-RU" sz="1800" b="1" i="1" u="none" strike="noStrike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Готичний</a:t>
                      </a:r>
                      <a:r>
                        <a:rPr lang="ru-RU" sz="1800" b="1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стиль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</a:tr>
              <a:tr h="743622">
                <a:tc>
                  <a:txBody>
                    <a:bodyPr/>
                    <a:lstStyle/>
                    <a:p>
                      <a:pPr algn="l"/>
                      <a:r>
                        <a:rPr lang="ru-RU" sz="2000" b="1" i="0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endParaRPr lang="ru-RU" sz="2000" b="1" i="0" u="none" strike="noStrike" baseline="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000" b="1" i="0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Ренесансу</a:t>
                      </a:r>
                      <a:endParaRPr lang="ru-RU" sz="2000" b="1" i="0" u="none" strike="noStrike" baseline="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endParaRPr lang="ru-RU" sz="1400" b="1" i="1" u="none" strike="noStrike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доби</a:t>
                      </a:r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Відродження</a:t>
                      </a:r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ru-RU" sz="1400" b="1" i="1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Італії</a:t>
                      </a:r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Північне</a:t>
                      </a:r>
                      <a:r>
                        <a:rPr lang="ru-RU" sz="1400" b="1" i="1" u="none" strike="noStrike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Відродження</a:t>
                      </a:r>
                      <a:endParaRPr lang="ru-RU" sz="1400" b="1" i="1" u="none" strike="noStrike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Стиль </a:t>
                      </a:r>
                      <a:r>
                        <a:rPr lang="ru-RU" sz="1800" b="1" i="1" u="none" strike="noStrike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ренесанс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</a:tr>
              <a:tr h="772240">
                <a:tc>
                  <a:txBody>
                    <a:bodyPr/>
                    <a:lstStyle/>
                    <a:p>
                      <a:pPr algn="l"/>
                      <a:r>
                        <a:rPr lang="ru-RU" sz="2000" b="1" i="0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2000" b="1" i="0" u="none" strike="noStrike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доби</a:t>
                      </a:r>
                      <a:endParaRPr lang="ru-RU" sz="2000" b="1" i="0" u="none" strike="noStrike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2000" b="1" i="0" u="none" strike="noStrike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Просвітництва</a:t>
                      </a:r>
                      <a:endParaRPr lang="ru-RU" sz="2000" b="1" i="0" u="none" strike="noStrike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i="1" u="none" strike="noStrike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Мистецтво</a:t>
                      </a:r>
                      <a:endParaRPr lang="ru-RU" sz="1400" b="1" i="1" u="none" strike="noStrike" baseline="0" dirty="0" smtClean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r>
                        <a:rPr lang="en-US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ІІ—Х</a:t>
                      </a:r>
                      <a:r>
                        <a:rPr lang="en-US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1400" b="1" i="1" u="none" strike="noStrike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ІІІ ст.</a:t>
                      </a:r>
                      <a:endParaRPr lang="ru-RU" sz="1400" b="1" i="1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</a:t>
                      </a:r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бароко</a:t>
                      </a:r>
                      <a:endParaRPr lang="ru-RU" sz="1800" b="1" i="1" u="none" strike="noStrike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рококо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</a:t>
                      </a:r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класицизм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</a:tr>
              <a:tr h="886644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2000" b="1" i="0" u="none" strike="noStrike" kern="1200" baseline="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ХІХ </a:t>
                      </a:r>
                      <a:r>
                        <a:rPr lang="ru-RU" sz="2000" b="1" i="0" u="none" strike="noStrike" kern="1200" baseline="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століття</a:t>
                      </a:r>
                      <a:endParaRPr lang="ru-RU" sz="2000" dirty="0">
                        <a:solidFill>
                          <a:schemeClr val="tx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endParaRPr lang="ru-RU" sz="14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першої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половини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ХІХ ст.</a:t>
                      </a:r>
                    </a:p>
                    <a:p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endParaRPr lang="ru-RU" sz="14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другої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половини</a:t>
                      </a:r>
                      <a:r>
                        <a:rPr lang="ru-RU" sz="14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ХІХ ст.</a:t>
                      </a:r>
                      <a:endParaRPr lang="ru-RU" sz="1400" b="1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</a:t>
                      </a:r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класицизм</a:t>
                      </a:r>
                      <a:endParaRPr lang="ru-RU" sz="1800" b="1" i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романтизм</a:t>
                      </a:r>
                    </a:p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</a:t>
                      </a:r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реалізм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CC99"/>
                    </a:solidFill>
                  </a:tcPr>
                </a:tc>
              </a:tr>
              <a:tr h="575505">
                <a:tc>
                  <a:txBody>
                    <a:bodyPr/>
                    <a:lstStyle/>
                    <a:p>
                      <a:r>
                        <a:rPr lang="ru-RU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Мистецтво</a:t>
                      </a:r>
                      <a:r>
                        <a:rPr lang="ru-RU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ХХ </a:t>
                      </a:r>
                      <a:r>
                        <a:rPr lang="ru-RU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століття</a:t>
                      </a:r>
                      <a:endParaRPr lang="ru-RU" sz="200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Стиль </a:t>
                      </a:r>
                      <a:r>
                        <a:rPr lang="ru-RU" sz="1800" b="1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реалізм</a:t>
                      </a:r>
                      <a:endParaRPr lang="ru-RU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Кнопка дії: додому 4">
            <a:hlinkClick r:id="rId4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Стиль у  мистецтві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4525963"/>
          </a:xfrm>
        </p:spPr>
        <p:txBody>
          <a:bodyPr/>
          <a:lstStyle/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Термін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“стиль”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належить до найбільш дискусійних питань у мистецтвознавстві. </a:t>
            </a:r>
          </a:p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У наш час стилем називають також спосіб життя, манеру поводитися, одягатися, методи і прийоми роботи: стиль спілкування, стиль одягу, стиль керівництва.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8" y="5877272"/>
            <a:ext cx="22597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Для  перегляду відео</a:t>
            </a:r>
          </a:p>
          <a:p>
            <a:r>
              <a:rPr lang="uk-UA" b="1" i="1" u="sng" dirty="0" err="1" smtClean="0">
                <a:latin typeface="Times New Roman" pitchFamily="18" charset="0"/>
                <a:cs typeface="Times New Roman" pitchFamily="18" charset="0"/>
              </a:rPr>
              <a:t>нажміть</a:t>
            </a:r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 картинку</a:t>
            </a:r>
            <a:endParaRPr lang="ru-RU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7239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61.gif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620619"/>
            <a:ext cx="1440160" cy="1103807"/>
          </a:xfrm>
          <a:prstGeom prst="rect">
            <a:avLst/>
          </a:prstGeom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340769"/>
            <a:ext cx="8229600" cy="2880320"/>
          </a:xfrm>
        </p:spPr>
        <p:txBody>
          <a:bodyPr/>
          <a:lstStyle/>
          <a:p>
            <a:pPr>
              <a:buNone/>
            </a:pPr>
            <a:r>
              <a:rPr lang="ru-RU" altLang="ru-RU" b="1" dirty="0" smtClean="0"/>
              <a:t>     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Стиль у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сукупність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художніх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принципів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прийомів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характерних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певних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країн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певного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історичного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періоду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напряму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індивідуальної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манери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художника.</a:t>
            </a:r>
          </a:p>
        </p:txBody>
      </p:sp>
      <p:pic>
        <p:nvPicPr>
          <p:cNvPr id="18434" name="Picture 2" descr="C:\Documents and Settings\User\Мои документы\Мои рисунки\анімація\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05064"/>
            <a:ext cx="2469654" cy="2469654"/>
          </a:xfrm>
          <a:prstGeom prst="rect">
            <a:avLst/>
          </a:prstGeom>
          <a:noFill/>
        </p:spPr>
      </p:pic>
      <p:pic>
        <p:nvPicPr>
          <p:cNvPr id="18435" name="Picture 3" descr="C:\Documents and Settings\User\Мои документы\Мои рисунки\анімація\teat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933056"/>
            <a:ext cx="2689253" cy="2591768"/>
          </a:xfrm>
          <a:prstGeom prst="rect">
            <a:avLst/>
          </a:prstGeom>
          <a:noFill/>
        </p:spPr>
      </p:pic>
      <p:pic>
        <p:nvPicPr>
          <p:cNvPr id="18436" name="Picture 4" descr="C:\Documents and Settings\User\Мои документы\Мои рисунки\анімація\1636880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645024"/>
            <a:ext cx="2423136" cy="2736304"/>
          </a:xfrm>
          <a:prstGeom prst="rect">
            <a:avLst/>
          </a:prstGeom>
          <a:noFill/>
        </p:spPr>
      </p:pic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95458" y="3212976"/>
            <a:ext cx="1048542" cy="1546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3&amp;slidetitle=Урок 1.  Стиль мистецтва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1409" y="1124744"/>
            <a:ext cx="2685369" cy="2246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1980940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20688"/>
            <a:ext cx="1777201" cy="2715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2711784" cy="1955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9" name="Picture 11" descr="D:\МАМУЛЯ\РАЗНОЕ\ЯРМАРКА СОРОЧИНЦЫ\P821002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7304" y="3583897"/>
            <a:ext cx="3995738" cy="2997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23528" y="3212976"/>
            <a:ext cx="19891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Графіка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03575" y="595313"/>
            <a:ext cx="2238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Живопис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032500" y="2564904"/>
            <a:ext cx="311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Скульптура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54463" y="5989638"/>
            <a:ext cx="5080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alt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Декоративно-ужиткове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5536" y="5949280"/>
            <a:ext cx="2768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Архітектура</a:t>
            </a:r>
          </a:p>
        </p:txBody>
      </p:sp>
      <p:sp>
        <p:nvSpPr>
          <p:cNvPr id="13" name="Прямокутник 12"/>
          <p:cNvSpPr/>
          <p:nvPr/>
        </p:nvSpPr>
        <p:spPr>
          <a:xfrm>
            <a:off x="2267744" y="0"/>
            <a:ext cx="43156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4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мистецтва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0"/>
            <a:ext cx="76558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868138" y="1052736"/>
            <a:ext cx="1275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i="1" u="sng" dirty="0" smtClean="0">
                <a:latin typeface="Times New Roman" pitchFamily="18" charset="0"/>
                <a:cs typeface="Times New Roman" pitchFamily="18" charset="0"/>
              </a:rPr>
              <a:t>Для  перегляду </a:t>
            </a:r>
          </a:p>
          <a:p>
            <a:r>
              <a:rPr lang="uk-UA" sz="1200" b="1" i="1" u="sng" dirty="0" smtClean="0">
                <a:latin typeface="Times New Roman" pitchFamily="18" charset="0"/>
                <a:cs typeface="Times New Roman" pitchFamily="18" charset="0"/>
              </a:rPr>
              <a:t>відео </a:t>
            </a:r>
            <a:r>
              <a:rPr lang="uk-UA" sz="1200" b="1" i="1" u="sng" dirty="0" err="1" smtClean="0">
                <a:latin typeface="Times New Roman" pitchFamily="18" charset="0"/>
                <a:cs typeface="Times New Roman" pitchFamily="18" charset="0"/>
              </a:rPr>
              <a:t>нажміть</a:t>
            </a:r>
            <a:r>
              <a:rPr lang="uk-UA" sz="12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1200" b="1" i="1" u="sng" dirty="0" smtClean="0">
                <a:latin typeface="Times New Roman" pitchFamily="18" charset="0"/>
                <a:cs typeface="Times New Roman" pitchFamily="18" charset="0"/>
              </a:rPr>
              <a:t>картинку</a:t>
            </a:r>
            <a:endParaRPr lang="ru-RU" sz="1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d002695a7e57787252e019693b4c7af7.gif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52805" y="332657"/>
            <a:ext cx="1391195" cy="648072"/>
          </a:xfrm>
          <a:prstGeom prst="rect">
            <a:avLst/>
          </a:prstGeom>
        </p:spPr>
      </p:pic>
      <p:sp>
        <p:nvSpPr>
          <p:cNvPr id="20" name="Кнопка дії: додому 19">
            <a:hlinkClick r:id="rId10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Кнопка дії: додому 18">
            <a:hlinkClick r:id="rId11" action="ppaction://hlinkpres?slideindex=3&amp;slidetitle=Урок 1.  Стиль мистецтва" highlightClick="1"/>
          </p:cNvPr>
          <p:cNvSpPr/>
          <p:nvPr/>
        </p:nvSpPr>
        <p:spPr>
          <a:xfrm>
            <a:off x="8532440" y="5589240"/>
            <a:ext cx="394344" cy="538360"/>
          </a:xfrm>
          <a:prstGeom prst="actionButtonHome">
            <a:avLst/>
          </a:prstGeom>
          <a:solidFill>
            <a:srgbClr val="CC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7-клас">
  <a:themeElements>
    <a:clrScheme name="Технічна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7-клас</Template>
  <TotalTime>970</TotalTime>
  <Words>832</Words>
  <Application>Microsoft Office PowerPoint</Application>
  <PresentationFormat>Екран (4:3)</PresentationFormat>
  <Paragraphs>137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7-клас</vt:lpstr>
      <vt:lpstr>Мистецтво в культурі минулого</vt:lpstr>
      <vt:lpstr>Тема 1. СТИЛІ ТА НАПРЯМИ МИСТЕЦТВА:  античний, візантійський, романський , готика. ренесанс</vt:lpstr>
      <vt:lpstr>ЗАРОДЖЕННЯ МИСТЕЦТВА</vt:lpstr>
      <vt:lpstr>Слайд 4</vt:lpstr>
      <vt:lpstr>Мистецька  скарбничка</vt:lpstr>
      <vt:lpstr>Етапи розвитку мистецтва</vt:lpstr>
      <vt:lpstr>Стиль у  мистецтві</vt:lpstr>
      <vt:lpstr>Мистецька  скарбничка</vt:lpstr>
      <vt:lpstr>Слайд 9</vt:lpstr>
      <vt:lpstr>Слайд 10</vt:lpstr>
      <vt:lpstr>Худoжній oбраз</vt:lpstr>
      <vt:lpstr>Індивідуальний стиль митця </vt:lpstr>
      <vt:lpstr>Слайд 13</vt:lpstr>
      <vt:lpstr>Мистецька  скарбничка</vt:lpstr>
      <vt:lpstr>Слайд 15</vt:lpstr>
      <vt:lpstr>Підсумок уроку</vt:lpstr>
      <vt:lpstr>Домашнє завдання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Мистецтво в культурі минулого</dc:title>
  <dc:creator>User</dc:creator>
  <cp:lastModifiedBy>User</cp:lastModifiedBy>
  <cp:revision>109</cp:revision>
  <dcterms:created xsi:type="dcterms:W3CDTF">2017-02-04T11:41:03Z</dcterms:created>
  <dcterms:modified xsi:type="dcterms:W3CDTF">2017-02-26T21:55:04Z</dcterms:modified>
</cp:coreProperties>
</file>