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C3B0F-21C2-4C2B-B70E-31DAAFF05990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17BC2-A3AF-4594-AF5D-E3CCEAAE068B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3" Type="http://schemas.openxmlformats.org/officeDocument/2006/relationships/image" Target="../media/image21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2.%20&#1040;&#1085;&#1090;&#1080;&#1095;&#1085;&#1080;&#1081;%20&#1089;&#1090;&#1080;&#1083;&#1100;\&#1055;&#1088;&#1077;&#1079;&#1077;&#1085;&#1090;&#1072;&#1094;&#1110;&#1111;\&#1040;&#1085;&#1090;&#1080;&#1095;&#1085;&#1080;&#1081;%20&#1089;&#1090;&#1080;&#1083;&#1100;..pptx%23-1,8,&#1057;&#1083;&#1072;&#1081;&#1076;%208" TargetMode="External"/><Relationship Id="rId3" Type="http://schemas.openxmlformats.org/officeDocument/2006/relationships/image" Target="../media/image25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619672" y="188640"/>
            <a:ext cx="5648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ГОМЕРІВСЬКА ЕПОХА  </a:t>
            </a:r>
          </a:p>
        </p:txBody>
      </p:sp>
      <p:pic>
        <p:nvPicPr>
          <p:cNvPr id="46082" name="Picture 2" descr="http://otvet.imgsmail.ru/download/51396472_d0079825951ab1720df9c0415040ccd2_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2871485" cy="2808312"/>
          </a:xfrm>
          <a:prstGeom prst="rect">
            <a:avLst/>
          </a:prstGeom>
          <a:noFill/>
        </p:spPr>
      </p:pic>
      <p:pic>
        <p:nvPicPr>
          <p:cNvPr id="46084" name="Picture 4" descr="http://files.books.ru/pic/1555001-1556000/1555483/0015554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052736"/>
            <a:ext cx="1872208" cy="2683499"/>
          </a:xfrm>
          <a:prstGeom prst="rect">
            <a:avLst/>
          </a:prstGeom>
          <a:noFill/>
        </p:spPr>
      </p:pic>
      <p:pic>
        <p:nvPicPr>
          <p:cNvPr id="46086" name="Picture 6" descr="http://warez-vislovo.ru/_nw/80/564534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717032"/>
            <a:ext cx="2808312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3933056"/>
            <a:ext cx="21963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Гомер 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VIII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до н. е.).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508104" y="1071028"/>
            <a:ext cx="338437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Цей період характеризується загальним занепадом культури, втратою писемності та деяких ремесел. Матеріальні цінності майже не збереглися через руйнацію і загибель багатьох міст унаслідок воєн.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повернення 9">
            <a:hlinkClick r:id="rId6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55776" y="188640"/>
            <a:ext cx="34193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Період архаїки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923928" y="1124744"/>
            <a:ext cx="49320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Розвитко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полісного устрою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Колонізація Середземномор'я та Причорномор'я; 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форму­ювання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основ давньогрецької міфології та епосу;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Зароджується наука й філософія, театр і драматургія;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Відроджується писемність; 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З'являється музичний запис та лірична поезія, представлена творчістю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Гесіода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Сафо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складаються сприятливі передумови для блискучого розквіту архітектури й образотворчого мистецтва.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8" name="Picture 2" descr="https://im1-tub-ua.yandex.net/i?id=59ff31d0fe542ef4256d002c67ea3c13&amp;n=33&amp;h=215&amp;w=1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1902350" cy="2880320"/>
          </a:xfrm>
          <a:prstGeom prst="rect">
            <a:avLst/>
          </a:prstGeom>
          <a:noFill/>
        </p:spPr>
      </p:pic>
      <p:pic>
        <p:nvPicPr>
          <p:cNvPr id="50180" name="Picture 4" descr="https://im0-tub-ua.yandex.net/i?id=d0b3d00b587138c0e4450bc5713b9b51&amp;n=33&amp;h=215&amp;w=1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39"/>
            <a:ext cx="2016224" cy="27435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3768" y="1556792"/>
            <a:ext cx="1018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Гесіод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797152"/>
            <a:ext cx="928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Сафо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повернення 9">
            <a:hlinkClick r:id="rId5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627784" y="260648"/>
            <a:ext cx="34243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Епоха класики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851920" y="908720"/>
            <a:ext cx="50405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 високого злету культури, вагомих досягнень у науці, літературі, філософії, мистецтві. У цей період жили й творили видатні філософи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Сократ, Платон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Арістотель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«батько історії»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Геродот,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засновник європейської медицини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Гіппократ,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талановиті скульптори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Фідій,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Мірон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Поліклет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Театральне мистецтво було представлене блискучим комедіографом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Арістофаном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«безсмертною тріадою» трагіків —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Есхілом, Софоклом,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Евріпідом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05" name="Picture 5" descr="https://im0-tub-ua.yandex.net/i?id=94cdf4e2013a0d0ee32136e168f534c0&amp;n=33&amp;h=215&amp;w=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1164184" cy="1584176"/>
          </a:xfrm>
          <a:prstGeom prst="rect">
            <a:avLst/>
          </a:prstGeom>
          <a:noFill/>
        </p:spPr>
      </p:pic>
      <p:pic>
        <p:nvPicPr>
          <p:cNvPr id="51207" name="Picture 7" descr="https://im3-tub-ua.yandex.net/i?id=b448055c1c6ed07c50bab280c2d085c5&amp;n=33&amp;h=215&amp;w=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836712"/>
            <a:ext cx="1146432" cy="1512167"/>
          </a:xfrm>
          <a:prstGeom prst="rect">
            <a:avLst/>
          </a:prstGeom>
          <a:noFill/>
        </p:spPr>
      </p:pic>
      <p:pic>
        <p:nvPicPr>
          <p:cNvPr id="51209" name="Picture 9" descr="https://im3-tub-ua.yandex.net/i?id=3c9fdbf62dc0839be62eefa830db5510&amp;n=33&amp;h=215&amp;w=1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836712"/>
            <a:ext cx="1104234" cy="1512168"/>
          </a:xfrm>
          <a:prstGeom prst="rect">
            <a:avLst/>
          </a:prstGeom>
          <a:noFill/>
        </p:spPr>
      </p:pic>
      <p:pic>
        <p:nvPicPr>
          <p:cNvPr id="51211" name="Picture 11" descr="https://im1-tub-ua.yandex.net/i?id=ed1dca4aa51b43464d5a4a7c7127d949&amp;n=33&amp;h=215&amp;w=2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492896"/>
            <a:ext cx="1152128" cy="1152129"/>
          </a:xfrm>
          <a:prstGeom prst="rect">
            <a:avLst/>
          </a:prstGeom>
          <a:noFill/>
        </p:spPr>
      </p:pic>
      <p:pic>
        <p:nvPicPr>
          <p:cNvPr id="51213" name="Picture 13" descr="https://im1-tub-ua.yandex.net/i?id=c6cc4006963b3ad5931583e725b18779&amp;n=33&amp;h=215&amp;w=17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2492896"/>
            <a:ext cx="1008112" cy="1231501"/>
          </a:xfrm>
          <a:prstGeom prst="rect">
            <a:avLst/>
          </a:prstGeom>
          <a:noFill/>
        </p:spPr>
      </p:pic>
      <p:pic>
        <p:nvPicPr>
          <p:cNvPr id="51214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2420888"/>
            <a:ext cx="75595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16" name="Picture 16" descr="http://www.ancientrome.ru/publik/img/1021-0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3717032"/>
            <a:ext cx="1152128" cy="1500167"/>
          </a:xfrm>
          <a:prstGeom prst="rect">
            <a:avLst/>
          </a:prstGeom>
          <a:noFill/>
        </p:spPr>
      </p:pic>
      <p:pic>
        <p:nvPicPr>
          <p:cNvPr id="51218" name="Picture 18" descr="http://geum.ru/next/images/40162-nomer-2c6a153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03648" y="3717032"/>
            <a:ext cx="873943" cy="144016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3528" y="1988840"/>
            <a:ext cx="951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Сократ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1988840"/>
            <a:ext cx="962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Платон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2060848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Арістотель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323528" y="3356992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Геродот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479715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Мірон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0" name="Picture 20" descr="http://2.bp.blogspot.com/-I_OS6zi-YBc/U7SWBg7B-cI/AAAAAAAACv0/ZXtPO9QeGQ8/s1600/%25D0%25AD%25D1%2581%25D1%2585%25D0%25B8%25D0%25BB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11760" y="3789040"/>
            <a:ext cx="1080120" cy="147356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627784" y="4941168"/>
            <a:ext cx="747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Есхіл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222" name="AutoShape 22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4" name="AutoShape 24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6" name="AutoShape 26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8" name="AutoShape 28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30" name="AutoShape 30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32" name="AutoShape 32" descr="http://%D1%81%D0%BB%D0%BE%D0%B2%D0%B0%D1%80%D1%8C-%D1%82%D0%BE%D0%BB%D0%BA%D0%BE%D0%B2%D1%8B%D0%B9.%D1%80%D1%84/uploads/images/slovar/tb/sofokl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34" name="Picture 34" descr="http://img15.nnm.me/1/4/1/1/d/89f6318fbac977807cdc5a8ac5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2" y="5157192"/>
            <a:ext cx="1130474" cy="1526379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251520" y="6237312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Софокл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36" name="Picture 36" descr="https://im3-tub-ua.yandex.net/i?id=b622c6a27889f7581b0833015c57866c&amp;n=33&amp;h=215&amp;w=17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47664" y="5229200"/>
            <a:ext cx="1172223" cy="1440160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619672" y="6237312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Евріпід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Кнопка дії: додому 31">
            <a:hlinkClick r:id="rId13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Кнопка дії: повернення 32">
            <a:hlinkClick r:id="rId14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Кнопка дії: додому 33">
            <a:hlinkClick r:id="rId15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Картинки по запросу Акропол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924944"/>
            <a:ext cx="8496945" cy="36820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95536" y="153888"/>
            <a:ext cx="849694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Найбільш довершеним архітектурним ансамблем класичної епохи є афінський 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Акрополь,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споруджений на скелі висотою 156 м над рівнем моря у другій половині </a:t>
            </a:r>
            <a:r>
              <a:rPr kumimoji="0" lang="en-US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до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н. є. Ініціював будівництво афінський державний діяч </a:t>
            </a:r>
            <a:r>
              <a:rPr lang="uk-UA" sz="20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ерикл, а керував роботами Фідій. До найвідоміших споруд комплексу належать храми Ніки </a:t>
            </a:r>
            <a:r>
              <a:rPr kumimoji="0" lang="uk-UA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Аптерос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Парфенон,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Ерехтейон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велична колонада Пропілей. Із 1987року афінський Акрополь визнано об'єктом Світової спадщини ЮНЕСКО. З плином часу виникла потреба збільшити площу для зберігання старожитностей, знайдених у результаті низки наукових досліджень. Тому в 2009 році в Афінах було відкрито новий Музей Акрополя.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024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594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6021288"/>
            <a:ext cx="5844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Афінський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Акрополь. V ст. до н. е. </a:t>
            </a:r>
            <a:r>
              <a:rPr lang="ru-RU" sz="24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9683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60648"/>
            <a:ext cx="3151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Епоха еллінізму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3563888" y="856357"/>
            <a:ext cx="53285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Підкорення грецьких полісів Македонським царством і з великого Східного походу Олександра Македонського;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Синтез еллінської та східної культур;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Накопичення знань у різних галузях науки;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Головні культурні центрами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-Александрія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Єгипетська, Пергам та острів Родос;</a:t>
            </a:r>
          </a:p>
          <a:p>
            <a:pPr marL="342900" indent="-3429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Видатні скульптори доби еллінізму -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Пракситель,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Скопас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Лісіпп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buAutoNum type="arabicPeriod"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Найвизначніший письменник -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Менандр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://www.help-rus-student.ru/pictures/62/654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1512168" cy="1920214"/>
          </a:xfrm>
          <a:prstGeom prst="rect">
            <a:avLst/>
          </a:prstGeom>
          <a:noFill/>
        </p:spPr>
      </p:pic>
      <p:pic>
        <p:nvPicPr>
          <p:cNvPr id="54276" name="Picture 4" descr="https://im1-tub-ua.yandex.net/i?id=c5c4face301ce28cc34ad137d5497107&amp;n=33&amp;h=215&amp;w=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836712"/>
            <a:ext cx="1236527" cy="1872208"/>
          </a:xfrm>
          <a:prstGeom prst="rect">
            <a:avLst/>
          </a:prstGeom>
          <a:noFill/>
        </p:spPr>
      </p:pic>
      <p:sp>
        <p:nvSpPr>
          <p:cNvPr id="54278" name="AutoShape 6" descr="https://sites.google.com/site/mhk10klass/_/rsrc/1283271511502/home/programma/ponatie-hudozestvennoj-kultury/naskalnaa-zivopis/kallanis/skara-brej/stounhendz/pogrebalnye-i-hramovye-kompleksy-drevnego-egipta/bogi-egipta/faraon-snofru-stroitel-pervyh-piramid/imhotep/faraon-hufu-heops/literatura-drevnego-egipta/muzyka-drevnego-egipta/mumii-faraonov-dinastii-ramsessidov/abu-simbel/gorod-i-zikkurat-v-mezdurece/vavilon/kinoseans-2/drevnaa-i-srednevekovaa-india/harappa-i-mohendzo-daro/adzanta/induizm-i-buddizm/tadz-mahal/drevnij-i-srednevekovyj-kitaj/kinoseans-3/kultura-drevnej-grecii/muzyka-drevnej-grecii/klassiceskij-drevnegreceskij-hram-i-ego-ordernaa-struktura/arhaiceskaa-skulptura/klassiceskaa-skulptura/pictu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4280" name="Picture 8" descr="https://sites.google.com/site/mhk10klass/_/rsrc/1283271511502/home/programma/ponatie-hudozestvennoj-kultury/naskalnaa-zivopis/kallanis/skara-brej/stounhendz/pogrebalnye-i-hramovye-kompleksy-drevnego-egipta/bogi-egipta/faraon-snofru-stroitel-pervyh-piramid/imhotep/faraon-hufu-heops/literatura-drevnego-egipta/muzyka-drevnego-egipta/mumii-faraonov-dinastii-ramsessidov/abu-simbel/gorod-i-zikkurat-v-mezdurece/vavilon/kinoseans-2/drevnaa-i-srednevekovaa-india/harappa-i-mohendzo-daro/adzanta/induizm-i-buddizm/tadz-mahal/drevnij-i-srednevekovyj-kitaj/kinoseans-3/kultura-drevnej-grecii/muzyka-drevnej-grecii/klassiceskij-drevnegreceskij-hram-i-ego-ordernaa-struktura/arhaiceskaa-skulptura/klassiceskaa-skulptura/pictu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5"/>
            <a:ext cx="2016224" cy="15121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5536" y="2348880"/>
            <a:ext cx="1438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Пракситель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2348880"/>
            <a:ext cx="94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Скопас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149080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Лісіпп</a:t>
            </a:r>
            <a:endParaRPr lang="ru-RU" dirty="0"/>
          </a:p>
        </p:txBody>
      </p:sp>
      <p:pic>
        <p:nvPicPr>
          <p:cNvPr id="54282" name="Picture 10" descr="http://www.students.by/articles/09/1000917/PH0626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581128"/>
            <a:ext cx="1870240" cy="20562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71600" y="6165304"/>
            <a:ext cx="112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Менандр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Кнопка дії: додому 13">
            <a:hlinkClick r:id="rId6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Кнопка дії: повернення 14">
            <a:hlinkClick r:id="rId7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Кнопка дії: додому 15">
            <a:hlinkClick r:id="rId8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619672" y="188640"/>
            <a:ext cx="55557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Епоха Римської імперії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4211960" y="980728"/>
            <a:ext cx="4572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Національні риси: практицизм, дисциплінованість, динамізм, тра­диціоналізм; 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Застосування бетону;</a:t>
            </a: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Творчість славетних майстрів поезії </a:t>
            </a:r>
            <a:r>
              <a:rPr lang="uk-UA" sz="2200" b="1" dirty="0" err="1" smtClean="0">
                <a:latin typeface="Times New Roman" pitchFamily="18" charset="0"/>
                <a:cs typeface="Times New Roman" pitchFamily="18" charset="0"/>
              </a:rPr>
              <a:t>Ові-дія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, Горація та Вергілія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( «золотий вік» римської літератури). Великої популярності набули твори істориків </a:t>
            </a: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Лівія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Тацита. </a:t>
            </a: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Нова релігія — християнство.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     У 476 р. Рим захопили племена варварів. Могутня держава відійшла в історію, а її культура повільно трансформувалася в середньовічну.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9" name="Picture 3" descr="http://1576.ua/uploads/catalog/0431e7fa4d414f01caf743b1fc185752203ed91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9"/>
            <a:ext cx="1496859" cy="1728192"/>
          </a:xfrm>
          <a:prstGeom prst="rect">
            <a:avLst/>
          </a:prstGeom>
          <a:noFill/>
        </p:spPr>
      </p:pic>
      <p:pic>
        <p:nvPicPr>
          <p:cNvPr id="55301" name="Picture 5" descr="http://istrabibl.ru/wordpress/wp-content/uploads/2016/02/%D0%93%D0%BE%D1%80%D0%B0%D1%86%D0%B8%D0%B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980728"/>
            <a:ext cx="1368152" cy="17476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3568" y="2780928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Овідій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95736" y="2780928"/>
            <a:ext cx="924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Горація</a:t>
            </a:r>
            <a:endParaRPr lang="ru-RU" dirty="0"/>
          </a:p>
        </p:txBody>
      </p:sp>
      <p:pic>
        <p:nvPicPr>
          <p:cNvPr id="55303" name="Picture 7" descr="http://dev.vsiknygy.net.ua/wp-content/uploads/2012/04/1i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9"/>
            <a:ext cx="1368152" cy="181212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7544" y="5157192"/>
            <a:ext cx="98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Вергілія</a:t>
            </a:r>
            <a:endParaRPr lang="ru-RU" dirty="0"/>
          </a:p>
        </p:txBody>
      </p:sp>
      <p:pic>
        <p:nvPicPr>
          <p:cNvPr id="55305" name="Picture 9" descr="https://im2-tub-ua.yandex.net/i?id=6735829b1f592f0b9f57c406b00781d8&amp;n=33&amp;h=215&amp;w=1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3068960"/>
            <a:ext cx="1512168" cy="1836815"/>
          </a:xfrm>
          <a:prstGeom prst="rect">
            <a:avLst/>
          </a:prstGeom>
          <a:noFill/>
        </p:spPr>
      </p:pic>
      <p:pic>
        <p:nvPicPr>
          <p:cNvPr id="55307" name="Picture 11" descr="http://new77.ru/i/images/tatsit-istoriya-skachat-fb2-89418-smal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5157192"/>
            <a:ext cx="1178311" cy="1440159"/>
          </a:xfrm>
          <a:prstGeom prst="rect">
            <a:avLst/>
          </a:prstGeom>
          <a:noFill/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388424" y="6165304"/>
            <a:ext cx="432048" cy="432048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Кнопка дії: повернення 15">
            <a:hlinkClick r:id="rId8" action="ppaction://hlinkpres?slideindex=8&amp;slidetitle=Слайд 8" highlightClick="1"/>
          </p:cNvPr>
          <p:cNvSpPr/>
          <p:nvPr/>
        </p:nvSpPr>
        <p:spPr>
          <a:xfrm>
            <a:off x="7668344" y="6165304"/>
            <a:ext cx="538360" cy="504056"/>
          </a:xfrm>
          <a:prstGeom prst="actionButtonReturn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Кнопка дії: додому 14">
            <a:hlinkClick r:id="rId9" action="ppaction://hlinkpres?slideindex=4&amp;slidetitle=Урок 2.  Античний стиль" highlightClick="1"/>
          </p:cNvPr>
          <p:cNvSpPr/>
          <p:nvPr/>
        </p:nvSpPr>
        <p:spPr>
          <a:xfrm>
            <a:off x="716428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425</Words>
  <Application>Microsoft Office PowerPoint</Application>
  <PresentationFormat>Екран 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2017-02-05T17:55:15Z</dcterms:created>
  <dcterms:modified xsi:type="dcterms:W3CDTF">2017-02-26T22:00:17Z</dcterms:modified>
</cp:coreProperties>
</file>