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8" r:id="rId2"/>
    <p:sldId id="300" r:id="rId3"/>
    <p:sldId id="256" r:id="rId4"/>
    <p:sldId id="289" r:id="rId5"/>
    <p:sldId id="290" r:id="rId6"/>
    <p:sldId id="260" r:id="rId7"/>
    <p:sldId id="261" r:id="rId8"/>
    <p:sldId id="264" r:id="rId9"/>
    <p:sldId id="265" r:id="rId10"/>
    <p:sldId id="266" r:id="rId11"/>
    <p:sldId id="294" r:id="rId12"/>
    <p:sldId id="267" r:id="rId13"/>
    <p:sldId id="272" r:id="rId14"/>
    <p:sldId id="295" r:id="rId15"/>
    <p:sldId id="268" r:id="rId16"/>
    <p:sldId id="269" r:id="rId17"/>
    <p:sldId id="271" r:id="rId18"/>
    <p:sldId id="274" r:id="rId19"/>
    <p:sldId id="275" r:id="rId20"/>
    <p:sldId id="276" r:id="rId21"/>
    <p:sldId id="277" r:id="rId22"/>
    <p:sldId id="279" r:id="rId23"/>
    <p:sldId id="284" r:id="rId24"/>
    <p:sldId id="296" r:id="rId25"/>
    <p:sldId id="281" r:id="rId26"/>
    <p:sldId id="285" r:id="rId27"/>
    <p:sldId id="286" r:id="rId28"/>
    <p:sldId id="298" r:id="rId29"/>
    <p:sldId id="299" r:id="rId30"/>
    <p:sldId id="297" r:id="rId31"/>
    <p:sldId id="29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FFFF"/>
    <a:srgbClr val="FFCC66"/>
    <a:srgbClr val="00FF00"/>
    <a:srgbClr val="FF99FF"/>
    <a:srgbClr val="CC99FF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91" autoAdjust="0"/>
    <p:restoredTop sz="94660"/>
  </p:normalViewPr>
  <p:slideViewPr>
    <p:cSldViewPr>
      <p:cViewPr varScale="1">
        <p:scale>
          <a:sx n="59" d="100"/>
          <a:sy n="59" d="100"/>
        </p:scale>
        <p:origin x="-57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CBCD0-9F45-4A46-A0FD-1FA55F8B93EE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2FE50-ACBD-45DC-B6AF-460E1E5F05B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2FE50-ACBD-45DC-B6AF-460E1E5F05B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7421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6441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4940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8142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6745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1006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8596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3668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9176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2831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3738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 bright="1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B19DF-F1EA-4455-B49F-AC63368C5967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0CA64-9976-4DD8-9584-C7309E6E8CE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6413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1.wmf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image" Target="../media/image25.gif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../&#1042;&#1110;&#1076;&#1077;&#1086;/3..wmv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41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42.gif"/><Relationship Id="rId4" Type="http://schemas.openxmlformats.org/officeDocument/2006/relationships/image" Target="../media/image4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hyperlink" Target="&#1055;&#1088;&#1077;&#1079;&#1077;&#1085;&#1090;&#1072;&#1094;&#1110;&#1103;1.pptx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15.png"/><Relationship Id="rId7" Type="http://schemas.openxmlformats.org/officeDocument/2006/relationships/image" Target="../media/image19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../&#1042;&#1110;&#1076;&#1077;&#1086;/2..wmv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4,&#1059;&#1088;&#1086;&#1082;%202.%20%20&#1040;&#1085;&#1090;&#1080;&#1095;&#1085;&#1080;&#1081;%20&#1089;&#1090;&#1080;&#1083;&#1100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3318" y="159023"/>
            <a:ext cx="56411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539552" y="1028343"/>
            <a:ext cx="813690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Архітектура,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зодчество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 мистецтво проектування, зведення та художнього оздоблення споруд, що формують просторове середовище для життя й діяльності людини. Архітектурою називають також окремі будівлі та їх ансамблі, площі й проспекти, парки і стадіони, селища й цілі міста.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Споруди, яким притаманна художньо-образна форма, на­зивають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творами архітектури,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шедеврами зодчества.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Вони привертають до себе увагу красою, довершеністю, надовго запам'ятовуються. Пам'ятки архітектури охороняються законами кожної держави.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музика\Рисунок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4077072"/>
            <a:ext cx="792088" cy="1168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5301208"/>
            <a:ext cx="1270003" cy="1132706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257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611560" y="980728"/>
            <a:ext cx="806489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(зовнішній вигляд об'єкта);</a:t>
            </a:r>
          </a:p>
          <a:p>
            <a:pPr marL="342900" indent="-342900">
              <a:buAutoNum type="arabicPeriod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композиція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(сукупність складових частин, найважливіших елементів); </a:t>
            </a:r>
          </a:p>
          <a:p>
            <a:pPr marL="342900" indent="-342900">
              <a:buAutoNum type="arabicPeriod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пропорції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(співвідношення складових частин між собою);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ритм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(чергування композиційних елементів);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фактура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(характер поверхні, використані матеріали); </a:t>
            </a:r>
          </a:p>
          <a:p>
            <a:pPr marL="342900" indent="-342900">
              <a:buAutoNum type="arabicPeriod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колір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декор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фасадів та архітектурної форми в цілому.</a:t>
            </a:r>
            <a:endParaRPr lang="ru-RU" sz="2800" dirty="0"/>
          </a:p>
        </p:txBody>
      </p:sp>
      <p:sp>
        <p:nvSpPr>
          <p:cNvPr id="3" name="Прямокутник 2"/>
          <p:cNvSpPr/>
          <p:nvPr/>
        </p:nvSpPr>
        <p:spPr>
          <a:xfrm>
            <a:off x="683568" y="260648"/>
            <a:ext cx="7961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Засоби художньої виразності архітектури: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78" y="188640"/>
            <a:ext cx="524287" cy="103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5657" y="2924945"/>
            <a:ext cx="82988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3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5445224"/>
            <a:ext cx="1080120" cy="963350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я 3"/>
          <p:cNvGraphicFramePr>
            <a:graphicFrameLocks noGrp="1"/>
          </p:cNvGraphicFramePr>
          <p:nvPr/>
        </p:nvGraphicFramePr>
        <p:xfrm>
          <a:off x="3491880" y="404664"/>
          <a:ext cx="266429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uk-UA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Види архітектури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я 4"/>
          <p:cNvGraphicFramePr>
            <a:graphicFrameLocks noGrp="1"/>
          </p:cNvGraphicFramePr>
          <p:nvPr/>
        </p:nvGraphicFramePr>
        <p:xfrm>
          <a:off x="323528" y="2492896"/>
          <a:ext cx="2736304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</a:tblGrid>
              <a:tr h="2232248"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Архітектура об’ємних споруд</a:t>
                      </a:r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включає житлові</a:t>
                      </a:r>
                      <a:r>
                        <a:rPr lang="uk-UA" sz="2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будинки, промислові споруди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я 5"/>
          <p:cNvGraphicFramePr>
            <a:graphicFrameLocks noGrp="1"/>
          </p:cNvGraphicFramePr>
          <p:nvPr/>
        </p:nvGraphicFramePr>
        <p:xfrm>
          <a:off x="3347864" y="3212976"/>
          <a:ext cx="2736304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</a:tblGrid>
              <a:tr h="509776">
                <a:tc>
                  <a:txBody>
                    <a:bodyPr/>
                    <a:lstStyle/>
                    <a:p>
                      <a:r>
                        <a:rPr lang="uk-UA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Ландшафтна архітектура </a:t>
                      </a:r>
                      <a:r>
                        <a:rPr lang="uk-UA" sz="2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пов’язана з організацією</a:t>
                      </a:r>
                      <a:r>
                        <a:rPr lang="uk-UA" sz="2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садово-паркового простору ( парки, альтанки, містки тощо)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я 6"/>
          <p:cNvGraphicFramePr>
            <a:graphicFrameLocks noGrp="1"/>
          </p:cNvGraphicFramePr>
          <p:nvPr/>
        </p:nvGraphicFramePr>
        <p:xfrm>
          <a:off x="6300192" y="2492896"/>
          <a:ext cx="252028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586864"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Містобудування </a:t>
                      </a:r>
                      <a:r>
                        <a:rPr lang="uk-UA" sz="2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охоплює</a:t>
                      </a:r>
                      <a:r>
                        <a:rPr lang="uk-UA" sz="24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створення нових міст і селищ та реконструкцію старих міських районів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475656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Стрілка вниз 10"/>
          <p:cNvSpPr/>
          <p:nvPr/>
        </p:nvSpPr>
        <p:spPr>
          <a:xfrm>
            <a:off x="4644008" y="1484784"/>
            <a:ext cx="340616" cy="16561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інус 13"/>
          <p:cNvSpPr/>
          <p:nvPr/>
        </p:nvSpPr>
        <p:spPr>
          <a:xfrm>
            <a:off x="2051720" y="1484784"/>
            <a:ext cx="5616624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ілка вліво 11"/>
          <p:cNvSpPr/>
          <p:nvPr/>
        </p:nvSpPr>
        <p:spPr>
          <a:xfrm rot="19752482">
            <a:off x="1924021" y="1938873"/>
            <a:ext cx="1062181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ілка вправо 12"/>
          <p:cNvSpPr/>
          <p:nvPr/>
        </p:nvSpPr>
        <p:spPr>
          <a:xfrm rot="2093562">
            <a:off x="6768134" y="1998823"/>
            <a:ext cx="920534" cy="4147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720080" cy="142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4941168"/>
            <a:ext cx="853275" cy="125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1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5517232"/>
            <a:ext cx="1008112" cy="899127"/>
          </a:xfrm>
          <a:prstGeom prst="rect">
            <a:avLst/>
          </a:prstGeom>
          <a:noFill/>
        </p:spPr>
      </p:pic>
      <p:sp>
        <p:nvSpPr>
          <p:cNvPr id="18" name="Кнопка дії: додому 17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Кнопка дії: додому 16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293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4313" y="404664"/>
            <a:ext cx="6852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ордер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327994"/>
            <a:ext cx="8651304" cy="5413374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ордер 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лат. </a:t>
            </a:r>
            <a:r>
              <a:rPr lang="ru-RU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ordo</a:t>
            </a:r>
            <a:r>
              <a:rPr lang="ru-RU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лад, порядок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Майстри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Стародавньої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використовували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ордери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доричний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іонічний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коринфський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4077072"/>
            <a:ext cx="1867821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077072"/>
            <a:ext cx="159230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005064"/>
            <a:ext cx="1872208" cy="1747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кутник 6"/>
          <p:cNvSpPr/>
          <p:nvPr/>
        </p:nvSpPr>
        <p:spPr>
          <a:xfrm>
            <a:off x="971600" y="5877272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доричного ордера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563888" y="5877272"/>
            <a:ext cx="19062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Капітель колони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іонічного ордера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6156176" y="5877272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Капітель колони </a:t>
            </a:r>
          </a:p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коринфського ордера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4365104"/>
            <a:ext cx="706825" cy="104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8604448" y="5661248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325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ордери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однакові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вертикальні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колони,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увінчані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скульптурними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прикрасами —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капітелями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спирається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горизонтальний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пояс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антаблемент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Антаблемент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розділений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шириною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смуги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архітрав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прикрашений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барельєфами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карниз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торця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закриває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трикутна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площина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фронтон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437112"/>
            <a:ext cx="78106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Рисунок 7" descr="7263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5776" y="5589240"/>
            <a:ext cx="4114800" cy="504056"/>
          </a:xfrm>
          <a:prstGeom prst="rect">
            <a:avLst/>
          </a:prstGeom>
        </p:spPr>
      </p:pic>
      <p:sp>
        <p:nvSpPr>
          <p:cNvPr id="9" name="Кнопка дії: додому 8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" y="1052736"/>
            <a:ext cx="9137817" cy="292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85695" y="4049688"/>
            <a:ext cx="8958305" cy="247565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uk-UA" dirty="0" smtClean="0"/>
              <a:t>       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Опишіть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зображених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капітелей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колон.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Об’єднайтесь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у пари та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капітелі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одного 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ордерів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давньогрецького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палацу,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використавши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i="1" dirty="0" err="1" smtClean="0">
                <a:latin typeface="Times New Roman" pitchFamily="18" charset="0"/>
                <a:cs typeface="Times New Roman" pitchFamily="18" charset="0"/>
              </a:rPr>
              <a:t>капітелі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i="1" dirty="0" err="1">
                <a:latin typeface="Times New Roman" pitchFamily="18" charset="0"/>
                <a:cs typeface="Times New Roman" pitchFamily="18" charset="0"/>
              </a:rPr>
              <a:t>створений</a:t>
            </a:r>
            <a:r>
              <a:rPr lang="ru-RU" sz="8000" i="1" dirty="0">
                <a:latin typeface="Times New Roman" pitchFamily="18" charset="0"/>
                <a:cs typeface="Times New Roman" pitchFamily="18" charset="0"/>
              </a:rPr>
              <a:t> напарником. </a:t>
            </a:r>
            <a:endParaRPr lang="ru-RU" sz="8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олівець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88640"/>
            <a:ext cx="714776" cy="1296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286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508" y="116632"/>
            <a:ext cx="89809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давньогрецької</a:t>
            </a:r>
            <a:r>
              <a:rPr lang="ru-RU" sz="4000" b="1" dirty="0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7780" cmpd="sng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sz="4000" b="1" dirty="0">
              <a:ln w="17780" cmpd="sng">
                <a:solidFill>
                  <a:srgbClr val="FF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817457" cy="2612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573016"/>
            <a:ext cx="34479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богині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Гери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Пестумі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V ст. до н. е.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96952"/>
            <a:ext cx="4499841" cy="275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4067944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Парфенон — храм </a:t>
            </a: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Афіни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Парфенос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V ст. до н. е.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I:\музика\Рисунок5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357" y="5733256"/>
            <a:ext cx="609192" cy="89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323528" y="62373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27584" y="6093296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064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57" y="260648"/>
            <a:ext cx="4456917" cy="321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645024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Ерехтейон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до н. е.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052736"/>
            <a:ext cx="397145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5580112" y="5877272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Ніки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Аптерос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 ст. до н. е. 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251520" y="62373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683568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5514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3934"/>
            <a:ext cx="80127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Містобудування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Стародавній</a:t>
            </a:r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Греції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33500"/>
            <a:ext cx="9093876" cy="365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5229200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ансамбль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Олімпії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VII–IV ст. до н. е.</a:t>
            </a:r>
          </a:p>
          <a:p>
            <a:pPr algn="ctr"/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Малюнок-реконструкція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900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023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Стародавнього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Риму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1077"/>
            <a:ext cx="4032448" cy="322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3759" y="4293096"/>
            <a:ext cx="88702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Гігантська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формі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чаші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вміщувала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50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тисяч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глядачів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приходили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дивитися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бої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гладіаторів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циркові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вистави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центрі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амфітеатру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розміщувалась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забезпечена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складною системою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підземних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технічних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приміщень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арена у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вигляді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еліпса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. Арену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оточувала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триярусна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аркада,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складалася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з 240 арок.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Кожна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арка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обрамлена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напівколо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нами (в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першому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ярусі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доричними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виконували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роль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декорації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щоб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приховати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товщину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3068960"/>
            <a:ext cx="2653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Колізей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Рим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1988840"/>
            <a:ext cx="21959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 </a:t>
            </a:r>
          </a:p>
          <a:p>
            <a:r>
              <a:rPr lang="uk-UA" sz="14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натисність</a:t>
            </a:r>
            <a:r>
              <a:rPr lang="uk-UA" sz="1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картинку</a:t>
            </a:r>
            <a:endParaRPr lang="ru-RU" sz="14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3068960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Рисунок 10" descr="10.jp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16216" y="1052736"/>
            <a:ext cx="1255039" cy="887352"/>
          </a:xfrm>
          <a:prstGeom prst="rect">
            <a:avLst/>
          </a:prstGeom>
        </p:spPr>
      </p:pic>
      <p:sp>
        <p:nvSpPr>
          <p:cNvPr id="12" name="Вигнута донизу стрілка 11"/>
          <p:cNvSpPr/>
          <p:nvPr/>
        </p:nvSpPr>
        <p:spPr>
          <a:xfrm rot="16200000">
            <a:off x="7956376" y="1340768"/>
            <a:ext cx="1008112" cy="720080"/>
          </a:xfrm>
          <a:prstGeom prst="curvedUpArrow">
            <a:avLst>
              <a:gd name="adj1" fmla="val 25000"/>
              <a:gd name="adj2" fmla="val 57901"/>
              <a:gd name="adj3" fmla="val 2500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Кнопка дії: додому 12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377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Мои рисунки\antichnij_stil.jpg"/>
          <p:cNvPicPr>
            <a:picLocks noChangeAspect="1" noChangeArrowheads="1"/>
          </p:cNvPicPr>
          <p:nvPr/>
        </p:nvPicPr>
        <p:blipFill>
          <a:blip r:embed="rId2" cstate="print"/>
          <a:srcRect b="13960"/>
          <a:stretch>
            <a:fillRect/>
          </a:stretch>
        </p:blipFill>
        <p:spPr bwMode="auto">
          <a:xfrm>
            <a:off x="395536" y="620688"/>
            <a:ext cx="8424936" cy="54366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908720"/>
            <a:ext cx="88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2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Кнопка дії: додому 6">
            <a:hlinkClick r:id="rId4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112568" cy="354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35896" y="6453336"/>
            <a:ext cx="23086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Пантеон. </a:t>
            </a:r>
            <a:r>
              <a:rPr lang="en-US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Рим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12976"/>
            <a:ext cx="4283968" cy="303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755576" y="6021288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882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40" y="134857"/>
            <a:ext cx="3498106" cy="4668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661248"/>
            <a:ext cx="37889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Колона Траяна. II ст. Рим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620688"/>
            <a:ext cx="436412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51920" y="188640"/>
            <a:ext cx="4904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Тріумфальна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арка Тита. I ст. Рим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ілка вгору 6"/>
          <p:cNvSpPr/>
          <p:nvPr/>
        </p:nvSpPr>
        <p:spPr>
          <a:xfrm>
            <a:off x="1619672" y="4869160"/>
            <a:ext cx="360040" cy="864096"/>
          </a:xfrm>
          <a:prstGeom prst="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573016"/>
            <a:ext cx="3801657" cy="272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4644008" y="6165304"/>
            <a:ext cx="4199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Аппієва</a:t>
            </a:r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дорога. IV ст. до н. е.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нопка дії: додому 10">
            <a:hlinkClick r:id="rId6" action="ppaction://hlinkpres?slideindex=2&amp;slidetitle=Слайд 2" highlightClick="1"/>
          </p:cNvPr>
          <p:cNvSpPr/>
          <p:nvPr/>
        </p:nvSpPr>
        <p:spPr>
          <a:xfrm>
            <a:off x="8532440" y="551723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8532440" y="4869160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7118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36096" cy="416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508518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Давньоримський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акведук у </a:t>
            </a:r>
            <a:endParaRPr lang="ru-RU" sz="2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Сеговія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Іспанія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955" y="3068960"/>
            <a:ext cx="5194144" cy="376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436096" y="1028635"/>
            <a:ext cx="3707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Давньоримська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терма в </a:t>
            </a:r>
            <a:endParaRPr lang="ru-RU" sz="2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м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Бат.</a:t>
            </a:r>
          </a:p>
          <a:p>
            <a:r>
              <a:rPr lang="ru-RU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24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Великобританія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ілка вниз 5"/>
          <p:cNvSpPr/>
          <p:nvPr/>
        </p:nvSpPr>
        <p:spPr>
          <a:xfrm>
            <a:off x="7524328" y="2204864"/>
            <a:ext cx="288032" cy="834392"/>
          </a:xfrm>
          <a:prstGeom prst="down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ілка вгору 6"/>
          <p:cNvSpPr/>
          <p:nvPr/>
        </p:nvSpPr>
        <p:spPr>
          <a:xfrm>
            <a:off x="1835696" y="4221088"/>
            <a:ext cx="288032" cy="978408"/>
          </a:xfrm>
          <a:prstGeom prst="up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179512" y="62373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683568" y="6093296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248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260648"/>
            <a:ext cx="5641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Мистецька  скарбничка</a:t>
            </a:r>
            <a:endParaRPr lang="ru-RU" sz="4000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67544" y="1052154"/>
            <a:ext cx="8208912" cy="5257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62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Архітектура античності заклала фундамент для розвитку європейської архітектурної традиції (сукупність художніх засобів та прийомів) і визначила об'ємно-просторову організацію споруд (пропорції, форми, декор).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17938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uk-UA" sz="2800" b="1" u="sng" dirty="0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Найбільші досягнення: 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uk-UA" sz="2800" b="1" i="0" u="sng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Створення ордерної системи, заснованої на доцільності, гармонійності, рівновазі окремих час­тин споруди; 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Застосування системи регулярного планування міст, розробленої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Гіпподамом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 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Створення архітектурних ансамблів, у яких будівлі гармонійно поєднувались між собою та з природним ландшафтом; 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Поява нових типів споруд: бібліотеки,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мусейони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тощо; винайдення бетону; 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Будівництво багатоповер­хових житлових будинків; </a:t>
            </a:r>
          </a:p>
          <a:p>
            <a:pPr marL="0" marR="0" lvl="0" indent="1793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k-UA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Зведення складних інженерних кон­струкцій: маяків, арок, куполів, мостів, акведуків.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293096"/>
            <a:ext cx="706825" cy="104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C:\Documents and Settings\User\Мои документы\Мои рисунки\анімація\ludia-64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0"/>
            <a:ext cx="1609725" cy="1371600"/>
          </a:xfrm>
          <a:prstGeom prst="rect">
            <a:avLst/>
          </a:prstGeom>
          <a:noFill/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Кнопка дії: додому 11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820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611560" y="404664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Особливості давньогрецької архітектури: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витонченість ліній, легкість і пропорційність форм; 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традиції декору колон до­ричного, іонічного та коринфського ордерів; </a:t>
            </a:r>
          </a:p>
          <a:p>
            <a:pPr marL="457200" indent="-45720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побудова храмів у вигляді прямокутника, зусібіч оточеного колонадою; використан­ня скульптурних зображень.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Особливості давньоримської архітектури: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грандіозність, монументальність, багатство оздоблення;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спорудження храмів у вигляді ротонди з колонадою біля входу;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перевага базиліки серед громадських будівель;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 зведення меморіальних споруд.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9"/>
            <a:ext cx="51077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I:\музика\Рисунок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4365104"/>
            <a:ext cx="706825" cy="104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2" descr="C:\Documents and Settings\User\Мои документы\Мои рисунки\анімація\ludia-64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290556"/>
            <a:ext cx="1537717" cy="1310244"/>
          </a:xfrm>
          <a:prstGeom prst="rect">
            <a:avLst/>
          </a:prstGeom>
          <a:noFill/>
        </p:spPr>
      </p:pic>
      <p:pic>
        <p:nvPicPr>
          <p:cNvPr id="60419" name="Picture 3" descr="C:\Documents and Settings\User\Мои документы\Мои рисунки\анімація\liniia-124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5445224"/>
            <a:ext cx="3067050" cy="1066800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6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597620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4017" y="188640"/>
            <a:ext cx="7703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мистецтва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5616" y="4653136"/>
            <a:ext cx="2544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Пропілеї</a:t>
            </a: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V ст. до н. е. </a:t>
            </a:r>
            <a:endParaRPr lang="ru-RU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Афінський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Акрополь</a:t>
            </a:r>
            <a:endParaRPr lang="ru-RU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932040" y="1124744"/>
            <a:ext cx="3995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виду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ордер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стародавні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майстри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Обґрунтуйте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свою думку.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античного стилю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сьогодення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сучасні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запозичили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давньогрецьких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майстрів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I:\музика\Рисунок3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1628800"/>
            <a:ext cx="611560" cy="1109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251520" y="6165304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755576" y="6021288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866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8"/>
            <a:ext cx="8435280" cy="4997152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етапи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античного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ордери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Як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відрізнити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один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полягають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давньогрецької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відомі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зодчества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Стародавньої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Греції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Стародавнього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Риму.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найвизначніші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пам’ятки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Римської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імперії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найбільші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античного стилю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260648"/>
            <a:ext cx="1014412" cy="183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5744882"/>
            <a:ext cx="1404813" cy="1113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507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78098"/>
          </a:xfrm>
        </p:spPr>
        <p:txBody>
          <a:bodyPr/>
          <a:lstStyle/>
          <a:p>
            <a:r>
              <a:rPr lang="uk-UA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964488" cy="568863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500" b="1" dirty="0" smtClean="0">
                <a:solidFill>
                  <a:srgbClr val="C00000"/>
                </a:solidFill>
              </a:rPr>
              <a:t>     </a:t>
            </a:r>
            <a:r>
              <a:rPr lang="ru-RU" sz="4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§ 2 с. 12-26</a:t>
            </a:r>
          </a:p>
          <a:p>
            <a:pPr>
              <a:buNone/>
            </a:pPr>
            <a:r>
              <a:rPr lang="ru-RU" sz="4500" b="1" dirty="0" smtClean="0">
                <a:solidFill>
                  <a:srgbClr val="C00000"/>
                </a:solidFill>
              </a:rPr>
              <a:t>                                           </a:t>
            </a:r>
            <a:r>
              <a:rPr lang="ru-RU" sz="4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 І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варіант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Підготуйте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необхідні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матеріали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інструменти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кольоровий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папір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картон, клей,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олівець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лінійку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циркуль,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фарби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Обговоріть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творчий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задум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виконайте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папері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давньогрецького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узявши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 основу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малюнок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с. 21.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Розподіліть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собою, яку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споруду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буде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створювати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вас.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Накресліть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папері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картоні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розгортку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макета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урахуванням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розмірів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фронтонів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припусків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клапани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склеювання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Окремо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виконайте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розмітки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дахів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колон.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креслення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округлих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використовуйте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циркуль.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розгортках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житлових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будинків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промалюйте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наклейте 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кольорового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паперу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вікна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двері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Виготовте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 картону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підставку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кожної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(на 1—2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ширшу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основи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моделі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Виріжте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ножицями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розгортки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виготовте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макети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споруд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потреби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поетапно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збираючи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фасади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дахи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основи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архітектурний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ансамбль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давньогрецького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розмістивши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загальному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макеті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9. Презентуйте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колективну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композицію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260648"/>
            <a:ext cx="798388" cy="1448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481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5379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5373216"/>
            <a:ext cx="13681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ІІ варіант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672" y="692696"/>
            <a:ext cx="13681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ІІ варіант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196753"/>
            <a:ext cx="172819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latin typeface="Times New Roman" pitchFamily="18" charset="0"/>
                <a:cs typeface="Times New Roman" pitchFamily="18" charset="0"/>
              </a:rPr>
              <a:t>ІІІ варіант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нопка дії: додому 9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4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532440" cy="626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3140968"/>
            <a:ext cx="130676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ІІІ варіант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3971677" cy="258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404664"/>
            <a:ext cx="813690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25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історії світового мистецтва антична культура посідає особливе місце. Архітектура, скульптура, живопис, література, драматургія, філософія Стародавньої Греції та Стародавнього Риму стали першоджерелом і поштовхом до розвитку багатьох мистецьких процесів в історії людства. </a:t>
            </a:r>
            <a:endParaRPr kumimoji="0" lang="ru-RU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7938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Термін «античність» (від лат. </a:t>
            </a:r>
            <a:r>
              <a:rPr kumimoji="0" lang="en-US" sz="2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antiquus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uk-UA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прадавній)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з'явився лише у </a:t>
            </a:r>
            <a:r>
              <a:rPr kumimoji="0" lang="en-US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XV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ст. в Італії. Його було введено для визначення найдавнішої </a:t>
            </a:r>
            <a:r>
              <a:rPr kumimoji="0" lang="uk-UA" sz="2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культури Стародавньої Греції та Стародавнього Риму. Ці рабовласницькі суспільства</a:t>
            </a:r>
            <a:r>
              <a:rPr kumimoji="0" lang="uk-UA" sz="22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стали носіями найбільш близьких до сучасної європейської традиції культурних цінностей.</a:t>
            </a:r>
            <a:endParaRPr kumimoji="0" lang="uk-UA" sz="2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4437112"/>
            <a:ext cx="24883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 </a:t>
            </a:r>
          </a:p>
          <a:p>
            <a:r>
              <a:rPr lang="uk-UA" sz="16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натисність</a:t>
            </a:r>
            <a:r>
              <a:rPr lang="uk-UA" sz="1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картинку</a:t>
            </a:r>
            <a:endParaRPr lang="ru-RU" sz="16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77072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Кнопка дії: додому 10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Подвійна стрілка вліво/вгору 12"/>
          <p:cNvSpPr/>
          <p:nvPr/>
        </p:nvSpPr>
        <p:spPr>
          <a:xfrm>
            <a:off x="6372200" y="5085184"/>
            <a:ext cx="792088" cy="648072"/>
          </a:xfrm>
          <a:prstGeom prst="leftUpArrow">
            <a:avLst>
              <a:gd name="adj1" fmla="val 15098"/>
              <a:gd name="adj2" fmla="val 31189"/>
              <a:gd name="adj3" fmla="val 3242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942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dirty="0"/>
          </a:p>
        </p:txBody>
      </p:sp>
      <p:pic>
        <p:nvPicPr>
          <p:cNvPr id="6" name="Місце для вмісту 5" descr="712841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4077072"/>
            <a:ext cx="3019425" cy="2295525"/>
          </a:xfrm>
        </p:spPr>
      </p:pic>
      <p:pic>
        <p:nvPicPr>
          <p:cNvPr id="8" name="Рисунок 7" descr="3ec79578f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51155">
            <a:off x="1242355" y="2376757"/>
            <a:ext cx="7274241" cy="1076810"/>
          </a:xfrm>
          <a:prstGeom prst="rect">
            <a:avLst/>
          </a:prstGeom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2016.ь – 288 с. : іл.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 8-го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 / О.В.Гайдамака. – Київ 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2016. -  196 с. : іл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https://yandex.ua/images/search?p=1&amp;text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Гомер поет,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Гесіод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Сократ</a:t>
            </a: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3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ДОАНТИЧНІ ЦИВІЛІЗАЦІЇ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0" y="764704"/>
            <a:ext cx="8640960" cy="2808311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У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тис. до н. е. в Східному Середземномор'ї існувала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егейська цивілізація,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яка передувала культурі античності. Це була епоха розквіту морської держави на Криті —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Мінойського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царства. На місці його столиці — міста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Кносса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— вчені розкопали руїни величного палацу, який у давньогрецьких міфах названий Лабіринтом.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p_76a5c2ffcc52448108efc97102abea5016517e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3573016"/>
            <a:ext cx="3665984" cy="2749488"/>
          </a:xfrm>
          <a:prstGeom prst="rect">
            <a:avLst/>
          </a:prstGeom>
        </p:spPr>
      </p:pic>
      <p:pic>
        <p:nvPicPr>
          <p:cNvPr id="5" name="Рисунок 4" descr="crete-knosso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537012"/>
            <a:ext cx="3665983" cy="2749487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2411760" y="6309320"/>
            <a:ext cx="4990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Руїни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Кносского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палацу. II тыс. до н.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Греція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60648"/>
            <a:ext cx="432172" cy="863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50106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Антична культура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9512" y="980728"/>
            <a:ext cx="8661648" cy="53285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dirty="0" smtClean="0"/>
              <a:t>       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Фундаторами античної культури були стародавні греки, які називали себе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еллінами,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 свою країну —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Елладою.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Спочатку ця назва стосувалася лише материкової Греції, та згодом вона поширилася і на прилеглі архіпелаги й окремі області Малої Азії.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8" descr="Картинки по запросу страна Еллада карти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6690947" cy="4683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User\Desktop\474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3010620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Еллада вид сверх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869158" cy="3668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07704" y="260648"/>
            <a:ext cx="469086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Еллада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User\Desktop\Athens-view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068960"/>
            <a:ext cx="5400600" cy="35910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251520" y="6309320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755576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7685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95536" y="26064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ст. до н. є. територія Греції увійшла до складу Римської імперії, і в античній культурі почалася нова епоха.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  Основі етапи розвитку культури античності.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я 4"/>
          <p:cNvGraphicFramePr>
            <a:graphicFrameLocks noGrp="1"/>
          </p:cNvGraphicFramePr>
          <p:nvPr/>
        </p:nvGraphicFramePr>
        <p:xfrm>
          <a:off x="467544" y="2133600"/>
          <a:ext cx="8352928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4460"/>
                <a:gridCol w="4768468"/>
              </a:tblGrid>
              <a:tr h="590466">
                <a:tc rowSpan="5">
                  <a:txBody>
                    <a:bodyPr/>
                    <a:lstStyle/>
                    <a:p>
                      <a:pPr algn="ctr"/>
                      <a:endParaRPr lang="uk-UA" sz="2600" dirty="0" smtClean="0"/>
                    </a:p>
                    <a:p>
                      <a:pPr algn="ctr"/>
                      <a:endParaRPr lang="uk-UA" sz="2600" dirty="0" smtClean="0"/>
                    </a:p>
                    <a:p>
                      <a:pPr algn="ctr"/>
                      <a:r>
                        <a:rPr lang="uk-UA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ПЕРІОДИ</a:t>
                      </a:r>
                    </a:p>
                    <a:p>
                      <a:pPr algn="ctr"/>
                      <a:r>
                        <a:rPr lang="uk-UA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РОЗКВІТУ</a:t>
                      </a:r>
                    </a:p>
                    <a:p>
                      <a:pPr algn="ctr"/>
                      <a:r>
                        <a:rPr lang="uk-UA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АНТИЧНОЇ</a:t>
                      </a:r>
                    </a:p>
                    <a:p>
                      <a:pPr algn="ctr"/>
                      <a:r>
                        <a:rPr lang="uk-UA" sz="2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КУЛЬТУРИ</a:t>
                      </a:r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ГОМЕРІВСЬКА ЕПОХА  </a:t>
                      </a:r>
                    </a:p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XI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</a:t>
                      </a:r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VIII 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до н. є.</a:t>
                      </a:r>
                      <a:endParaRPr lang="ru-RU" sz="2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590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АРХАЇЧНА ЕПОХА  </a:t>
                      </a:r>
                    </a:p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VII</a:t>
                      </a:r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</a:t>
                      </a:r>
                      <a:r>
                        <a:rPr lang="en-US" sz="2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VI </a:t>
                      </a:r>
                      <a:r>
                        <a:rPr lang="uk-UA" sz="2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до н. є.</a:t>
                      </a:r>
                      <a:endParaRPr lang="ru-RU" sz="2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99FF"/>
                    </a:solidFill>
                  </a:tcPr>
                </a:tc>
              </a:tr>
              <a:tr h="590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ЕПОХА КЛАСИКИ </a:t>
                      </a:r>
                    </a:p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</a:t>
                      </a:r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IV 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до н. є.</a:t>
                      </a:r>
                      <a:endParaRPr lang="ru-RU" sz="2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</a:tr>
              <a:tr h="590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ЕПОХА ЕЛЛІНІЗМУ  </a:t>
                      </a:r>
                    </a:p>
                    <a:p>
                      <a:pPr algn="ctr"/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III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—І ст. до н. є.</a:t>
                      </a:r>
                      <a:endParaRPr lang="ru-RU" sz="2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66FFFF"/>
                    </a:solidFill>
                  </a:tcPr>
                </a:tc>
              </a:tr>
              <a:tr h="5904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ЕПОХА РИМСЬКОЇ ІМПЕРІЇ </a:t>
                      </a:r>
                      <a:r>
                        <a:rPr lang="uk-UA" sz="2600" b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І—серед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V </a:t>
                      </a:r>
                      <a:r>
                        <a:rPr lang="uk-UA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</a:t>
                      </a:r>
                      <a:endParaRPr lang="ru-RU" sz="2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619865" cy="122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" name="Picture 1" descr="C:\Documents and Settings\User\Мои документы\Мои рисунки\анімація\708366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1" y="5589240"/>
            <a:ext cx="1027795" cy="916682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Рисунок 9" descr="стрілка Gif (72).gif">
            <a:hlinkClick r:id="rId5" action="ppaction://hlinkpres?slideindex=1&amp;slidetitle=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88424" y="548680"/>
            <a:ext cx="571500" cy="476250"/>
          </a:xfrm>
          <a:prstGeom prst="rect">
            <a:avLst/>
          </a:prstGeom>
        </p:spPr>
      </p:pic>
      <p:sp>
        <p:nvSpPr>
          <p:cNvPr id="8" name="Кнопка дії: додому 7">
            <a:hlinkClick r:id="rId7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885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Акропол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38" y="1675288"/>
            <a:ext cx="5320636" cy="23056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62937"/>
            <a:ext cx="190150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829" y="1244401"/>
            <a:ext cx="1736385" cy="241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999478"/>
            <a:ext cx="4197685" cy="26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828" y="1585638"/>
            <a:ext cx="1796810" cy="4563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4072"/>
            <a:ext cx="90364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Практичне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належать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зображе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Порівняйте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твори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матеріальними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цінностями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4408" y="260648"/>
            <a:ext cx="699514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8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9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11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64" y="188640"/>
            <a:ext cx="91024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Стиль </a:t>
            </a:r>
            <a:r>
              <a:rPr lang="ru-RU" sz="40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архітектури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Картинки по запросу Акрополь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696744" cy="3772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1340768"/>
            <a:ext cx="2772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Для перегляду відео </a:t>
            </a:r>
          </a:p>
          <a:p>
            <a:r>
              <a:rPr lang="uk-UA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натисність</a:t>
            </a:r>
            <a:r>
              <a:rPr lang="uk-UA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картинку</a:t>
            </a:r>
            <a:endParaRPr lang="ru-RU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84840" y="6389712"/>
            <a:ext cx="360040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Вигнута вправо стрілка 7"/>
          <p:cNvSpPr/>
          <p:nvPr/>
        </p:nvSpPr>
        <p:spPr>
          <a:xfrm>
            <a:off x="7956376" y="1484784"/>
            <a:ext cx="731520" cy="1440160"/>
          </a:xfrm>
          <a:prstGeom prst="curved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Кнопка дії: додому 8">
            <a:hlinkClick r:id="rId5" action="ppaction://hlinkpres?slideindex=4&amp;slidetitle=Урок 2.  Античний стиль" highlightClick="1"/>
          </p:cNvPr>
          <p:cNvSpPr/>
          <p:nvPr/>
        </p:nvSpPr>
        <p:spPr>
          <a:xfrm>
            <a:off x="8100392" y="6165304"/>
            <a:ext cx="360040" cy="466352"/>
          </a:xfrm>
          <a:prstGeom prst="actionButtonHome">
            <a:avLst/>
          </a:prstGeom>
          <a:solidFill>
            <a:srgbClr val="66FF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175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1500</Words>
  <Application>Microsoft Office PowerPoint</Application>
  <PresentationFormat>Екран (4:3)</PresentationFormat>
  <Paragraphs>159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31</vt:i4>
      </vt:variant>
    </vt:vector>
  </HeadingPairs>
  <TitlesOfParts>
    <vt:vector size="32" baseType="lpstr">
      <vt:lpstr>Тема Office</vt:lpstr>
      <vt:lpstr>Мистецтво в культурі минулого</vt:lpstr>
      <vt:lpstr>Слайд 2</vt:lpstr>
      <vt:lpstr>Слайд 3</vt:lpstr>
      <vt:lpstr>ДОАНТИЧНІ ЦИВІЛІЗАЦІЇ </vt:lpstr>
      <vt:lpstr>Антична культура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Практичне завдання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Підсумок уроку</vt:lpstr>
      <vt:lpstr>Домашнє завдання</vt:lpstr>
      <vt:lpstr>Слайд 28</vt:lpstr>
      <vt:lpstr>Слайд 29</vt:lpstr>
      <vt:lpstr>Урок завершено</vt:lpstr>
      <vt:lpstr>Список використаних джерел  (література та інтернет-ресурси)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78</cp:revision>
  <dcterms:created xsi:type="dcterms:W3CDTF">2016-08-29T20:22:29Z</dcterms:created>
  <dcterms:modified xsi:type="dcterms:W3CDTF">2017-02-27T06:27:30Z</dcterms:modified>
</cp:coreProperties>
</file>