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69" r:id="rId13"/>
    <p:sldId id="270" r:id="rId14"/>
    <p:sldId id="271" r:id="rId15"/>
    <p:sldId id="282" r:id="rId16"/>
    <p:sldId id="273" r:id="rId17"/>
    <p:sldId id="274" r:id="rId18"/>
    <p:sldId id="275" r:id="rId19"/>
    <p:sldId id="272" r:id="rId20"/>
    <p:sldId id="276" r:id="rId21"/>
    <p:sldId id="277" r:id="rId22"/>
    <p:sldId id="279" r:id="rId23"/>
    <p:sldId id="267" r:id="rId24"/>
    <p:sldId id="278" r:id="rId25"/>
    <p:sldId id="280" r:id="rId26"/>
    <p:sldId id="281" r:id="rId27"/>
    <p:sldId id="283" r:id="rId28"/>
    <p:sldId id="286" r:id="rId29"/>
    <p:sldId id="287" r:id="rId30"/>
    <p:sldId id="284" r:id="rId31"/>
    <p:sldId id="288" r:id="rId32"/>
    <p:sldId id="289" r:id="rId33"/>
    <p:sldId id="285" r:id="rId34"/>
    <p:sldId id="290" r:id="rId35"/>
    <p:sldId id="292" r:id="rId36"/>
    <p:sldId id="26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99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8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49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14B91-E750-4743-B76E-292BF85074B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8FD9F-A3FC-4660-9718-BEF8DA84523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2" Type="http://schemas.openxmlformats.org/officeDocument/2006/relationships/hyperlink" Target="../&#1074;&#1110;&#1076;&#1077;&#1086;/2.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5.wmf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26.jpeg"/><Relationship Id="rId7" Type="http://schemas.openxmlformats.org/officeDocument/2006/relationships/image" Target="../media/image5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wmf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3" Type="http://schemas.openxmlformats.org/officeDocument/2006/relationships/image" Target="../media/image30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wm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image" Target="../media/image37.pn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43.jpeg"/><Relationship Id="rId7" Type="http://schemas.openxmlformats.org/officeDocument/2006/relationships/image" Target="../media/image5.w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3" Type="http://schemas.openxmlformats.org/officeDocument/2006/relationships/image" Target="../media/image50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3" Type="http://schemas.openxmlformats.org/officeDocument/2006/relationships/image" Target="../media/image55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wmf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62.jpeg"/><Relationship Id="rId7" Type="http://schemas.openxmlformats.org/officeDocument/2006/relationships/image" Target="../media/image15.wm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3" Type="http://schemas.openxmlformats.org/officeDocument/2006/relationships/image" Target="../media/image67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wmf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image" Target="../media/image78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3" Type="http://schemas.openxmlformats.org/officeDocument/2006/relationships/image" Target="../media/image1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gif"/><Relationship Id="rId5" Type="http://schemas.openxmlformats.org/officeDocument/2006/relationships/image" Target="../media/image12.jpeg"/><Relationship Id="rId4" Type="http://schemas.openxmlformats.org/officeDocument/2006/relationships/hyperlink" Target="../&#1074;&#1110;&#1076;&#1077;&#1086;/1.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7,&#1059;&#1088;&#1086;&#1082;%205.%20%20&#1042;&#1110;&#1079;&#1072;&#1085;&#1090;&#1110;&#1081;&#1089;&#1100;&#1082;&#1080;&#1081;%20&#1089;&#1090;&#1080;&#1083;&#1100;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5.wmf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899592" y="1412776"/>
            <a:ext cx="6696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pPr algn="ctr"/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15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4067944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Студійський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монастир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/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V ст. Константинополь (Стамбул)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25152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7&amp;slidetitle=Урок 5.  Візантійський стиль" highlightClick="1"/>
          </p:cNvPr>
          <p:cNvSpPr/>
          <p:nvPr/>
        </p:nvSpPr>
        <p:spPr>
          <a:xfrm>
            <a:off x="827584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251520" y="260648"/>
            <a:ext cx="85689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800" b="1" dirty="0" smtClean="0"/>
              <a:t>    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Центрична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— компактна,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симетрична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споруда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; в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могла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бути кругла,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квадратна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гранчаста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хрещата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Християни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зводили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місцях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загибелі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поховань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святих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каплички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), 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хрещальні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членів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общини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— до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уведення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в храм.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Центричні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незважаючи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консервативність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конструкції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неодмінно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виникали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розбудови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набули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значного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на просторах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Візантійської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імперії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92896"/>
            <a:ext cx="6336704" cy="423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1619672" y="6237312"/>
            <a:ext cx="61200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alt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Св. </a:t>
            </a:r>
            <a:r>
              <a:rPr lang="ru-RU" alt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Ірини</a:t>
            </a:r>
            <a:r>
              <a:rPr lang="ru-RU" alt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IV ст. Константинополь (Стамбул)</a:t>
            </a:r>
            <a:endParaRPr lang="ru-RU" alt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3717032"/>
            <a:ext cx="792088" cy="11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564904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34796"/>
            <a:ext cx="86409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Першим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п'ятикупольним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храмом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Візантії вважають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церкву Святих Апостолів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Константинополі, що посідала друге місце за значенням після Софійського собору. На жаль, вона була знищена турками-османами 1461 року і забудована мечеттю.</a:t>
            </a:r>
          </a:p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studfiles.ru/html/2706/237/html_0973lk4MzP.MOev/htmlconvd-rDKRVM_html_m37e5ff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3233936" cy="4470917"/>
          </a:xfrm>
          <a:prstGeom prst="rect">
            <a:avLst/>
          </a:prstGeom>
          <a:noFill/>
        </p:spPr>
      </p:pic>
      <p:pic>
        <p:nvPicPr>
          <p:cNvPr id="1030" name="Picture 6" descr="http://www.studfiles.ru/html/2706/237/html_0973lk4MzP.MOev/htmlconvd-rDKRVM_html_26e2f6d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628800"/>
            <a:ext cx="4286250" cy="3838576"/>
          </a:xfrm>
          <a:prstGeom prst="rect">
            <a:avLst/>
          </a:prstGeom>
          <a:noFill/>
        </p:spPr>
      </p:pic>
      <p:sp>
        <p:nvSpPr>
          <p:cNvPr id="7" name="Прямокутник 6"/>
          <p:cNvSpPr/>
          <p:nvPr/>
        </p:nvSpPr>
        <p:spPr>
          <a:xfrm>
            <a:off x="395536" y="5949280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Апостолів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(не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зберег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 в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Константинополі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хрестоподібна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будова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перекрита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п'ятьма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банями.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12776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188641"/>
            <a:ext cx="849694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Головний храм Візантії —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Софійський собор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Константинополі - було закладено в 532 році й побудовано за рекордний на ті часи термін - усього п'ять років. Зведення собору стало справою життя імператора Юстиніана: по всій державі збирали найкращих майстрів, заготовляли якісні й дорогі будівельні матеріали, в тому числі мармур, золото, срібло, слонову кістку, коштовне каміння. На будівництві щодня працювало до 10 тис. осіб.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243208"/>
            <a:ext cx="6264696" cy="442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835696" y="2348880"/>
            <a:ext cx="69067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Софійський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собор. 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Константинополь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(Стамбул)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0272" y="3068960"/>
            <a:ext cx="1926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</a:p>
          <a:p>
            <a:r>
              <a:rPr lang="uk-UA" sz="1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натисніть  картинку</a:t>
            </a:r>
            <a:endParaRPr lang="ru-RU" sz="14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5085184"/>
            <a:ext cx="792088" cy="11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132856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Кнопка дії: додому 12">
            <a:hlinkClick r:id="rId6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Вигнута вправо стрілка 13"/>
          <p:cNvSpPr/>
          <p:nvPr/>
        </p:nvSpPr>
        <p:spPr>
          <a:xfrm rot="1824395">
            <a:off x="7616045" y="3633486"/>
            <a:ext cx="731520" cy="1414849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Кнопка дії: додому 11">
            <a:hlinkClick r:id="rId7" action="ppaction://hlinkpres?slideindex=7&amp;slidetitle=Урок 5.  Візантійський стиль" highlightClick="1"/>
          </p:cNvPr>
          <p:cNvSpPr/>
          <p:nvPr/>
        </p:nvSpPr>
        <p:spPr>
          <a:xfrm>
            <a:off x="8460432" y="544522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260648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храм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проектували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знаменитий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архітектор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Ісидор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Мілета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та математик </a:t>
            </a:r>
            <a:r>
              <a:rPr lang="ru-RU" altLang="ru-RU" sz="2000" b="1" i="1" dirty="0" err="1" smtClean="0">
                <a:latin typeface="Times New Roman" pitchFamily="18" charset="0"/>
                <a:cs typeface="Times New Roman" pitchFamily="18" charset="0"/>
              </a:rPr>
              <a:t>Анфімій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Тралл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пошуках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форм вони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знайшли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рішення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складного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творчо-інженерного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об’єднали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прямокутну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базиліку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центричний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храм. </a:t>
            </a:r>
          </a:p>
          <a:p>
            <a:pPr algn="just"/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   Центром собору став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гігантський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купол та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потужні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арки.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зменшенню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дробленню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архітектурних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донизу вся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конструкція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створює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ефект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легкості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невагомості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Декілька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століть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храм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найбільшим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християнському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Розміри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Софійського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вражають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висота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- 55 м,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- 81 м, ширина  - 71 м.</a:t>
            </a: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362425"/>
            <a:ext cx="4680520" cy="3306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3645024"/>
            <a:ext cx="792088" cy="11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7951" y="144463"/>
            <a:ext cx="5112122" cy="436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Аналіз твору мистецтва</a:t>
            </a:r>
            <a:endParaRPr kumimoji="0" lang="ru-RU" alt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512" y="620688"/>
            <a:ext cx="4608513" cy="151216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alt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4064372" cy="597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23528" y="2132856"/>
            <a:ext cx="429691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деталі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інтер’єру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зображеного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храму першими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впадають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вічі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ефект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створюють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численні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арки,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склепіння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куполи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Зверніть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на форму,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і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Розміщення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вікон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Поміркуйте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впливає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освітлення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храму.</a:t>
            </a: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викликає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у вас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інтер’єр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собору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Якою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музикою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можете «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озвучити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цю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ілюстрацію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4932040" y="6273225"/>
            <a:ext cx="36724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Інтер’єр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Софійського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собору.</a:t>
            </a:r>
          </a:p>
          <a:p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 Константинополь (Стамбул)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179512" y="548680"/>
            <a:ext cx="475252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ілюстрацію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.  Охарактеризуйте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інтер’єр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Софійського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собору в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Константинополі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поданими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питаннями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941168"/>
            <a:ext cx="69951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4" action="ppaction://hlinkpres?slideindex=2&amp;slidetitle=Слайд 2" highlightClick="1"/>
          </p:cNvPr>
          <p:cNvSpPr/>
          <p:nvPr/>
        </p:nvSpPr>
        <p:spPr>
          <a:xfrm>
            <a:off x="323528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899592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260648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Хрестово-купольний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архітектурний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тип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християнського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храму,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сформувався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Візантії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країнах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християнського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сходу в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V—VIII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ст. Став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панівним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архітектурі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Візантії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IX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прийнятий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християнськими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країнами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православного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сповідання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основної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храму.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класичному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варіанті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являє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прямокутний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обсяг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центр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розділений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стовпами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9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клітинок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Перекриттям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служать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хрестоподібно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розташовані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циліндричні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склепіння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над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центральним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осередком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підпружних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арках,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підноситься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барабан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куполом.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www.studfiles.ru/html/2706/237/html_0973lk4MzP.MOev/htmlconvd-rDKRVM_html_5a3cafc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2465642" cy="2880320"/>
          </a:xfrm>
          <a:prstGeom prst="rect">
            <a:avLst/>
          </a:prstGeom>
          <a:noFill/>
        </p:spPr>
      </p:pic>
      <p:pic>
        <p:nvPicPr>
          <p:cNvPr id="28678" name="Picture 6" descr="http://ppt4web.ru/images/287/45773/640/img8.jpg"/>
          <p:cNvPicPr>
            <a:picLocks noChangeAspect="1" noChangeArrowheads="1"/>
          </p:cNvPicPr>
          <p:nvPr/>
        </p:nvPicPr>
        <p:blipFill>
          <a:blip r:embed="rId3" cstate="print"/>
          <a:srcRect l="11800"/>
          <a:stretch>
            <a:fillRect/>
          </a:stretch>
        </p:blipFill>
        <p:spPr bwMode="auto">
          <a:xfrm>
            <a:off x="2843808" y="2780928"/>
            <a:ext cx="3387272" cy="2880321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179512" y="5589240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План церкви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Сергія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Вакха в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Константинополі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0" name="Picture 8" descr="http://m6.paperblog.com/i/41/419554/-L-m4MUhy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780928"/>
            <a:ext cx="2445845" cy="1624479"/>
          </a:xfrm>
          <a:prstGeom prst="rect">
            <a:avLst/>
          </a:prstGeom>
          <a:noFill/>
        </p:spPr>
      </p:pic>
      <p:pic>
        <p:nvPicPr>
          <p:cNvPr id="28682" name="Picture 10" descr="http://venividi.s3.eu-central-1.amazonaws.com/files/u11511/12947752_DSCF86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8536" y="4509120"/>
            <a:ext cx="2615952" cy="1961964"/>
          </a:xfrm>
          <a:prstGeom prst="rect">
            <a:avLst/>
          </a:prstGeom>
          <a:noFill/>
        </p:spPr>
      </p:pic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5589240"/>
            <a:ext cx="648072" cy="95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I:\музика\Рисунок6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88641"/>
            <a:ext cx="288032" cy="57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Кнопка дії: додому 12">
            <a:hlinkClick r:id="rId8" action="ppaction://hlinkpres?slideindex=2&amp;slidetitle=Слайд 2" highlightClick="1"/>
          </p:cNvPr>
          <p:cNvSpPr/>
          <p:nvPr/>
        </p:nvSpPr>
        <p:spPr>
          <a:xfrm>
            <a:off x="4860032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9" action="ppaction://hlinkpres?slideindex=7&amp;slidetitle=Урок 5.  Візантійський стиль" highlightClick="1"/>
          </p:cNvPr>
          <p:cNvSpPr/>
          <p:nvPr/>
        </p:nvSpPr>
        <p:spPr>
          <a:xfrm>
            <a:off x="4283968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1520" y="188640"/>
            <a:ext cx="86409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Не менш важливими спорудами Візантії були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імператорські палаци.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Займали площу понад 600 тис. кв. м і складалися з житлових приміщень для імператора та членів його родини, приміщень для варти і казарм, численних залів для візитерів та аудієнцій, кухонь, надвірних церков і каплиць, внутрішніх двориків і садів.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http://img-fotki.yandex.ru/get/4509/feofilactova-valya.c/0_4214b_7aab6c94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5"/>
            <a:ext cx="4320480" cy="2018585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2267744" y="3789040"/>
            <a:ext cx="4088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Священний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палац Константинополя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1749" name="Picture 5" descr="http://www.agiasofia.com/mp3/goldenga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49080"/>
            <a:ext cx="4392488" cy="2097413"/>
          </a:xfrm>
          <a:prstGeom prst="rect">
            <a:avLst/>
          </a:prstGeom>
          <a:noFill/>
        </p:spPr>
      </p:pic>
      <p:sp>
        <p:nvSpPr>
          <p:cNvPr id="9" name="Прямокутник 8"/>
          <p:cNvSpPr/>
          <p:nvPr/>
        </p:nvSpPr>
        <p:spPr>
          <a:xfrm>
            <a:off x="323528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Ормізда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Візантійський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імператорський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палац на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березі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5" name="AutoShape 11" descr="http://img-fotki.yandex.ru/get/4904/feofilactova-valya.0/0_3a9e8_346bd163_X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7" name="Picture 13" descr="http://img-fotki.yandex.ru/get/4904/feofilactova-valya.0/0_3a9e8_346bd163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628800"/>
            <a:ext cx="3240360" cy="2171042"/>
          </a:xfrm>
          <a:prstGeom prst="rect">
            <a:avLst/>
          </a:prstGeom>
          <a:noFill/>
        </p:spPr>
      </p:pic>
      <p:sp>
        <p:nvSpPr>
          <p:cNvPr id="31759" name="AutoShape 15" descr="http://img-fotki.yandex.ru/get/5414/32225563.71/0_8a0fd_36b5a4d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1" name="AutoShape 17" descr="http://img-fotki.yandex.ru/get/5414/32225563.71/0_8a0fd_36b5a4d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3" name="AutoShape 19" descr="http://img-fotki.yandex.ru/get/5414/32225563.71/0_8a0fd_36b5a4d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0_8a0fd_36b5a4d8_or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4099858"/>
            <a:ext cx="3240360" cy="2132895"/>
          </a:xfrm>
          <a:prstGeom prst="rect">
            <a:avLst/>
          </a:prstGeom>
        </p:spPr>
      </p:pic>
      <p:sp>
        <p:nvSpPr>
          <p:cNvPr id="16" name="Прямокутник 15"/>
          <p:cNvSpPr/>
          <p:nvPr/>
        </p:nvSpPr>
        <p:spPr>
          <a:xfrm>
            <a:off x="5076056" y="6211669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Морський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фасад палацу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Вуколеон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Археологічний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музей Стамбулу.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8" descr="I:\музика\Рисунок6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88640"/>
            <a:ext cx="288032" cy="57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нопка дії: додому 18">
            <a:hlinkClick r:id="rId7" action="ppaction://hlinkpres?slideindex=2&amp;slidetitle=Слайд 2" highlightClick="1"/>
          </p:cNvPr>
          <p:cNvSpPr/>
          <p:nvPr/>
        </p:nvSpPr>
        <p:spPr>
          <a:xfrm>
            <a:off x="8532440" y="5517232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Кнопка дії: додому 17">
            <a:hlinkClick r:id="rId8" action="ppaction://hlinkpres?slideindex=7&amp;slidetitle=Урок 5.  Візантійський стиль" highlightClick="1"/>
          </p:cNvPr>
          <p:cNvSpPr/>
          <p:nvPr/>
        </p:nvSpPr>
        <p:spPr>
          <a:xfrm>
            <a:off x="8460432" y="4941168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vitppt.com.ua/images/57/56553/96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426717"/>
          </a:xfrm>
          <a:prstGeom prst="rect">
            <a:avLst/>
          </a:prstGeom>
          <a:noFill/>
        </p:spPr>
      </p:pic>
      <p:pic>
        <p:nvPicPr>
          <p:cNvPr id="4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r>
              <a:rPr lang="ru-RU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136904" cy="5342622"/>
          </a:xfrm>
          <a:prstGeom prst="roundRect">
            <a:avLst>
              <a:gd name="adj" fmla="val 11111"/>
            </a:avLst>
          </a:prstGeom>
          <a:ln w="190500" cap="rnd">
            <a:solidFill>
              <a:srgbClr val="FFC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9697" name="Picture 1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260648"/>
            <a:ext cx="704850" cy="62865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_klas_urok-5_vizantijskij_st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531" y="332656"/>
            <a:ext cx="8400933" cy="6300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404664"/>
            <a:ext cx="961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Урок 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4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331913" y="123825"/>
            <a:ext cx="6810375" cy="436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alt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Аналіз твору мистецтва</a:t>
            </a:r>
            <a:endParaRPr lang="ru-RU" alt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188" y="771525"/>
            <a:ext cx="7993062" cy="10732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капітелі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колон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візантійських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та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порівняйте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їх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античними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та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відмінні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kumimoji="0" lang="ru-RU" alt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362" y="1556792"/>
            <a:ext cx="22764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556792"/>
            <a:ext cx="25336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9449" y="1556792"/>
            <a:ext cx="2808288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212873" y="3957092"/>
            <a:ext cx="25209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колони в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соборі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Св. Марка. </a:t>
            </a:r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IX–XI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</a:t>
            </a:r>
          </a:p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Венеція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2"/>
          <p:cNvSpPr>
            <a:spLocks noChangeArrowheads="1"/>
          </p:cNvSpPr>
          <p:nvPr/>
        </p:nvSpPr>
        <p:spPr bwMode="auto">
          <a:xfrm>
            <a:off x="2987824" y="3861048"/>
            <a:ext cx="28803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колони</a:t>
            </a:r>
          </a:p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ранньохристиянського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храму. </a:t>
            </a:r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Філіппи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Греція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3"/>
          <p:cNvSpPr>
            <a:spLocks noChangeArrowheads="1"/>
          </p:cNvSpPr>
          <p:nvPr/>
        </p:nvSpPr>
        <p:spPr bwMode="auto">
          <a:xfrm>
            <a:off x="5940152" y="3933056"/>
            <a:ext cx="30243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Капітель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колони у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Великій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мечеті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sz="1600" b="1" i="1" dirty="0" smtClean="0"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Кайруан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Туніс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869160"/>
            <a:ext cx="1368153" cy="1213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5" y="4800040"/>
            <a:ext cx="1224137" cy="127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4720362"/>
            <a:ext cx="1470572" cy="137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кутник 15"/>
          <p:cNvSpPr/>
          <p:nvPr/>
        </p:nvSpPr>
        <p:spPr>
          <a:xfrm>
            <a:off x="467544" y="6093296"/>
            <a:ext cx="1812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Капітель колони</a:t>
            </a: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доричного ордера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3419872" y="6021288"/>
            <a:ext cx="17236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Капітель колони</a:t>
            </a: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іонічного ордера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кутник 17"/>
          <p:cNvSpPr/>
          <p:nvPr/>
        </p:nvSpPr>
        <p:spPr>
          <a:xfrm>
            <a:off x="6084168" y="6021289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" name="Прямокутник 18"/>
          <p:cNvSpPr/>
          <p:nvPr/>
        </p:nvSpPr>
        <p:spPr>
          <a:xfrm>
            <a:off x="6300192" y="6021288"/>
            <a:ext cx="2160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Капітель колони </a:t>
            </a: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коринфського ордера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5" descr="I:\музика\Рисунок3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88191" y="260648"/>
            <a:ext cx="55580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Кнопка дії: додому 21">
            <a:hlinkClick r:id="rId9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Кнопка дії: додому 20">
            <a:hlinkClick r:id="rId10" action="ppaction://hlinkpres?slideindex=7&amp;slidetitle=Урок 5.  Візантійський стиль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836712"/>
            <a:ext cx="4968552" cy="338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2555776" y="260648"/>
            <a:ext cx="30880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79512" y="764704"/>
            <a:ext cx="37444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Об'єднайтесь у групи і розпочніть виготовлення з пластиліну макета візантійського хрестово-купольного храму, дотримуючись відповідних пропорцій та стилю споруди.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51520" y="4539317"/>
            <a:ext cx="85689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913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Виконайте стекою прорізи вікон, дверей, арочних склепінь або на­ліпіть ці елементи з пластиліну іншого кольору.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913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З'єднайте стіни в суцільну конструкцію. Простежте, щоб у процесі роботи поміж шари пластиліну не потрапила вода.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9138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Виготовте з фанери або щільного картону перекриття і дахи. Роз­фарбуйте їх гуашшю або вкрийте тонким шаром пластиліну (можна навіть створити ефект черепиці).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9138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 Закріпіть завершену роботу на підставці та доповніть її алеями і клумбами.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51520" y="2276873"/>
            <a:ext cx="3600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719138" algn="l"/>
              </a:tabLs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</a:t>
            </a: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719138" algn="l"/>
              </a:tabLs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Зробіть фанерну або картонну підставку для майбутнього макета і виконайте на ній креслення плану споруди.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719138" algn="l"/>
              </a:tabLs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Виліпіть товсті стіни, розкачавши заготовки з пластиліну цилін­дричним предметом, змоченим водою.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719138" algn="l"/>
              </a:tabLst>
            </a:pPr>
            <a:endParaRPr lang="ru-RU" sz="1600" dirty="0"/>
          </a:p>
        </p:txBody>
      </p:sp>
      <p:pic>
        <p:nvPicPr>
          <p:cNvPr id="9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260648"/>
            <a:ext cx="69951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/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Стиль </a:t>
            </a:r>
            <a:r>
              <a:rPr kumimoji="0" lang="ru-RU" sz="3600" b="1" i="0" u="none" strike="noStrike" kern="1200" cap="none" spc="0" normalizeH="0" baseline="0" noProof="0" dirty="0" err="1" smtClean="0">
                <a:ln/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візантійської</a:t>
            </a:r>
            <a:r>
              <a:rPr kumimoji="0" lang="ru-RU" sz="3600" b="1" i="0" u="none" strike="noStrike" kern="1200" cap="none" spc="0" normalizeH="0" baseline="0" noProof="0" dirty="0" smtClean="0">
                <a:ln/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err="1" smtClean="0">
                <a:ln/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скульптури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95536" y="980728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6213" algn="just" fontAlgn="base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Догмати східної церкви не схвалювали використання статуй для релігійних цілей, вважаючи це ідолопоклонством. І якщо до </a:t>
            </a: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VIII 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круглі скульптури ще подекуди зустрічались у візантійських храмах, то постановою </a:t>
            </a:r>
            <a:r>
              <a:rPr lang="uk-UA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Нікейського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собору 787 року вони були рішуче заборонені. Тому скульптори демонстрували свою майстерність, виконуючи саркофаги, орнаментальні рельєфи, невеликі диптихи, палітурки для  книг, посуд. Матеріал для дрібних виробів - слонова кістка, у різьбленні якої візантійські митці досягли висот досконалості.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ocuments\Кондратова Електронний додаток до підручника Мистецтво 8 клас\5 урок\Ілюстрації\скульптура\скульпту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725144"/>
            <a:ext cx="2376264" cy="187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User\Documents\Кондратова Електронний додаток до підручника Мистецтво 8 клас\5 урок\Ілюстрації\скульптура\скульптур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996952"/>
            <a:ext cx="2304256" cy="160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User\Documents\Кондратова Електронний додаток до підручника Мистецтво 8 клас\5 урок\Ілюстрації\скульптура\скульптур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25143"/>
            <a:ext cx="2376264" cy="188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User\Documents\Кондратова Електронний додаток до підручника Мистецтво 8 клас\5 урок\Ілюстрації\скульптура\скульптура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797152"/>
            <a:ext cx="2380237" cy="173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Users\User\Documents\Кондратова Електронний додаток до підручника Мистецтво 8 клас\5 урок\Ілюстрації\скульптура\скульптура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3068960"/>
            <a:ext cx="2304256" cy="1538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I:\музика\Рисунок6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88640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Кнопка дії: додому 12">
            <a:hlinkClick r:id="rId8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9" action="ppaction://hlinkpres?slideindex=7&amp;slidetitle=Урок 5.  Візантійський стиль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0848"/>
            <a:ext cx="2689546" cy="4028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539552" y="6021288"/>
            <a:ext cx="32403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Центральна панель</a:t>
            </a:r>
          </a:p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диптиха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Барберіні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b="1" i="1" dirty="0"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173631"/>
            <a:ext cx="4896544" cy="377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5076056" y="5949280"/>
            <a:ext cx="30963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триптих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Арбавіля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b="1" i="1" dirty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95536" y="260648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Одними з кращих збережених до сьогодні зразків різьблення по слоновій кістці є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диптих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Барберіні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(перша пол.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ст.), у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якому поєднано теми тріумфу імператора Юстиніана та перемоги християнства, і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триптих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Арбавіля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(кін.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ст.) із зображеннями Богородиці, Ісуса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Христа,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особливо  шанованих святих та апостолів. Обидва твори зберігаються у Луврі.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miratours.ru/media/text/Berlin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404664"/>
            <a:ext cx="3528392" cy="2647358"/>
          </a:xfrm>
          <a:prstGeom prst="rect">
            <a:avLst/>
          </a:prstGeom>
          <a:noFill/>
        </p:spPr>
      </p:pic>
      <p:pic>
        <p:nvPicPr>
          <p:cNvPr id="36868" name="Picture 4" descr="http://img-fotki.yandex.ru/get/4814/98013013.57/0_6df0f_59605eb4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284984"/>
            <a:ext cx="3215157" cy="3384376"/>
          </a:xfrm>
          <a:prstGeom prst="rect">
            <a:avLst/>
          </a:prstGeom>
          <a:noFill/>
        </p:spPr>
      </p:pic>
      <p:pic>
        <p:nvPicPr>
          <p:cNvPr id="36870" name="Picture 6" descr="http://wallpapers1920.ru/img/picture/Apr/08/3d6b8596aefdd7b3aabcebcdf14f7ad6/mini_5.jpg"/>
          <p:cNvPicPr>
            <a:picLocks noChangeAspect="1" noChangeArrowheads="1"/>
          </p:cNvPicPr>
          <p:nvPr/>
        </p:nvPicPr>
        <p:blipFill>
          <a:blip r:embed="rId4" cstate="print"/>
          <a:srcRect l="25200" r="26921"/>
          <a:stretch>
            <a:fillRect/>
          </a:stretch>
        </p:blipFill>
        <p:spPr bwMode="auto">
          <a:xfrm>
            <a:off x="6660232" y="3284984"/>
            <a:ext cx="2088232" cy="3343776"/>
          </a:xfrm>
          <a:prstGeom prst="rect">
            <a:avLst/>
          </a:prstGeom>
          <a:noFill/>
        </p:spPr>
      </p:pic>
      <p:sp>
        <p:nvSpPr>
          <p:cNvPr id="36872" name="AutoShape 8" descr="https://figures.boundless.com/10940/full/-e2-80-93-the-tetrarchs-03.jp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4" name="AutoShape 10" descr="https://figures.boundless.com/10940/full/-e2-80-93-the-tetrarchs-03.jp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6" name="AutoShape 12" descr="https://figures.boundless.com/10940/full/-e2-80-93-the-tetrarchs-03.jp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Рисунок 18" descr="-e2-80-93-the-tetrarchs-03.jpe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212976"/>
            <a:ext cx="2232248" cy="3348372"/>
          </a:xfrm>
          <a:prstGeom prst="rect">
            <a:avLst/>
          </a:prstGeom>
        </p:spPr>
      </p:pic>
      <p:pic>
        <p:nvPicPr>
          <p:cNvPr id="36878" name="Picture 14" descr="http://ruicon.ru/images/DPI/rezba/rezba_kost/00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60648"/>
            <a:ext cx="4367222" cy="2978966"/>
          </a:xfrm>
          <a:prstGeom prst="rect">
            <a:avLst/>
          </a:prstGeom>
          <a:noFill/>
        </p:spPr>
      </p:pic>
      <p:sp>
        <p:nvSpPr>
          <p:cNvPr id="20" name="Прямокутник 19"/>
          <p:cNvSpPr/>
          <p:nvPr/>
        </p:nvSpPr>
        <p:spPr>
          <a:xfrm>
            <a:off x="5220072" y="2780928"/>
            <a:ext cx="279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Страшний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суд.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Візантія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нопка дії: додому 11">
            <a:hlinkClick r:id="rId7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8" action="ppaction://hlinkpres?slideindex=7&amp;slidetitle=Урок 5.  Візантійський стиль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b="1" dirty="0" smtClean="0">
                <a:ln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n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err="1" smtClean="0">
                <a:ln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Декоративно-прикладне</a:t>
            </a:r>
            <a:r>
              <a:rPr lang="ru-RU" sz="4000" b="1" dirty="0" smtClean="0">
                <a:ln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/>
            </a:r>
            <a:br>
              <a:rPr lang="ru-RU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251520" y="90872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Усі жанри візантійського прикладного мистецтва (ткацтво, зброярство, кераміка, ювелірство та ін.) об'єднало єдине утверджене держа­вою віровчення - християнство. У Візантії панував культ хреста - це був один з найголовніших символів самої імперії. Хрест зображували навіть на монетах та предметах ужитку - зокрема, на килимах і золототканих виробах.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ocuments\Кондратова Електронний додаток до підручника Мистецтво 8 клас\5 урок\Ілюстрації\декоративне мисте2тво\вівт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437112"/>
            <a:ext cx="2188418" cy="222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Картинки по запросу візантія декоративне мистецтв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564904"/>
            <a:ext cx="281766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Картинки по запросу візантія декоративне мистецтв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861048"/>
            <a:ext cx="249047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User\Documents\Кондратова Електронний додаток до підручника Мистецтво 8 клас\5 урок\Ілюстрації\декоративне мисте2тво\вівтар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348880"/>
            <a:ext cx="2784134" cy="208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7" action="ppaction://hlinkpres?slideindex=2&amp;slidetitle=Слайд 2" highlightClick="1"/>
          </p:cNvPr>
          <p:cNvSpPr/>
          <p:nvPr/>
        </p:nvSpPr>
        <p:spPr>
          <a:xfrm>
            <a:off x="8316416" y="2996952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8" action="ppaction://hlinkpres?slideindex=7&amp;slidetitle=Урок 5.  Візантійський стиль" highlightClick="1"/>
          </p:cNvPr>
          <p:cNvSpPr/>
          <p:nvPr/>
        </p:nvSpPr>
        <p:spPr>
          <a:xfrm>
            <a:off x="8388424" y="2348880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uk-UA" sz="4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Художнє ткацтво</a:t>
            </a:r>
            <a:endParaRPr lang="ru-RU" sz="40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51520" y="1052736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Візантійська імперія традиційно славилась виготовленням дорогих тканин: парчевих, шовкових, вовняних. Їх використовували для декоративного оздоблення палаців і храмів, з них шили одяг для духовенства і знаті. На художнє оформлення тканин суттєво вплинуло орнаментальне мистецтво Сходу, проте східні мотиви обов'язково поєднувались із християнськими символами. У колірній палітрі переважали яскраві насичені барви: пурпурова, зелена, фіолетова, червона.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v-boytsov.ru/hram/ornament/ornament1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52936"/>
            <a:ext cx="3051076" cy="3154308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323528" y="6093296"/>
            <a:ext cx="2331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Орнамент.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Пізній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візантійський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стиль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2" name="Picture 6" descr="http://img0.liveinternet.ru/images/attach/c/0//52/452/52452121_viz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7" y="2780928"/>
            <a:ext cx="5216069" cy="3816424"/>
          </a:xfrm>
          <a:prstGeom prst="rect">
            <a:avLst/>
          </a:prstGeom>
          <a:noFill/>
        </p:spPr>
      </p:pic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388424" y="476672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476672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attach/c/0//52/452/52452111_vizan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218" y="908720"/>
            <a:ext cx="7586206" cy="5730355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1331640" y="260648"/>
            <a:ext cx="6192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Візантійські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орнаменти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1912" y="5373216"/>
            <a:ext cx="792088" cy="11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33265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8388424" y="908720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i2.guns.ru/forums/icons/forum_pictures/003919/39196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534281" cy="4320480"/>
          </a:xfrm>
          <a:prstGeom prst="rect">
            <a:avLst/>
          </a:prstGeom>
          <a:noFill/>
        </p:spPr>
      </p:pic>
      <p:pic>
        <p:nvPicPr>
          <p:cNvPr id="4" name="Picture 3" descr="C:\Users\User\Documents\Кондратова Електронний додаток до підручника Мистецтво 8 клас\5 урок\Ілюстрації\декоративне мисте2тво\орнамент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653136"/>
            <a:ext cx="2716315" cy="162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Картинки по запросу візантія орнамен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653136"/>
            <a:ext cx="1700318" cy="1597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Картинки по запросу візантія орнамен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653137"/>
            <a:ext cx="223881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Картинки по запросу візантія орнамент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4653136"/>
            <a:ext cx="1510035" cy="1549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:\музика\Рисунок5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44812" y="5877272"/>
            <a:ext cx="499188" cy="73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8" action="ppaction://hlinkpres?slideindex=2&amp;slidetitle=Слайд 2" highlightClick="1"/>
          </p:cNvPr>
          <p:cNvSpPr/>
          <p:nvPr/>
        </p:nvSpPr>
        <p:spPr>
          <a:xfrm>
            <a:off x="251520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9" action="ppaction://hlinkpres?slideindex=7&amp;slidetitle=Урок 5.  Візантійський стиль" highlightClick="1"/>
          </p:cNvPr>
          <p:cNvSpPr/>
          <p:nvPr/>
        </p:nvSpPr>
        <p:spPr>
          <a:xfrm>
            <a:off x="755576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cuments\Кондратова Електронний додаток до підручника Мистецтво 8 клас\5 урок\Ілюстрації\декоративне мисте2тво\орнамент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4054475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C:\Users\User\Documents\Кондратова Електронний додаток до підручника Мистецтво 8 клас\5 урок\Ілюстрації\декоративне мисте2тво\орнамент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348880"/>
            <a:ext cx="3989850" cy="216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ocuments\Кондратова Електронний додаток до підручника Мистецтво 8 клас\5 урок\Ілюстрації\декоративне мисте2тво\орнамен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5"/>
            <a:ext cx="4176464" cy="62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Documents\Кондратова Електронний додаток до підручника Мистецтво 8 клас\5 урок\Ілюстрації\декоративне мисте2тво\орнамент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920203" y="3592965"/>
            <a:ext cx="1800199" cy="392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44408" y="5661248"/>
            <a:ext cx="717646" cy="952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7" action="ppaction://hlinkpres?slideindex=2&amp;slidetitle=Слайд 2" highlightClick="1"/>
          </p:cNvPr>
          <p:cNvSpPr/>
          <p:nvPr/>
        </p:nvSpPr>
        <p:spPr>
          <a:xfrm>
            <a:off x="8460432" y="4509120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8" action="ppaction://hlinkpres?slideindex=7&amp;slidetitle=Урок 5.  Візантійський стиль" highlightClick="1"/>
          </p:cNvPr>
          <p:cNvSpPr/>
          <p:nvPr/>
        </p:nvSpPr>
        <p:spPr>
          <a:xfrm>
            <a:off x="7740352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467544" y="260648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 smtClean="0"/>
              <a:t>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Візантія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держава, що виникла у східній частині Римської імперії в результаті її розпаду на рубежі двох епох: загибелі античної рабовласницької цивілізації та зародження середньовічного феодального суспільства. Столицею новоутвореної держави став Константинополь (нині — Стамбул), заснований імператором Костянтином І у 324—330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pp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 місці давно зруйнованого античного міста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Візантій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User\Documents\Кондратова Електронний додаток до підручника Мистецтво 8 клас\5 урок\Ілюстрації\архітектура\Софійський соб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440737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Картинки по запросу візанті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429000"/>
            <a:ext cx="4690912" cy="31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56"/>
            <a:ext cx="487803" cy="96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323528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827584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lvl="0"/>
            <a:r>
              <a:rPr lang="uk-UA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Аналіз твору мистецтва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Прямокутник 4"/>
          <p:cNvSpPr/>
          <p:nvPr/>
        </p:nvSpPr>
        <p:spPr>
          <a:xfrm>
            <a:off x="4572000" y="5661248"/>
            <a:ext cx="4005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Візантійський орнамент на тканині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251520" y="1124744"/>
            <a:ext cx="30963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Розгляньте зображення фрагмента візантійського орнаменту на тканині. Поміркуйте, які його елементи запозичені зі Сходу, а які належать до християнської символіки.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ornament.rode.land/images/stories/vizantia/piviale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3287662" y="1196752"/>
            <a:ext cx="5631186" cy="4176464"/>
          </a:xfrm>
          <a:prstGeom prst="rect">
            <a:avLst/>
          </a:prstGeom>
          <a:noFill/>
        </p:spPr>
      </p:pic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717032"/>
            <a:ext cx="69951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251520" y="6237312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55576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Художня обробка металів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51520" y="836712"/>
            <a:ext cx="856895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 із різьбленням розквітло мистецтво художньої обробки металів, зокрема кування й литво. Візантійські майстри виготовляли ковані двері для храмів, напрестольні образи, футляри для престолів, чаші для причастя тощо. Прикладами візантійського стилю в цьому виді мистецтва є бронзові двері у соборах італійських міст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Амальфі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й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Саперно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Picture 3" descr="&amp;YUcy;&amp;vcy;&amp;iecy;&amp;lcy;&amp;icy;&amp;rcy;&amp;ncy;&amp;ocy;&amp;iecy; &amp;icy;&amp;scy;&amp;kcy;&amp;ucy;&amp;scy;&amp;scy;&amp;tcy;&amp;vcy;&amp;ocy;. &amp;Dcy;&amp;ocy;&amp;rcy;&amp;ocy;&amp;mcy;&amp;acy;&amp;ncy;&amp;scy;&amp;kcy;&amp;acy;&amp;yacy; &amp;ecy;&amp;pcy;&amp;ocy;&amp;khcy;&amp;acy;. &amp;Vcy;&amp;icy;&amp;zcy;&amp;acy;&amp;ncy;&amp;tcy;&amp;icy;&amp;yacy; (50 &amp;fcy;&amp;ocy;&amp;tcy;&amp;ocy;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564904"/>
            <a:ext cx="2088232" cy="4005230"/>
          </a:xfrm>
          <a:prstGeom prst="rect">
            <a:avLst/>
          </a:prstGeom>
          <a:noFill/>
        </p:spPr>
      </p:pic>
      <p:sp>
        <p:nvSpPr>
          <p:cNvPr id="46085" name="AutoShape 5" descr="https://img-fotki.yandex.ru/get/4602/feofilactova-valya.4/0_3db30_cc1c90a2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7" name="AutoShape 7" descr="https://img-fotki.yandex.ru/get/4602/feofilactova-valya.4/0_3db30_cc1c90a2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9" name="AutoShape 9" descr="&amp;chcy;&amp;acy;&amp;shcy;&amp;acy; &amp;vcy;&amp;tcy;&amp;ocy;&amp;rcy;&amp;acy;&amp;yacy;.jpg"/>
          <p:cNvSpPr>
            <a:spLocks noChangeAspect="1" noChangeArrowheads="1"/>
          </p:cNvSpPr>
          <p:nvPr/>
        </p:nvSpPr>
        <p:spPr bwMode="auto">
          <a:xfrm>
            <a:off x="155575" y="-685800"/>
            <a:ext cx="1200150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91" name="Picture 11" descr="http://www.traditioninaction.org/Questions/Snap/B898_Deacones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564904"/>
            <a:ext cx="4983442" cy="3836368"/>
          </a:xfrm>
          <a:prstGeom prst="rect">
            <a:avLst/>
          </a:prstGeom>
          <a:noFill/>
        </p:spPr>
      </p:pic>
      <p:pic>
        <p:nvPicPr>
          <p:cNvPr id="11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23528" y="260648"/>
            <a:ext cx="84249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Значного поширення у Візантії набули художні твори з металу, оздо­блені жолобчастою або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перегородчастою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емаллю. На поверхні метале­вого виробу за допомогою різця митець виконував контурний малюнок, а потім заливав заглиблення тонким шаром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легкоплавного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скла. Шедевром цього виду творчості є знаменитий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«золотий вівтар»,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встановлений у венеціанському соборі Святого Марка. Мініатюри вівтаря (їх близько 250) виконані в техніці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перегородчастої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емалі візантійськи­ми майстрами у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XII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ocuments\Кондратова Електронний додаток до підручника Мистецтво 8 клас\5 урок\Ілюстрації\декоративне мисте2тво\вівт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80928"/>
            <a:ext cx="3484562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 descr="http://www.art-drawing.ru/images/phocagallery/2/benat-jacopo-marco/thumbs/phoca_thumb_l_benat-jacopo-mar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780928"/>
            <a:ext cx="4536504" cy="3515791"/>
          </a:xfrm>
          <a:prstGeom prst="rect">
            <a:avLst/>
          </a:prstGeom>
          <a:noFill/>
        </p:spPr>
      </p:pic>
      <p:sp>
        <p:nvSpPr>
          <p:cNvPr id="7" name="Прямокутник 6"/>
          <p:cNvSpPr/>
          <p:nvPr/>
        </p:nvSpPr>
        <p:spPr>
          <a:xfrm>
            <a:off x="2411760" y="6237312"/>
            <a:ext cx="4650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Вівтар собору Св. Марка. Х-ХП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Венеція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362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23528" y="1124744"/>
            <a:ext cx="856895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9388" algn="l"/>
              </a:tabLst>
            </a:pP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зародилася культура Візантії.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93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види мистецтва отримали найбільший розвиток у цій державі?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9388" algn="l"/>
              </a:tabLst>
            </a:pP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характерні особливості візантійського стилю. Чим вони зумовлені?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93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Чим вирізняється архітектура Візантійської імперії?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93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найвідоміші храми Візантії ви знаєте?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93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ви дізналися про скульптуру та декоративно-прикладне мистецтво Візантії? Назвіть шедеври цих видів мистецтва.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93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вам найбільше запам'яталося з цього уроку? Поясніть, чому.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260648"/>
            <a:ext cx="69951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5085184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4067944" cy="490066"/>
          </a:xfrm>
        </p:spPr>
        <p:txBody>
          <a:bodyPr>
            <a:noAutofit/>
          </a:bodyPr>
          <a:lstStyle/>
          <a:p>
            <a:r>
              <a:rPr lang="uk-UA" altLang="ru-RU" sz="32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2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51520" y="908721"/>
            <a:ext cx="32403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1. §5 ст.49 – 56                  (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практичне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Завершіть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виготовлення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макета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візантійського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храму, над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випрацювали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0"/>
            <a:ext cx="4824536" cy="679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5085184"/>
            <a:ext cx="1524000" cy="1495425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323528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899592" y="616530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dirty="0"/>
          </a:p>
        </p:txBody>
      </p:sp>
      <p:sp>
        <p:nvSpPr>
          <p:cNvPr id="50178" name="AutoShape 2" descr="http://img-fotki.yandex.ru/get/5214/20573769.3/0_657da_d4fec14e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0_657da_d4fec14e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717032"/>
            <a:ext cx="5806338" cy="2924943"/>
          </a:xfrm>
          <a:prstGeom prst="rect">
            <a:avLst/>
          </a:prstGeom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Рисунок 7" descr="3ec79578f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47007">
            <a:off x="1190978" y="2386176"/>
            <a:ext cx="7118066" cy="867547"/>
          </a:xfrm>
          <a:prstGeom prst="rect">
            <a:avLst/>
          </a:prstGeom>
        </p:spPr>
      </p:pic>
      <p:sp>
        <p:nvSpPr>
          <p:cNvPr id="9" name="Кнопка дії: додому 8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7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700" dirty="0"/>
          </a:p>
        </p:txBody>
      </p:sp>
      <p:sp>
        <p:nvSpPr>
          <p:cNvPr id="3" name="Прямокутник 2"/>
          <p:cNvSpPr/>
          <p:nvPr/>
        </p:nvSpPr>
        <p:spPr>
          <a:xfrm>
            <a:off x="323528" y="1502688"/>
            <a:ext cx="85689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Мистецтво: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закладів. 8 клас / М.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Масол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 Харків:                        Світоч, 2016. – 232 с. : іл.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https://yandex.ua/images/search?p=2&amp;text=Візантійська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забудова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Візантії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=церква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св. Ірини в Константинополі</a:t>
            </a: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http://www.studfiles.ru/preview/2629653/page:3/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Сергія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Вакха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Константинополі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імператорські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палаци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візантії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https://yandex.ua/images/search?p=2&amp;text=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скульптура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візантії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https://yandex.ua/images/search?text=Візантійський орнамент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тканині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http://v-boytsov.ru/hram/ornament.shtml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http://stabbedlack.blogspot.ru/2013/01/dbpfynbqcrbq.html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http://nevsepic.com.ua/ostalnoe-bez-razdela/13217-yuvelirnoe-iskusstvo.-doromanskaya-epoha.-vizantiya-50-foto.html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=Декоративно-прикладне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мистецтво Візантії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3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95536" y="33265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 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Візантійська, або Східна Римська імперія проіснувала десять століть і була економічним, політичним, духовним та культурним центром Середземномор'я.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Картинки по запросу візанті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76719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360040" cy="71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32656"/>
            <a:ext cx="85689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Особливості суспільного та культурного життя Візантії зумовили формування нового мистецького стилю — </a:t>
            </a: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візантійського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розквіт таких </a:t>
            </a: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видів мистецтва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архітектура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(зокрема, будівництво храмів)</a:t>
            </a:r>
            <a:r>
              <a:rPr kumimoji="0" lang="uk-UA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монумен­тальний та станковий живопис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(фрески, мозаїки, іконопис)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</a:p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книжкова мініатюра;</a:t>
            </a:r>
          </a:p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декоративно-прикладне мистецтво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(ткацтво, килимарство, ювелірство, різьблення)</a:t>
            </a: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музичне мистецтво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(церковні </a:t>
            </a:r>
            <a:r>
              <a:rPr kumimoji="0" lang="uk-UA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піснеспіви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uk-UA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bigslide.ru/images/13/12914/960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708920"/>
            <a:ext cx="3552394" cy="2664296"/>
          </a:xfrm>
          <a:prstGeom prst="rect">
            <a:avLst/>
          </a:prstGeom>
          <a:noFill/>
        </p:spPr>
      </p:pic>
      <p:pic>
        <p:nvPicPr>
          <p:cNvPr id="4" name="Picture 2" descr="Картинки по запросу візанті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5400600" cy="303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5445224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95536" y="33265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Візантійський стиль поширився далеко за межі імперії та отримав подальший розвиток у мистецтві Стародавньої Русі, народів Балканського півострова, Італії та Кавказу.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http://geonetia.ru/proekt/slov_proect3/images/img_347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1"/>
            <a:ext cx="7632848" cy="5156749"/>
          </a:xfrm>
          <a:prstGeom prst="rect">
            <a:avLst/>
          </a:prstGeom>
          <a:noFill/>
        </p:spPr>
      </p:pic>
      <p:sp>
        <p:nvSpPr>
          <p:cNvPr id="7" name="Стрілка вправо 6"/>
          <p:cNvSpPr/>
          <p:nvPr/>
        </p:nvSpPr>
        <p:spPr>
          <a:xfrm rot="18526811">
            <a:off x="6390879" y="3028221"/>
            <a:ext cx="978408" cy="332163"/>
          </a:xfrm>
          <a:prstGeom prst="rightArrow">
            <a:avLst>
              <a:gd name="adj1" fmla="val 50000"/>
              <a:gd name="adj2" fmla="val 9965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ілка вправо 8"/>
          <p:cNvSpPr/>
          <p:nvPr/>
        </p:nvSpPr>
        <p:spPr>
          <a:xfrm rot="16629104">
            <a:off x="4423013" y="2422857"/>
            <a:ext cx="1701061" cy="175296"/>
          </a:xfrm>
          <a:prstGeom prst="right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ілка вліво 9"/>
          <p:cNvSpPr/>
          <p:nvPr/>
        </p:nvSpPr>
        <p:spPr>
          <a:xfrm rot="633393">
            <a:off x="3222132" y="3807140"/>
            <a:ext cx="1566045" cy="344291"/>
          </a:xfrm>
          <a:prstGeom prst="left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ілка вліво 12"/>
          <p:cNvSpPr/>
          <p:nvPr/>
        </p:nvSpPr>
        <p:spPr>
          <a:xfrm rot="234092">
            <a:off x="1763627" y="3070731"/>
            <a:ext cx="3210656" cy="286259"/>
          </a:xfrm>
          <a:prstGeom prst="left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ілка вправо 13"/>
          <p:cNvSpPr/>
          <p:nvPr/>
        </p:nvSpPr>
        <p:spPr>
          <a:xfrm rot="20101361">
            <a:off x="6452758" y="3763506"/>
            <a:ext cx="1082070" cy="280157"/>
          </a:xfrm>
          <a:prstGeom prst="rightArrow">
            <a:avLst>
              <a:gd name="adj1" fmla="val 50000"/>
              <a:gd name="adj2" fmla="val 9965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Кнопка дії: додому 14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Autofit/>
          </a:bodyPr>
          <a:lstStyle/>
          <a:p>
            <a:r>
              <a:rPr lang="uk-UA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Характерними рисами візантійського стилю є:</a:t>
            </a:r>
            <a:endParaRPr lang="ru-RU" sz="36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539552" y="1484784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урочистість;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зовнішня пишність;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внутрішня шляхетність;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строга відповідність системі певних норм і правил, установлених церквою.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Documents and Settings\User\Рабочий стол\Мистецтво 8 кл., розробки презентацій\І семестр\5. Візантійський стиль\Ілюстрації\архітектура\cafedral_st_sofii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93096"/>
            <a:ext cx="2458810" cy="2016224"/>
          </a:xfrm>
          <a:prstGeom prst="rect">
            <a:avLst/>
          </a:prstGeom>
          <a:noFill/>
        </p:spPr>
      </p:pic>
      <p:pic>
        <p:nvPicPr>
          <p:cNvPr id="19459" name="Picture 3" descr="C:\Documents and Settings\User\Рабочий стол\Мистецтво 8 кл., розробки презентацій\І семестр\5. Візантійський стиль\Ілюстрації\архітектура\Софія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293096"/>
            <a:ext cx="3157364" cy="2079742"/>
          </a:xfrm>
          <a:prstGeom prst="rect">
            <a:avLst/>
          </a:prstGeom>
          <a:noFill/>
        </p:spPr>
      </p:pic>
      <p:pic>
        <p:nvPicPr>
          <p:cNvPr id="19460" name="Picture 4" descr="C:\Documents and Settings\User\Рабочий стол\Мистецтво 8 кл., розробки презентацій\І семестр\5. Візантійський стиль\Ілюстрації\архітектура\храм1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293096"/>
            <a:ext cx="3029845" cy="20162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804248" y="2132856"/>
            <a:ext cx="1926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</a:p>
          <a:p>
            <a:r>
              <a:rPr lang="uk-UA" sz="1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натисніть  картинку</a:t>
            </a:r>
            <a:endParaRPr lang="ru-RU" sz="14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384" y="836712"/>
            <a:ext cx="704850" cy="628650"/>
          </a:xfrm>
          <a:prstGeom prst="rect">
            <a:avLst/>
          </a:prstGeom>
          <a:noFill/>
        </p:spPr>
      </p:pic>
      <p:sp>
        <p:nvSpPr>
          <p:cNvPr id="11" name="Кнопка дії: додому 10">
            <a:hlinkClick r:id="rId7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Стрілка вниз 11"/>
          <p:cNvSpPr/>
          <p:nvPr/>
        </p:nvSpPr>
        <p:spPr>
          <a:xfrm>
            <a:off x="8460432" y="2780928"/>
            <a:ext cx="216024" cy="1440160"/>
          </a:xfrm>
          <a:prstGeom prst="downArrow">
            <a:avLst>
              <a:gd name="adj1" fmla="val 50000"/>
              <a:gd name="adj2" fmla="val 1265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8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Стиль 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візантійської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dirty="0"/>
          </a:p>
        </p:txBody>
      </p:sp>
      <p:sp>
        <p:nvSpPr>
          <p:cNvPr id="3" name="Прямокутник 2"/>
          <p:cNvSpPr/>
          <p:nvPr/>
        </p:nvSpPr>
        <p:spPr>
          <a:xfrm>
            <a:off x="395536" y="1052736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Візантійські зодчі створили нові принципи забудови міст: у центрі розташовувалась головна площа з собором, а від неї, довільно перетинаючись, розходились вулиці.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http://edikst.ru/misc/i/gallery/25881/6635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132856"/>
            <a:ext cx="5947420" cy="4477558"/>
          </a:xfrm>
          <a:prstGeom prst="rect">
            <a:avLst/>
          </a:prstGeom>
          <a:noFill/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3356992"/>
            <a:ext cx="792088" cy="11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7&amp;slidetitle=Урок 5.  Візантійський стиль" highlightClick="1"/>
          </p:cNvPr>
          <p:cNvSpPr/>
          <p:nvPr/>
        </p:nvSpPr>
        <p:spPr>
          <a:xfrm>
            <a:off x="7812360" y="6093296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bibliograph.com.ua/Iskuss1/2.files/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140968"/>
            <a:ext cx="4305159" cy="3143184"/>
          </a:xfrm>
          <a:prstGeom prst="rect">
            <a:avLst/>
          </a:prstGeom>
          <a:noFill/>
        </p:spPr>
      </p:pic>
      <p:sp>
        <p:nvSpPr>
          <p:cNvPr id="3" name="Прямокутник 2"/>
          <p:cNvSpPr/>
          <p:nvPr/>
        </p:nvSpPr>
        <p:spPr>
          <a:xfrm>
            <a:off x="467544" y="188640"/>
            <a:ext cx="79928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Візантійській імперії склалися три типи християнських культових споруд: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базилікальний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, центричний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хрестово-купольний.</a:t>
            </a:r>
          </a:p>
          <a:p>
            <a:pPr algn="jus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Базиліка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прямокутна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споруда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розділена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всередині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рядом колон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стовпів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на 3—5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частин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нав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Середня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нава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найвища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освітлювалася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дахами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бічних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закінчувалась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напівкруглою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прибудовою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апсидою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Перед входом до храму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будували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поперечне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приміщення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нартекс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(притвор).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Бічні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нави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віддавали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крамнички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торговцям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Вхід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велику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базиліку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двір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оточений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колонадою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Картинки по запросу візантія базил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408285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кутник 7"/>
          <p:cNvSpPr/>
          <p:nvPr/>
        </p:nvSpPr>
        <p:spPr>
          <a:xfrm>
            <a:off x="5508104" y="6309320"/>
            <a:ext cx="31218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Базиліка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Кальб-Лузі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Італія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772816"/>
            <a:ext cx="683568" cy="100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3955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6" action="ppaction://hlinkpres?slideindex=2&amp;slidetitle=Слайд 2" highlightClick="1"/>
          </p:cNvPr>
          <p:cNvSpPr/>
          <p:nvPr/>
        </p:nvSpPr>
        <p:spPr>
          <a:xfrm>
            <a:off x="8460432" y="6093296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7&amp;slidetitle=Урок 5.  Візантійський стиль" highlightClick="1"/>
          </p:cNvPr>
          <p:cNvSpPr/>
          <p:nvPr/>
        </p:nvSpPr>
        <p:spPr>
          <a:xfrm>
            <a:off x="8460432" y="5445224"/>
            <a:ext cx="466352" cy="466352"/>
          </a:xfrm>
          <a:prstGeom prst="actionButtonHome">
            <a:avLst/>
          </a:prstGeom>
          <a:solidFill>
            <a:srgbClr val="00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1876</Words>
  <Application>Microsoft Office PowerPoint</Application>
  <PresentationFormat>Екран (4:3)</PresentationFormat>
  <Paragraphs>139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36</vt:i4>
      </vt:variant>
    </vt:vector>
  </HeadingPairs>
  <TitlesOfParts>
    <vt:vector size="37" baseType="lpstr">
      <vt:lpstr>Тема Office</vt:lpstr>
      <vt:lpstr>Мистецтво в культурі минулого</vt:lpstr>
      <vt:lpstr>Слайд 2</vt:lpstr>
      <vt:lpstr>Слайд 3</vt:lpstr>
      <vt:lpstr>Слайд 4</vt:lpstr>
      <vt:lpstr>Слайд 5</vt:lpstr>
      <vt:lpstr>Слайд 6</vt:lpstr>
      <vt:lpstr>Характерними рисами візантійського стилю є:</vt:lpstr>
      <vt:lpstr> Стиль  візантійської архітектури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Мистецька  скарбничка  </vt:lpstr>
      <vt:lpstr>Слайд 20</vt:lpstr>
      <vt:lpstr>Слайд 21</vt:lpstr>
      <vt:lpstr>Слайд 22</vt:lpstr>
      <vt:lpstr>Слайд 23</vt:lpstr>
      <vt:lpstr>Слайд 24</vt:lpstr>
      <vt:lpstr> Декоративно-прикладне мистецтво </vt:lpstr>
      <vt:lpstr>Художнє ткацтво</vt:lpstr>
      <vt:lpstr>Слайд 27</vt:lpstr>
      <vt:lpstr>Слайд 28</vt:lpstr>
      <vt:lpstr>Слайд 29</vt:lpstr>
      <vt:lpstr> Аналіз твору мистецтва </vt:lpstr>
      <vt:lpstr> Художня обробка металів </vt:lpstr>
      <vt:lpstr>Слайд 32</vt:lpstr>
      <vt:lpstr>Підсумок уроку</vt:lpstr>
      <vt:lpstr>Домашнє завдання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Мистецтво в культурі минулого</dc:title>
  <dc:creator>User</dc:creator>
  <cp:lastModifiedBy>User</cp:lastModifiedBy>
  <cp:revision>79</cp:revision>
  <dcterms:created xsi:type="dcterms:W3CDTF">2017-02-09T19:30:14Z</dcterms:created>
  <dcterms:modified xsi:type="dcterms:W3CDTF">2017-02-27T07:09:10Z</dcterms:modified>
</cp:coreProperties>
</file>