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2" r:id="rId10"/>
    <p:sldId id="263" r:id="rId11"/>
    <p:sldId id="269" r:id="rId12"/>
    <p:sldId id="264" r:id="rId13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1C84A4"/>
    <a:srgbClr val="1D50A3"/>
    <a:srgbClr val="3366FF"/>
    <a:srgbClr val="0066FF"/>
    <a:srgbClr val="0099FF"/>
    <a:srgbClr val="3388B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3C3E4-F966-4EE1-B457-426FCCAB19B7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FCD63-CB57-4428-934B-8939BE02807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A5DB-9603-4285-BDDC-09B0196280C7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D3C5C-2C54-42AA-A95F-AFCC9AB7B44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C52F0-2711-4F96-8424-7C821C2F7BBD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7A1D5-12D1-4D2D-BB7C-93AFC6C1D16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C815A-177E-4B5F-B8AC-91046C0BC1BE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8955C-077F-48DA-BFDA-357CD40B194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FA849-9871-4359-827B-A6053E078E1B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D5DA6-496D-4E09-896C-D16F602517C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81C22-5C9E-4A43-99C8-A3CAC5DB8240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D14C5-9A47-4A62-9650-8AA061409B2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0A673-AE7A-423B-917D-953A8A866E67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3EE18-1620-4066-8FEF-48C5128923A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1D2EE-8DCC-4180-9D5C-6D56A67B2C24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028DF-05D8-4A48-9746-4D247FE9347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537B0-F210-46C4-81D8-2D1D768846F1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C77E2-63FB-4A34-9900-82CAFAB004A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5733F-726D-47AC-B0A7-4A6185E91FC6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CC5FF-C99B-4D01-8E7D-280B92B012A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11B4-0B9C-4A16-B3B8-FAE59117D02C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0E3B8-4DDB-4DF9-BD05-D23EDFB50F2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A089E1-7452-49A2-8E0D-0C26E541187E}" type="datetimeFigureOut">
              <a:rPr lang="uk-UA"/>
              <a:pPr>
                <a:defRPr/>
              </a:pPr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726EF9-BFAA-4228-A908-DA98C9A2C55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94;&#1080;&#1092;&#1088;&#1086;&#1074;&#1110;%20&#1088;&#1077;&#1089;&#1091;&#1088;&#1089;&#1080;\&#1084;&#1077;&#1093;&#1072;&#1085;&#1110;&#1095;&#1085;&#1072;%20&#1077;&#1085;&#1077;&#1088;&#1075;&#1110;&#1103;\&#1087;&#1088;&#1077;&#1079;&#1077;&#1085;&#1090;&#1072;&#1094;&#1110;&#1103;\&#1047;&#1072;&#1082;&#1086;&#1085;%20&#1079;&#1073;&#1077;&#1088;&#1077;&#1078;&#1077;&#1085;&#1085;&#1103;%20&#1087;&#1086;&#1074;&#1085;&#1086;&#1111;%20&#1084;&#1077;&#1093;&#1072;&#1085;&#1110;&#1095;&#1085;&#1086;&#1111;%20&#1077;&#1085;&#1077;&#1088;&#1075;&#1110;&#1111;%20%5bHigh%20quality%20and%20size%5d.avi" TargetMode="Externa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" TargetMode="External"/><Relationship Id="rId3" Type="http://schemas.openxmlformats.org/officeDocument/2006/relationships/image" Target="../media/image17.jpeg"/><Relationship Id="rId7" Type="http://schemas.openxmlformats.org/officeDocument/2006/relationships/hyperlink" Target="http://gutpfusik.blogspot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isted.edu.vn.ua/" TargetMode="External"/><Relationship Id="rId5" Type="http://schemas.openxmlformats.org/officeDocument/2006/relationships/hyperlink" Target="http://school.xvatit.com/" TargetMode="External"/><Relationship Id="rId4" Type="http://schemas.openxmlformats.org/officeDocument/2006/relationships/hyperlink" Target="https://www.google.com.u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94;&#1080;&#1092;&#1088;&#1086;&#1074;&#1110;%20&#1088;&#1077;&#1089;&#1091;&#1088;&#1089;&#1080;\&#1084;&#1077;&#1093;&#1072;&#1085;&#1110;&#1095;&#1085;&#1072;%20&#1077;&#1085;&#1077;&#1088;&#1075;&#1110;&#1103;\&#1087;&#1088;&#1077;&#1079;&#1077;&#1085;&#1090;&#1072;&#1094;&#1110;&#1103;\&#1045;&#1085;&#1077;&#1088;&#1075;&#1110;&#1103;%20&#1055;&#1077;&#1088;&#1077;&#1090;&#1074;&#1086;&#1088;&#1077;&#1085;&#1085;&#1103;%20&#1077;&#1085;&#1077;&#1088;&#1075;&#1110;&#1111;%20%5bHigh%20quality%20and%20size%5d.avi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94;&#1080;&#1092;&#1088;&#1086;&#1074;&#1110;%20&#1088;&#1077;&#1089;&#1091;&#1088;&#1089;&#1080;\&#1084;&#1077;&#1093;&#1072;&#1085;&#1110;&#1095;&#1085;&#1072;%20&#1077;&#1085;&#1077;&#1088;&#1075;&#1110;&#1103;\&#1087;&#1088;&#1077;&#1079;&#1077;&#1085;&#1090;&#1072;&#1094;&#1110;&#1103;\&#1055;&#1086;&#1090;&#1077;&#1085;&#1094;&#1110;&#1072;&#1083;&#1100;&#1085;&#1072;%20&#1077;&#1085;&#1077;&#1088;&#1075;&#1110;&#1103;%20%5bHigh%20quality%20and%20size%5d.avi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94;&#1080;&#1092;&#1088;&#1086;&#1074;&#1110;%20&#1088;&#1077;&#1089;&#1091;&#1088;&#1089;&#1080;\&#1084;&#1077;&#1093;&#1072;&#1085;&#1110;&#1095;&#1085;&#1072;%20&#1077;&#1085;&#1077;&#1088;&#1075;&#1110;&#1103;\&#1087;&#1088;&#1077;&#1079;&#1077;&#1085;&#1090;&#1072;&#1094;&#1110;&#1103;\&#1050;&#1110;&#1085;&#1077;&#1090;&#1080;&#1095;&#1085;&#1072;%20&#1077;&#1085;&#1077;&#1088;&#1075;&#1110;&#1103;%20%5bHigh%20quality%20and%20size%5d.avi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9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4" name="Rectangle 10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Picture 2" descr="D:\фізика 2016\free-business-vector-background-with-globe-0918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http://img-fotki.yandex.ru/get/6522/16969765.a1/0_6ab93_86b802d7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2357438"/>
            <a:ext cx="2459037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D:\фізика 2016\00r624\00r624\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92475"/>
            <a:ext cx="3027363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708400" y="4221163"/>
            <a:ext cx="5099050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4264025" y="65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214313" y="357188"/>
            <a:ext cx="8763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Механічна енергія</a:t>
            </a:r>
          </a:p>
          <a:p>
            <a:pPr algn="ctr">
              <a:defRPr/>
            </a:pPr>
            <a:r>
              <a:rPr lang="uk-UA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Кінетична та потенціальна енергія</a:t>
            </a:r>
          </a:p>
          <a:p>
            <a:pPr algn="ctr">
              <a:defRPr/>
            </a:pPr>
            <a:r>
              <a:rPr lang="uk-UA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Закон збереження енергії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102100" y="4655294"/>
            <a:ext cx="50419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Ільїн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Юрій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Андрійович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вчитель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фізики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Свидівоцької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загальноосвітньої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школи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І-ІІІ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ступенів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Черкаської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районної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ради</a:t>
            </a:r>
            <a:r>
              <a:rPr lang="ru-RU" sz="2400" dirty="0" smtClean="0">
                <a:solidFill>
                  <a:srgbClr val="1D50A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</a:t>
            </a:r>
            <a:endParaRPr lang="ru-RU" sz="2400" dirty="0">
              <a:solidFill>
                <a:srgbClr val="1D50A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 eaLnBrk="0" hangingPunct="0">
              <a:defRPr/>
            </a:pPr>
            <a:endParaRPr lang="ru-RU" sz="2400" dirty="0">
              <a:solidFill>
                <a:srgbClr val="1D50A3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214438" y="428625"/>
            <a:ext cx="65151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Закон збереження енергії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AutoShape 6" descr="ANd9GcQMW7ix2ib6JKjxCbAinEI8QK0PTVl75DzzIxWZWuEwe_nxK73u1A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1511" name="Закон збереження повної механічної енергії [High quality and size]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95288" y="1412875"/>
            <a:ext cx="8424862" cy="510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4" fill="hold"/>
                                        <p:tgtEl>
                                          <p:spTgt spid="215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5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684213" y="2214563"/>
            <a:ext cx="4935537" cy="4000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uk-UA"/>
          </a:p>
          <a:p>
            <a:pPr algn="ctr"/>
            <a:r>
              <a:rPr lang="uk-UA" sz="3600" b="1">
                <a:solidFill>
                  <a:srgbClr val="002060"/>
                </a:solidFill>
                <a:latin typeface="Calibri" pitchFamily="34" charset="0"/>
              </a:rPr>
              <a:t>“Я фізик і маю право </a:t>
            </a:r>
            <a:endParaRPr lang="en-US" sz="3600" b="1">
              <a:solidFill>
                <a:srgbClr val="002060"/>
              </a:solidFill>
              <a:latin typeface="Calibri" pitchFamily="34" charset="0"/>
            </a:endParaRPr>
          </a:p>
          <a:p>
            <a:pPr algn="ctr"/>
            <a:r>
              <a:rPr lang="uk-UA" sz="3600" b="1">
                <a:solidFill>
                  <a:srgbClr val="002060"/>
                </a:solidFill>
                <a:latin typeface="Calibri" pitchFamily="34" charset="0"/>
              </a:rPr>
              <a:t>на збереження </a:t>
            </a:r>
            <a:endParaRPr lang="en-US" sz="3600" b="1">
              <a:solidFill>
                <a:srgbClr val="002060"/>
              </a:solidFill>
              <a:latin typeface="Calibri" pitchFamily="34" charset="0"/>
            </a:endParaRPr>
          </a:p>
          <a:p>
            <a:pPr algn="ctr"/>
            <a:r>
              <a:rPr lang="uk-UA" sz="3600" b="1">
                <a:solidFill>
                  <a:srgbClr val="002060"/>
                </a:solidFill>
                <a:latin typeface="Calibri" pitchFamily="34" charset="0"/>
              </a:rPr>
              <a:t>енергії.”</a:t>
            </a:r>
          </a:p>
          <a:p>
            <a:pPr algn="ctr"/>
            <a:endParaRPr lang="en-US" sz="3600" b="1" i="1">
              <a:solidFill>
                <a:schemeClr val="tx2"/>
              </a:solidFill>
              <a:latin typeface="Calibri" pitchFamily="34" charset="0"/>
            </a:endParaRPr>
          </a:p>
          <a:p>
            <a:pPr algn="ctr"/>
            <a:endParaRPr lang="en-US" sz="2800" b="1" i="1">
              <a:solidFill>
                <a:schemeClr val="folHlink"/>
              </a:solidFill>
              <a:latin typeface="Calibri" pitchFamily="34" charset="0"/>
            </a:endParaRPr>
          </a:p>
          <a:p>
            <a:pPr algn="ctr"/>
            <a:r>
              <a:rPr lang="uk-UA" sz="2800" b="1">
                <a:solidFill>
                  <a:srgbClr val="7030A0"/>
                </a:solidFill>
                <a:latin typeface="Calibri" pitchFamily="34" charset="0"/>
              </a:rPr>
              <a:t>Хуго Штейнхаус</a:t>
            </a:r>
            <a:r>
              <a:rPr lang="en-US" sz="3200" b="1">
                <a:solidFill>
                  <a:srgbClr val="7030A0"/>
                </a:solidFill>
                <a:latin typeface="Calibri" pitchFamily="34" charset="0"/>
              </a:rPr>
              <a:t> </a:t>
            </a:r>
            <a:endParaRPr lang="uk-UA" sz="3200" b="1">
              <a:solidFill>
                <a:srgbClr val="7030A0"/>
              </a:solidFill>
              <a:latin typeface="Calibri" pitchFamily="34" charset="0"/>
            </a:endParaRPr>
          </a:p>
          <a:p>
            <a:pPr algn="ctr" eaLnBrk="0" hangingPunct="0"/>
            <a:endParaRPr lang="uk-UA" sz="3200" b="1" i="1">
              <a:solidFill>
                <a:schemeClr val="folHlink"/>
              </a:solidFill>
              <a:latin typeface="Calibri" pitchFamily="34" charset="0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1979613" y="476250"/>
            <a:ext cx="5795962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Хуго </a:t>
            </a:r>
            <a:r>
              <a:rPr lang="uk-UA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Штейнхаус</a:t>
            </a:r>
            <a:endParaRPr lang="uk-UA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eaLnBrk="0" hangingPunct="0">
              <a:spcBef>
                <a:spcPct val="50000"/>
              </a:spcBef>
              <a:defRPr/>
            </a:pPr>
            <a:endParaRPr lang="uk-UA" sz="44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23557" name="AutoShape 6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8" name="AutoShape 8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559" name="Picture 10" descr="khu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2071688"/>
            <a:ext cx="2735262" cy="3582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24579" name="Picture 8" descr="ANd9GcQMW7ix2ib6JKjxCbAinEI8QK0PTVl75DzzIxWZWuEwe_nxK73u1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292600"/>
            <a:ext cx="2771775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484438" y="3213100"/>
            <a:ext cx="3436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Інтернет-ресурси</a:t>
            </a: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:</a:t>
            </a:r>
            <a:r>
              <a:rPr lang="uk-UA" sz="3200" dirty="0">
                <a:solidFill>
                  <a:srgbClr val="7030A0"/>
                </a:solidFill>
                <a:latin typeface="Calibri" pitchFamily="34" charset="0"/>
              </a:rPr>
              <a:t> </a:t>
            </a:r>
            <a:endParaRPr lang="ru-RU" sz="3200" dirty="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395288" y="3789363"/>
            <a:ext cx="6264275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  <a:latin typeface="Calibri" pitchFamily="34" charset="0"/>
              </a:rPr>
              <a:t>1. </a:t>
            </a:r>
            <a:r>
              <a:rPr lang="ru-RU" sz="2400" b="1">
                <a:solidFill>
                  <a:schemeClr val="hlink"/>
                </a:solidFill>
                <a:latin typeface="Calibri" pitchFamily="34" charset="0"/>
                <a:hlinkClick r:id="rId4"/>
              </a:rPr>
              <a:t>https://www.google.com.ua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uk-UA" sz="2400" b="1">
                <a:solidFill>
                  <a:schemeClr val="hlink"/>
                </a:solidFill>
                <a:latin typeface="Calibri" pitchFamily="34" charset="0"/>
              </a:rPr>
              <a:t>2. </a:t>
            </a:r>
            <a:r>
              <a:rPr lang="en-US" sz="2400" b="1">
                <a:solidFill>
                  <a:schemeClr val="hlink"/>
                </a:solidFill>
                <a:latin typeface="Calibri" pitchFamily="34" charset="0"/>
                <a:hlinkClick r:id="rId5"/>
              </a:rPr>
              <a:t>http://school.xvatit.com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uk-UA" sz="2400" b="1">
                <a:solidFill>
                  <a:schemeClr val="hlink"/>
                </a:solidFill>
                <a:latin typeface="Calibri" pitchFamily="34" charset="0"/>
              </a:rPr>
              <a:t>3. </a:t>
            </a:r>
            <a:r>
              <a:rPr lang="en-US" sz="2400" b="1">
                <a:solidFill>
                  <a:schemeClr val="hlink"/>
                </a:solidFill>
                <a:latin typeface="Calibri" pitchFamily="34" charset="0"/>
                <a:hlinkClick r:id="rId6"/>
              </a:rPr>
              <a:t>http://disted.edu.vn.ua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uk-UA" sz="2400" b="1">
                <a:solidFill>
                  <a:schemeClr val="hlink"/>
                </a:solidFill>
                <a:latin typeface="Calibri" pitchFamily="34" charset="0"/>
              </a:rPr>
              <a:t>4. </a:t>
            </a:r>
            <a:r>
              <a:rPr lang="en-US" sz="2400" b="1">
                <a:solidFill>
                  <a:schemeClr val="hlink"/>
                </a:solidFill>
                <a:latin typeface="Calibri" pitchFamily="34" charset="0"/>
                <a:hlinkClick r:id="rId7"/>
              </a:rPr>
              <a:t>http://gutpfusik.blogspot.com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uk-UA" sz="2400" b="1">
                <a:solidFill>
                  <a:schemeClr val="hlink"/>
                </a:solidFill>
                <a:latin typeface="Calibri" pitchFamily="34" charset="0"/>
              </a:rPr>
              <a:t>5. </a:t>
            </a:r>
            <a:r>
              <a:rPr lang="en-US" sz="2400" b="1">
                <a:solidFill>
                  <a:schemeClr val="hlink"/>
                </a:solidFill>
                <a:latin typeface="Calibri" pitchFamily="34" charset="0"/>
                <a:hlinkClick r:id="rId8"/>
              </a:rPr>
              <a:t>https://www.youtube.com</a:t>
            </a:r>
            <a:endParaRPr lang="ru-RU" sz="2400" b="1">
              <a:solidFill>
                <a:schemeClr val="hlink"/>
              </a:solidFill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ru-RU" sz="2800" b="1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95288" y="333375"/>
            <a:ext cx="8497887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СПИСОК ВИКОРИСТАНИХ ДЖЕРЕЛ: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Література: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defRPr/>
            </a:pP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1. Усі уроки фізики. 8 клас. – Х.: Вид. група </a:t>
            </a:r>
            <a:r>
              <a:rPr lang="uk-UA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“Основа”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 2008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 – 325 c.</a:t>
            </a:r>
          </a:p>
          <a:p>
            <a:pPr>
              <a:defRPr/>
            </a:pP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2. Фізика. Підручник для 7 класу загальноосвітніх </a:t>
            </a:r>
            <a:r>
              <a:rPr lang="uk-UA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навч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 закладів/ за ред. В.Г. Бар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’</a:t>
            </a:r>
            <a:r>
              <a:rPr lang="uk-UA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яхтар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 С.О. Довгого. – Х.: Видавництво </a:t>
            </a:r>
            <a:r>
              <a:rPr lang="uk-UA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“Ранок”</a:t>
            </a:r>
            <a:r>
              <a:rPr lang="uk-UA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 2015. – 256 с.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14340" name="Енергія Перетворення енергії [High quality and size]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95288" y="1125538"/>
            <a:ext cx="8424862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492500" y="260350"/>
            <a:ext cx="19732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Енергія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26" fill="hold"/>
                                        <p:tgtEl>
                                          <p:spTgt spid="14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34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68313" y="1052513"/>
            <a:ext cx="8226425" cy="1570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k-UA" sz="3200" b="1">
                <a:solidFill>
                  <a:srgbClr val="002060"/>
                </a:solidFill>
                <a:latin typeface="Calibri" pitchFamily="34" charset="0"/>
              </a:rPr>
              <a:t>Здатність тіла виконувати роботу внаслідок зміни свого стану характеризують фізичною величиною, що називається</a:t>
            </a:r>
            <a:r>
              <a:rPr lang="uk-UA" sz="3200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uk-UA" sz="3200" b="1">
                <a:solidFill>
                  <a:srgbClr val="7030A0"/>
                </a:solidFill>
                <a:latin typeface="Calibri" pitchFamily="34" charset="0"/>
              </a:rPr>
              <a:t>енергією</a:t>
            </a:r>
          </a:p>
        </p:txBody>
      </p:sp>
      <p:sp>
        <p:nvSpPr>
          <p:cNvPr id="15365" name="Rectangle 5"/>
          <p:cNvSpPr>
            <a:spLocks noGrp="1"/>
          </p:cNvSpPr>
          <p:nvPr>
            <p:ph type="ctrTitle" idx="4294967295"/>
          </p:nvPr>
        </p:nvSpPr>
        <p:spPr>
          <a:xfrm>
            <a:off x="971550" y="0"/>
            <a:ext cx="7269163" cy="1150938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Енергія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tangle 7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ru-RU" smtClean="0"/>
          </a:p>
        </p:txBody>
      </p:sp>
      <p:pic>
        <p:nvPicPr>
          <p:cNvPr id="15366" name="Picture 7" descr="Механічна енергія та її вид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2643188"/>
            <a:ext cx="6264275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468313" y="1268413"/>
            <a:ext cx="84248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3200" b="1">
                <a:solidFill>
                  <a:srgbClr val="002060"/>
                </a:solidFill>
              </a:rPr>
              <a:t>Енергія позначається - </a:t>
            </a:r>
            <a:r>
              <a:rPr lang="en-US" sz="3200" b="1">
                <a:solidFill>
                  <a:srgbClr val="7030A0"/>
                </a:solidFill>
              </a:rPr>
              <a:t>E</a:t>
            </a:r>
            <a:r>
              <a:rPr lang="uk-UA" sz="3200" b="1">
                <a:solidFill>
                  <a:srgbClr val="7030A0"/>
                </a:solidFill>
              </a:rPr>
              <a:t> </a:t>
            </a:r>
          </a:p>
          <a:p>
            <a:pPr algn="just"/>
            <a:r>
              <a:rPr lang="uk-UA" sz="3200" b="1">
                <a:solidFill>
                  <a:srgbClr val="002060"/>
                </a:solidFill>
              </a:rPr>
              <a:t>Одиницею енергії в СІ </a:t>
            </a:r>
            <a:r>
              <a:rPr lang="uk-UA" sz="3200" b="1">
                <a:solidFill>
                  <a:schemeClr val="tx2"/>
                </a:solidFill>
              </a:rPr>
              <a:t>- </a:t>
            </a:r>
            <a:r>
              <a:rPr lang="uk-UA" sz="3200" b="1">
                <a:solidFill>
                  <a:srgbClr val="7030A0"/>
                </a:solidFill>
              </a:rPr>
              <a:t>джоуль (Дж)</a:t>
            </a:r>
          </a:p>
          <a:p>
            <a:pPr algn="just"/>
            <a:r>
              <a:rPr lang="uk-UA" sz="3200" b="1">
                <a:solidFill>
                  <a:srgbClr val="002060"/>
                </a:solidFill>
              </a:rPr>
              <a:t>Чим більшу роботу виконує тіло, тим більшу енергію воно має. Під час виконання роботи енергія тіла змінюється. Механічна робота є мірою зміни енергії тіла.</a:t>
            </a:r>
          </a:p>
        </p:txBody>
      </p:sp>
      <p:sp>
        <p:nvSpPr>
          <p:cNvPr id="16389" name="Rectangle 5"/>
          <p:cNvSpPr>
            <a:spLocks noGrp="1"/>
          </p:cNvSpPr>
          <p:nvPr>
            <p:ph type="title" idx="4294967295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Механічна енергія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6" descr="%D0%B5%D0%BD%D0%B5%D1%80%D0%B3%D1%96%D1%8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4500563"/>
            <a:ext cx="25193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643313" y="5786438"/>
            <a:ext cx="20304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solidFill>
                  <a:srgbClr val="7030A0"/>
                </a:solidFill>
                <a:latin typeface="+mj-lt"/>
              </a:rPr>
              <a:t>велосипедист</a:t>
            </a:r>
            <a:endParaRPr lang="ru-RU" sz="2400" b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84213" y="2771775"/>
            <a:ext cx="33845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000" b="1">
                <a:solidFill>
                  <a:srgbClr val="002060"/>
                </a:solidFill>
              </a:rPr>
              <a:t>Енергія, </a:t>
            </a:r>
          </a:p>
          <a:p>
            <a:pPr algn="ctr"/>
            <a:r>
              <a:rPr lang="uk-UA" sz="2000" b="1">
                <a:solidFill>
                  <a:srgbClr val="002060"/>
                </a:solidFill>
              </a:rPr>
              <a:t>що визначається взаємним розташуванням тіл, які взаємодіють.</a:t>
            </a:r>
          </a:p>
        </p:txBody>
      </p:sp>
      <p:sp>
        <p:nvSpPr>
          <p:cNvPr id="17413" name="Rectangle 5"/>
          <p:cNvSpPr>
            <a:spLocks noGrp="1"/>
          </p:cNvSpPr>
          <p:nvPr>
            <p:ph type="title" idx="4294967295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Механічна енергія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4" name="Rectangle 6"/>
          <p:cNvSpPr>
            <a:spLocks noGrp="1"/>
          </p:cNvSpPr>
          <p:nvPr>
            <p:ph type="body" sz="half" idx="4294967295"/>
          </p:nvPr>
        </p:nvSpPr>
        <p:spPr>
          <a:xfrm>
            <a:off x="395288" y="1557338"/>
            <a:ext cx="3671887" cy="1228725"/>
          </a:xfrm>
        </p:spPr>
        <p:txBody>
          <a:bodyPr/>
          <a:lstStyle/>
          <a:p>
            <a:pPr>
              <a:defRPr/>
            </a:pPr>
            <a:endParaRPr lang="uk-UA" sz="2800" dirty="0" smtClean="0"/>
          </a:p>
          <a:p>
            <a:pPr algn="ctr">
              <a:buFont typeface="Arial" charset="0"/>
              <a:buNone/>
              <a:defRPr/>
            </a:pPr>
            <a:r>
              <a:rPr lang="uk-UA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Потенціальна</a:t>
            </a:r>
            <a:endParaRPr lang="ru-RU" sz="4000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20" name="Rectangle 12"/>
          <p:cNvSpPr>
            <a:spLocks noGrp="1"/>
          </p:cNvSpPr>
          <p:nvPr>
            <p:ph type="body" sz="half" idx="4294967295"/>
          </p:nvPr>
        </p:nvSpPr>
        <p:spPr>
          <a:xfrm>
            <a:off x="4643438" y="2133600"/>
            <a:ext cx="4043362" cy="3560763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uk-UA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Кінетична</a:t>
            </a:r>
            <a:endParaRPr lang="ru-RU" sz="4000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5" name="AutoShape 8"/>
          <p:cNvSpPr>
            <a:spLocks noChangeArrowheads="1"/>
          </p:cNvSpPr>
          <p:nvPr/>
        </p:nvSpPr>
        <p:spPr bwMode="auto">
          <a:xfrm rot="2243034">
            <a:off x="2771775" y="1052513"/>
            <a:ext cx="431800" cy="1223962"/>
          </a:xfrm>
          <a:prstGeom prst="downArrow">
            <a:avLst>
              <a:gd name="adj1" fmla="val 50000"/>
              <a:gd name="adj2" fmla="val 708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6" name="AutoShape 9"/>
          <p:cNvSpPr>
            <a:spLocks noChangeArrowheads="1"/>
          </p:cNvSpPr>
          <p:nvPr/>
        </p:nvSpPr>
        <p:spPr bwMode="auto">
          <a:xfrm rot="-2059255">
            <a:off x="5724525" y="1052513"/>
            <a:ext cx="414338" cy="1223962"/>
          </a:xfrm>
          <a:prstGeom prst="downArrow">
            <a:avLst>
              <a:gd name="adj1" fmla="val 50000"/>
              <a:gd name="adj2" fmla="val 738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cxnSp>
        <p:nvCxnSpPr>
          <p:cNvPr id="17417" name="AutoShape 11"/>
          <p:cNvCxnSpPr>
            <a:cxnSpLocks noChangeShapeType="1"/>
            <a:stCxn id="17414" idx="1"/>
            <a:endCxn id="17414" idx="1"/>
          </p:cNvCxnSpPr>
          <p:nvPr/>
        </p:nvCxnSpPr>
        <p:spPr bwMode="auto">
          <a:xfrm rot="10800000">
            <a:off x="395288" y="2171700"/>
            <a:ext cx="1587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9466" name="Text Box 14"/>
          <p:cNvSpPr txBox="1">
            <a:spLocks noChangeArrowheads="1"/>
          </p:cNvSpPr>
          <p:nvPr/>
        </p:nvSpPr>
        <p:spPr bwMode="auto">
          <a:xfrm>
            <a:off x="5364163" y="2924175"/>
            <a:ext cx="34940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rgbClr val="002060"/>
                </a:solidFill>
                <a:latin typeface="Calibri" pitchFamily="34" charset="0"/>
              </a:rPr>
              <a:t>Енергія,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002060"/>
                </a:solidFill>
                <a:latin typeface="Calibri" pitchFamily="34" charset="0"/>
              </a:rPr>
              <a:t>яка зумовлена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002060"/>
                </a:solidFill>
                <a:latin typeface="Calibri" pitchFamily="34" charset="0"/>
              </a:rPr>
              <a:t>рухом тіла. </a:t>
            </a:r>
            <a:endParaRPr lang="en-US" sz="2400" b="1" dirty="0">
              <a:solidFill>
                <a:srgbClr val="002060"/>
              </a:solidFill>
              <a:latin typeface="Calibri" pitchFamily="34" charset="0"/>
            </a:endParaRPr>
          </a:p>
          <a:p>
            <a:pPr algn="ctr">
              <a:defRPr/>
            </a:pPr>
            <a:endParaRPr lang="uk-UA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uk-UA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uk-UA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uk-UA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</a:p>
          <a:p>
            <a:pPr algn="r">
              <a:defRPr/>
            </a:pPr>
            <a:r>
              <a:rPr lang="uk-UA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</a:t>
            </a:r>
            <a:r>
              <a:rPr lang="uk-UA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залежить від маси і швидкості </a:t>
            </a:r>
          </a:p>
          <a:p>
            <a:pPr algn="r">
              <a:defRPr/>
            </a:pPr>
            <a:r>
              <a:rPr lang="uk-UA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тіла</a:t>
            </a:r>
            <a:r>
              <a:rPr lang="ru-RU" sz="2400" dirty="0">
                <a:solidFill>
                  <a:srgbClr val="7030A0"/>
                </a:solidFill>
                <a:latin typeface="+mj-lt"/>
              </a:rPr>
              <a:t> </a:t>
            </a:r>
          </a:p>
          <a:p>
            <a:pPr algn="r">
              <a:defRPr/>
            </a:pPr>
            <a:endParaRPr lang="ru-RU" sz="2400" b="1" i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2085975" y="5203825"/>
            <a:ext cx="18415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ru-RU" sz="4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5651500" y="4941888"/>
            <a:ext cx="1841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endParaRPr lang="ru-RU" sz="3600" b="1">
              <a:latin typeface="Calibri" pitchFamily="34" charset="0"/>
            </a:endParaRPr>
          </a:p>
        </p:txBody>
      </p:sp>
      <p:sp>
        <p:nvSpPr>
          <p:cNvPr id="17421" name="Rectangle 18"/>
          <p:cNvSpPr>
            <a:spLocks noChangeArrowheads="1"/>
          </p:cNvSpPr>
          <p:nvPr/>
        </p:nvSpPr>
        <p:spPr bwMode="auto">
          <a:xfrm>
            <a:off x="4210050" y="3613150"/>
            <a:ext cx="2603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endParaRPr lang="ru-RU"/>
          </a:p>
        </p:txBody>
      </p:sp>
      <p:pic>
        <p:nvPicPr>
          <p:cNvPr id="17422" name="Picture 16" descr="rabota-300x2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4143375"/>
            <a:ext cx="2447925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627063" y="5300663"/>
            <a:ext cx="19272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залежить від</a:t>
            </a:r>
          </a:p>
          <a:p>
            <a:pPr algn="ctr"/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       висоти</a:t>
            </a:r>
            <a:r>
              <a:rPr lang="ru-RU" sz="2400" b="1">
                <a:solidFill>
                  <a:srgbClr val="7030A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7424" name="Line 22"/>
          <p:cNvSpPr>
            <a:spLocks noChangeShapeType="1"/>
          </p:cNvSpPr>
          <p:nvPr/>
        </p:nvSpPr>
        <p:spPr bwMode="auto">
          <a:xfrm flipH="1">
            <a:off x="1476375" y="4365625"/>
            <a:ext cx="647700" cy="935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5" name="Line 23"/>
          <p:cNvSpPr>
            <a:spLocks noChangeShapeType="1"/>
          </p:cNvSpPr>
          <p:nvPr/>
        </p:nvSpPr>
        <p:spPr bwMode="auto">
          <a:xfrm>
            <a:off x="7286625" y="4143375"/>
            <a:ext cx="576263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500438" y="6215063"/>
            <a:ext cx="27717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solidFill>
                  <a:srgbClr val="002060"/>
                </a:solidFill>
                <a:latin typeface="+mn-lt"/>
              </a:rPr>
              <a:t>Виконання роботи</a:t>
            </a:r>
            <a:endParaRPr lang="ru-RU" sz="2400" b="1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31748" name="Rectangle 4"/>
          <p:cNvSpPr>
            <a:spLocks noGrp="1"/>
          </p:cNvSpPr>
          <p:nvPr>
            <p:ph type="title" idx="4294967295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Потенціальна  енергія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3" name="Rectangle 5"/>
          <p:cNvSpPr>
            <a:spLocks noGrp="1"/>
          </p:cNvSpPr>
          <p:nvPr>
            <p:ph type="body" idx="4294967295"/>
          </p:nvPr>
        </p:nvSpPr>
        <p:spPr>
          <a:xfrm>
            <a:off x="3000375" y="928688"/>
            <a:ext cx="2800350" cy="720725"/>
          </a:xfrm>
          <a:ln w="28575">
            <a:solidFill>
              <a:srgbClr val="7030A0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  <a:defRPr/>
            </a:pP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uk-UA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п= 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mgh</a:t>
            </a:r>
            <a:endParaRPr lang="uk-UA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uk-UA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endParaRPr lang="ru-RU" sz="9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8438" name="Потенціальна енергія [High quality and size]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39750" y="1773238"/>
            <a:ext cx="8280400" cy="466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09" fill="hold"/>
                                        <p:tgtEl>
                                          <p:spTgt spid="184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43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4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971550" y="0"/>
            <a:ext cx="7416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Кінетична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енергія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defRPr/>
            </a:pPr>
            <a:endParaRPr lang="ru-RU" sz="54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25605" name="Кінетична енергія [High quality and size]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8313" y="1700213"/>
            <a:ext cx="82073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132138" y="785813"/>
            <a:ext cx="2679700" cy="769937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Ек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=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m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υ²/2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5" fill="hold"/>
                                        <p:tgtEl>
                                          <p:spTgt spid="256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60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6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56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84213" y="981075"/>
            <a:ext cx="7777162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76200" algn="just">
              <a:defRPr/>
            </a:pPr>
            <a:r>
              <a:rPr lang="uk-UA" sz="2800" b="1" dirty="0">
                <a:solidFill>
                  <a:schemeClr val="tx2"/>
                </a:solidFill>
                <a:latin typeface="Calibri" pitchFamily="34" charset="0"/>
              </a:rPr>
              <a:t>Досить часто тіло має як потенціальну, так і   кінетичну енергію.</a:t>
            </a:r>
            <a:r>
              <a:rPr lang="ru-RU" sz="2800" b="1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uk-UA" sz="2800" b="1" dirty="0">
                <a:solidFill>
                  <a:schemeClr val="tx2"/>
                </a:solidFill>
                <a:latin typeface="Calibri" pitchFamily="34" charset="0"/>
              </a:rPr>
              <a:t>Суму потенціальної і кінетичної енергії тіла називають </a:t>
            </a:r>
            <a:r>
              <a:rPr lang="uk-UA" sz="2800" b="1" dirty="0">
                <a:solidFill>
                  <a:srgbClr val="7030A0"/>
                </a:solidFill>
                <a:latin typeface="Calibri" pitchFamily="34" charset="0"/>
              </a:rPr>
              <a:t>повною механічною енергією тіла.     </a:t>
            </a:r>
          </a:p>
          <a:p>
            <a:pPr indent="76200" algn="just">
              <a:defRPr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76200" algn="r">
              <a:defRPr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76200" algn="ctr">
              <a:defRPr/>
            </a:pPr>
            <a:r>
              <a:rPr lang="ru-RU" sz="4400" b="1" dirty="0">
                <a:solidFill>
                  <a:srgbClr val="FF0000"/>
                </a:solidFill>
              </a:rPr>
              <a:t>                          </a:t>
            </a:r>
            <a:endParaRPr lang="ru-RU" sz="4400" dirty="0">
              <a:latin typeface="Calibri" pitchFamily="34" charset="0"/>
            </a:endParaRPr>
          </a:p>
          <a:p>
            <a:pPr indent="76200" algn="ctr" eaLnBrk="0" hangingPunct="0">
              <a:defRPr/>
            </a:pPr>
            <a:endParaRPr lang="ru-RU" sz="4400" dirty="0">
              <a:latin typeface="Calibri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79388" y="333375"/>
            <a:ext cx="8964612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4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uk-UA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Повна механічна енергія тіла    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ru-RU" sz="4400" b="1" dirty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AutoShape 7" descr="Картинки по запросу картинки літак що летить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486" name="AutoShape 9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0487" name="Picture 13" descr="043ed88-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928938"/>
            <a:ext cx="3960813" cy="321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1692275" y="6092825"/>
            <a:ext cx="9477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Літак </a:t>
            </a:r>
            <a:endParaRPr lang="ru-RU" sz="24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5219700" y="3500438"/>
            <a:ext cx="295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0490" name="Rectangle 14"/>
          <p:cNvSpPr>
            <a:spLocks noChangeArrowheads="1"/>
          </p:cNvSpPr>
          <p:nvPr/>
        </p:nvSpPr>
        <p:spPr bwMode="auto">
          <a:xfrm>
            <a:off x="5072063" y="2928938"/>
            <a:ext cx="2870200" cy="1016000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002060"/>
                </a:solidFill>
                <a:latin typeface="Calibri" pitchFamily="34" charset="0"/>
              </a:rPr>
              <a:t>Е</a:t>
            </a:r>
            <a:r>
              <a:rPr lang="ru-RU" sz="5400" b="1">
                <a:solidFill>
                  <a:srgbClr val="002060"/>
                </a:solidFill>
                <a:latin typeface="Calibri" pitchFamily="34" charset="0"/>
              </a:rPr>
              <a:t>=</a:t>
            </a:r>
            <a:r>
              <a:rPr lang="en-US" sz="6000" b="1">
                <a:solidFill>
                  <a:srgbClr val="002060"/>
                </a:solidFill>
                <a:latin typeface="Calibri" pitchFamily="34" charset="0"/>
              </a:rPr>
              <a:t>E</a:t>
            </a:r>
            <a:r>
              <a:rPr lang="uk-UA" sz="5400" b="1">
                <a:solidFill>
                  <a:srgbClr val="002060"/>
                </a:solidFill>
                <a:latin typeface="Calibri" pitchFamily="34" charset="0"/>
              </a:rPr>
              <a:t>п+ </a:t>
            </a:r>
            <a:r>
              <a:rPr lang="ru-RU" sz="6000" b="1">
                <a:solidFill>
                  <a:srgbClr val="002060"/>
                </a:solidFill>
                <a:latin typeface="Calibri" pitchFamily="34" charset="0"/>
              </a:rPr>
              <a:t>Е</a:t>
            </a:r>
            <a:r>
              <a:rPr lang="ru-RU" sz="5400" b="1">
                <a:solidFill>
                  <a:srgbClr val="002060"/>
                </a:solidFill>
                <a:latin typeface="Calibri" pitchFamily="34" charset="0"/>
              </a:rPr>
              <a:t>к</a:t>
            </a:r>
          </a:p>
        </p:txBody>
      </p:sp>
      <p:pic>
        <p:nvPicPr>
          <p:cNvPr id="13" name="Picture 33" descr="ANd9GcQJDmnik1RquAXYDTTZgHgKn7nplDUE0H_4pojhP7p271RsUXCJ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4357694"/>
            <a:ext cx="1949815" cy="2043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6938" y="333375"/>
            <a:ext cx="7345362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1508" name="Rectangle 4"/>
          <p:cNvSpPr>
            <a:spLocks noGrp="1"/>
          </p:cNvSpPr>
          <p:nvPr>
            <p:ph type="ctrTitle" idx="4294967295"/>
          </p:nvPr>
        </p:nvSpPr>
        <p:spPr>
          <a:xfrm>
            <a:off x="684213" y="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Закон збереження енергії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tangle 5"/>
          <p:cNvSpPr>
            <a:spLocks noGrp="1"/>
          </p:cNvSpPr>
          <p:nvPr>
            <p:ph type="subTitle" idx="4294967295"/>
          </p:nvPr>
        </p:nvSpPr>
        <p:spPr>
          <a:xfrm>
            <a:off x="428625" y="1268413"/>
            <a:ext cx="8429625" cy="1752600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uk-UA" b="1" smtClean="0">
                <a:solidFill>
                  <a:srgbClr val="002060"/>
                </a:solidFill>
              </a:rPr>
              <a:t>Енергія нікуди не зникає й нізвідки не виникає, вона лише переходить з одного виду в інший, або від одного тіла до іншого</a:t>
            </a:r>
            <a:endParaRPr lang="ru-RU" b="1" smtClean="0">
              <a:solidFill>
                <a:srgbClr val="002060"/>
              </a:solidFill>
            </a:endParaRPr>
          </a:p>
        </p:txBody>
      </p:sp>
      <p:pic>
        <p:nvPicPr>
          <p:cNvPr id="21509" name="Picture 9" descr="ANd9GcQU3FtcBKY17JK6lpq3p2iECJE_KLnIB9oSiTMluvhjnQn3li4KR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143250"/>
            <a:ext cx="3455987" cy="3024188"/>
          </a:xfrm>
          <a:prstGeom prst="rect">
            <a:avLst/>
          </a:prstGeom>
          <a:noFill/>
          <a:ln w="9525">
            <a:solidFill>
              <a:schemeClr val="accent4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21510" name="Picture 11" descr="7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3" y="3214686"/>
            <a:ext cx="3460746" cy="2879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258888" y="6175375"/>
            <a:ext cx="2216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Стрільба з лука</a:t>
            </a:r>
            <a:endParaRPr lang="ru-RU" sz="24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21512" name="Text Box 9"/>
          <p:cNvSpPr txBox="1">
            <a:spLocks noChangeArrowheads="1"/>
          </p:cNvSpPr>
          <p:nvPr/>
        </p:nvSpPr>
        <p:spPr bwMode="auto">
          <a:xfrm>
            <a:off x="6588125" y="6103938"/>
            <a:ext cx="1441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7030A0"/>
                </a:solidFill>
                <a:latin typeface="Calibri" pitchFamily="34" charset="0"/>
              </a:rPr>
              <a:t>Маятник </a:t>
            </a:r>
            <a:endParaRPr lang="ru-RU" sz="2400" b="1">
              <a:solidFill>
                <a:srgbClr val="7030A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310</Words>
  <Application>Microsoft Office PowerPoint</Application>
  <PresentationFormat>Экран (4:3)</PresentationFormat>
  <Paragraphs>66</Paragraphs>
  <Slides>12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Енергія</vt:lpstr>
      <vt:lpstr>Механічна енергія</vt:lpstr>
      <vt:lpstr>Механічна енергія</vt:lpstr>
      <vt:lpstr>Потенціальна  енергія</vt:lpstr>
      <vt:lpstr>Презентация PowerPoint</vt:lpstr>
      <vt:lpstr>Презентация PowerPoint</vt:lpstr>
      <vt:lpstr>Закон збереження енергії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А</cp:lastModifiedBy>
  <cp:revision>35</cp:revision>
  <dcterms:created xsi:type="dcterms:W3CDTF">2016-02-17T19:39:34Z</dcterms:created>
  <dcterms:modified xsi:type="dcterms:W3CDTF">2016-04-04T07:44:31Z</dcterms:modified>
</cp:coreProperties>
</file>