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1" r:id="rId4"/>
    <p:sldId id="273" r:id="rId5"/>
    <p:sldId id="257" r:id="rId6"/>
    <p:sldId id="258" r:id="rId7"/>
    <p:sldId id="263" r:id="rId8"/>
    <p:sldId id="268" r:id="rId9"/>
    <p:sldId id="277" r:id="rId10"/>
    <p:sldId id="265" r:id="rId11"/>
    <p:sldId id="276" r:id="rId12"/>
    <p:sldId id="279" r:id="rId13"/>
    <p:sldId id="281" r:id="rId14"/>
    <p:sldId id="282" r:id="rId15"/>
    <p:sldId id="275" r:id="rId16"/>
    <p:sldId id="274" r:id="rId17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A3"/>
    <a:srgbClr val="1C84A4"/>
    <a:srgbClr val="3366FF"/>
    <a:srgbClr val="0066FF"/>
    <a:srgbClr val="A50021"/>
    <a:srgbClr val="000066"/>
    <a:srgbClr val="660033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4660"/>
  </p:normalViewPr>
  <p:slideViewPr>
    <p:cSldViewPr>
      <p:cViewPr varScale="1">
        <p:scale>
          <a:sx n="44" d="100"/>
          <a:sy n="44" d="100"/>
        </p:scale>
        <p:origin x="121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0853B-040D-45EA-A38F-C966EEC6C028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57D33-0530-4DF7-97AA-CB5829714CC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B86DD-F323-425D-A3CF-35A80F304B85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D7149-ABF1-49B5-90BD-85C94E3508E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2896-4B1D-4398-882A-07B0746245AA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B1CE7-86DC-402E-9FEB-7F5E7EFFF1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74015-E5D6-4285-8880-AF30D7DCD84D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4574E-9F01-4083-AFC3-321B8025453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657E1-AEA1-4E57-B555-09E0F8CBBAFD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A312D-0885-420F-A204-BBDAE77549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4824E-EBA0-47D2-8BFB-4425DB4F4122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BFF05-D75C-4B74-8835-FCD65063066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634A9-F36B-4692-BB0C-34AAB0A220F2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1CBD9-88C3-43A5-A112-23ABFB8A258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C3074-A62B-4B34-9A5F-F081B677E7D6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4CF5D-7E87-44AB-8D57-F3458BB7D45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76937-AAD5-4C69-8B4F-2A6F59B20D73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49F5-D10C-4D9B-979B-6744BAE1064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02E88-8D1F-45EA-AA96-4DBB1F309178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E9CCD-011C-421F-9FD3-5A749FB15CA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789B5-79B3-4717-9F83-ECC8A1812FCE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73A4A-E44E-4276-B4FD-017D065F02F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F0FFA6-62E1-4206-8A56-528A1F05DC56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6CD8BA-6134-496E-BFD8-30F0DFAB212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2.bp.blogspot.com/-kdgTrwdgjxo/UC0LjgzaIGI/AAAAAAAAAEw/hYd37bPmwMw/s1600/%D0%9D%D0%BE%D0%B2%D1%8B%D0%B9+%D1%80%D0%B8%D1%81%D1%83%D0%BD%D0%BE%D0%BA+(6)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2.bp.blogspot.com/-kdgTrwdgjxo/UC0LjgzaIGI/AAAAAAAAAEw/hYd37bPmwMw/s1600/%D0%9D%D0%BE%D0%B2%D1%8B%D0%B9+%D1%80%D0%B8%D1%81%D1%83%D0%BD%D0%BE%D0%BA+(6)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https://www.google.com.ua/" TargetMode="External"/><Relationship Id="rId7" Type="http://schemas.openxmlformats.org/officeDocument/2006/relationships/hyperlink" Target="https://www.youtube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utpfusik.blogspot.com/" TargetMode="External"/><Relationship Id="rId5" Type="http://schemas.openxmlformats.org/officeDocument/2006/relationships/hyperlink" Target="http://disted.edu.vn.ua/" TargetMode="External"/><Relationship Id="rId4" Type="http://schemas.openxmlformats.org/officeDocument/2006/relationships/hyperlink" Target="http://school.xvatit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2.bp.blogspot.com/-kdgTrwdgjxo/UC0LjgzaIGI/AAAAAAAAAEw/hYd37bPmwMw/s1600/%D0%9D%D0%BE%D0%B2%D1%8B%D0%B9+%D1%80%D0%B8%D1%81%D1%83%D0%BD%D0%BE%D0%BA+(6)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uk-UA" dirty="0"/>
          </a:p>
        </p:txBody>
      </p:sp>
      <p:pic>
        <p:nvPicPr>
          <p:cNvPr id="13315" name="Picture 2" descr="D:\фізика 2016\free-business-vector-background-with-globe-0918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4213" y="549275"/>
            <a:ext cx="8280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000" b="1" dirty="0">
                <a:solidFill>
                  <a:srgbClr val="C00000"/>
                </a:solidFill>
              </a:rPr>
              <a:t>Механічна робота</a:t>
            </a:r>
            <a:r>
              <a:rPr lang="en-US" sz="8000" b="1" dirty="0">
                <a:solidFill>
                  <a:srgbClr val="C00000"/>
                </a:solidFill>
              </a:rPr>
              <a:t> </a:t>
            </a:r>
            <a:endParaRPr lang="uk-UA" sz="80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66125" y="4788367"/>
            <a:ext cx="55657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    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Ільїн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Юрій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Андрійович</a:t>
            </a:r>
            <a:r>
              <a:rPr lang="uk-UA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вчитель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фізики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Свидівоцької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загальноосвітньої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школи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І-ІІІ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ступенів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Черкаської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районної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ради</a:t>
            </a:r>
            <a:endParaRPr lang="ru-RU" sz="24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>
              <a:defRPr/>
            </a:pPr>
            <a:r>
              <a:rPr lang="ru-RU" sz="2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</a:p>
        </p:txBody>
      </p:sp>
      <p:pic>
        <p:nvPicPr>
          <p:cNvPr id="13318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205038"/>
            <a:ext cx="1389062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Рисунок 8"/>
          <p:cNvPicPr>
            <a:picLocks noChangeAspect="1"/>
          </p:cNvPicPr>
          <p:nvPr/>
        </p:nvPicPr>
        <p:blipFill>
          <a:blip r:embed="rId4"/>
          <a:srcRect l="59612" t="53333"/>
          <a:stretch>
            <a:fillRect/>
          </a:stretch>
        </p:blipFill>
        <p:spPr bwMode="auto">
          <a:xfrm>
            <a:off x="785813" y="3000375"/>
            <a:ext cx="2206625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57563" y="4714875"/>
            <a:ext cx="5100637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7654" name="Rectangle 6"/>
          <p:cNvSpPr>
            <a:spLocks noGrp="1"/>
          </p:cNvSpPr>
          <p:nvPr>
            <p:ph type="title"/>
          </p:nvPr>
        </p:nvSpPr>
        <p:spPr>
          <a:xfrm>
            <a:off x="571500" y="428625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Механічна робота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Arial" charset="0"/>
            </a:endParaRPr>
          </a:p>
        </p:txBody>
      </p:sp>
      <p:sp>
        <p:nvSpPr>
          <p:cNvPr id="22534" name="Rectangle 7"/>
          <p:cNvSpPr>
            <a:spLocks noGrp="1"/>
          </p:cNvSpPr>
          <p:nvPr>
            <p:ph type="body" idx="1"/>
          </p:nvPr>
        </p:nvSpPr>
        <p:spPr>
          <a:xfrm>
            <a:off x="250825" y="5589588"/>
            <a:ext cx="4033838" cy="86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800" smtClean="0"/>
          </a:p>
        </p:txBody>
      </p:sp>
      <p:pic>
        <p:nvPicPr>
          <p:cNvPr id="22535" name="Picture 8" descr="%D0%9D%D0%BE%D0%B2%D1%8B%D0%B9+%D1%80%D0%B8%D1%81%D1%83%D0%BD%D0%BE%D0%BA+%286%2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10781" t="29245" r="9439" b="35012"/>
          <a:stretch>
            <a:fillRect/>
          </a:stretch>
        </p:blipFill>
        <p:spPr bwMode="auto">
          <a:xfrm>
            <a:off x="2714612" y="1285860"/>
            <a:ext cx="4000528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6" name="Rectangle 9"/>
          <p:cNvSpPr>
            <a:spLocks noChangeArrowheads="1"/>
          </p:cNvSpPr>
          <p:nvPr/>
        </p:nvSpPr>
        <p:spPr bwMode="auto">
          <a:xfrm>
            <a:off x="857250" y="4000500"/>
            <a:ext cx="76057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uk-UA" sz="2000" b="1" i="1"/>
          </a:p>
          <a:p>
            <a:pPr algn="just"/>
            <a:endParaRPr lang="uk-UA" sz="2000" b="1" i="1"/>
          </a:p>
          <a:p>
            <a:pPr algn="just"/>
            <a:r>
              <a:rPr lang="uk-UA" sz="2800" b="1">
                <a:solidFill>
                  <a:srgbClr val="002060"/>
                </a:solidFill>
              </a:rPr>
              <a:t>Якщо напрям сили протилежний напряму руху тіла, то механічну роботу вважають від’ємною (сила „гальмує” рух тіла). </a:t>
            </a:r>
          </a:p>
          <a:p>
            <a:pPr algn="just"/>
            <a:endParaRPr lang="uk-UA" sz="20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5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7654" name="Rectangle 6"/>
          <p:cNvSpPr>
            <a:spLocks noGrp="1"/>
          </p:cNvSpPr>
          <p:nvPr>
            <p:ph type="title"/>
          </p:nvPr>
        </p:nvSpPr>
        <p:spPr>
          <a:xfrm>
            <a:off x="571500" y="428625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Механічна робота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Arial" charset="0"/>
            </a:endParaRPr>
          </a:p>
        </p:txBody>
      </p:sp>
      <p:sp>
        <p:nvSpPr>
          <p:cNvPr id="23558" name="Rectangle 7"/>
          <p:cNvSpPr>
            <a:spLocks noGrp="1"/>
          </p:cNvSpPr>
          <p:nvPr>
            <p:ph type="body" idx="1"/>
          </p:nvPr>
        </p:nvSpPr>
        <p:spPr>
          <a:xfrm>
            <a:off x="250825" y="5589588"/>
            <a:ext cx="4033838" cy="86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800" smtClean="0"/>
          </a:p>
        </p:txBody>
      </p:sp>
      <p:pic>
        <p:nvPicPr>
          <p:cNvPr id="22535" name="Picture 8" descr="%D0%9D%D0%BE%D0%B2%D1%8B%D0%B9+%D1%80%D0%B8%D1%81%D1%83%D0%BD%D0%BE%D0%BA+%286%2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8625" t="64988" r="11595"/>
          <a:stretch>
            <a:fillRect/>
          </a:stretch>
        </p:blipFill>
        <p:spPr bwMode="auto">
          <a:xfrm>
            <a:off x="2571736" y="1357298"/>
            <a:ext cx="4143404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1143000" y="4357688"/>
            <a:ext cx="70008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uk-UA" sz="2000" b="1" i="1"/>
          </a:p>
          <a:p>
            <a:pPr algn="just"/>
            <a:r>
              <a:rPr lang="uk-UA" sz="2800" b="1">
                <a:solidFill>
                  <a:srgbClr val="002060"/>
                </a:solidFill>
              </a:rPr>
              <a:t>Якщо напрям сили перпендикулярний до напряму руху тіла, то сила роботи не виконує, тобто дорівнює нулю.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79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7654" name="Rectangle 6"/>
          <p:cNvSpPr>
            <a:spLocks noGrp="1"/>
          </p:cNvSpPr>
          <p:nvPr>
            <p:ph type="title" idx="4294967295"/>
          </p:nvPr>
        </p:nvSpPr>
        <p:spPr>
          <a:xfrm>
            <a:off x="571500" y="428625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обота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різних сил</a:t>
            </a:r>
            <a:b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Сила тяжіння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4582" name="Rectangle 7"/>
          <p:cNvSpPr>
            <a:spLocks noGrp="1"/>
          </p:cNvSpPr>
          <p:nvPr>
            <p:ph type="body" idx="4294967295"/>
          </p:nvPr>
        </p:nvSpPr>
        <p:spPr>
          <a:xfrm>
            <a:off x="900113" y="5300663"/>
            <a:ext cx="3457575" cy="1008062"/>
          </a:xfrm>
          <a:ln>
            <a:solidFill>
              <a:schemeClr val="folHlink"/>
            </a:solidFill>
          </a:ln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6000" b="1" smtClean="0"/>
              <a:t>A=</a:t>
            </a:r>
            <a:r>
              <a:rPr lang="uk-UA" sz="6000" b="1" smtClean="0"/>
              <a:t>-</a:t>
            </a:r>
            <a:r>
              <a:rPr lang="en-US" sz="6000" b="1" smtClean="0"/>
              <a:t>mgh</a:t>
            </a:r>
            <a:endParaRPr lang="ru-RU" sz="6000" b="1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6000" smtClean="0"/>
          </a:p>
        </p:txBody>
      </p:sp>
      <p:sp>
        <p:nvSpPr>
          <p:cNvPr id="24583" name="Text Box 10"/>
          <p:cNvSpPr txBox="1">
            <a:spLocks noChangeArrowheads="1"/>
          </p:cNvSpPr>
          <p:nvPr/>
        </p:nvSpPr>
        <p:spPr bwMode="auto">
          <a:xfrm>
            <a:off x="684213" y="1557338"/>
            <a:ext cx="7178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chemeClr val="tx2"/>
                </a:solidFill>
              </a:rPr>
              <a:t>Тіло рухається вниз:</a:t>
            </a:r>
          </a:p>
          <a:p>
            <a:r>
              <a:rPr lang="uk-UA" sz="2800" b="1">
                <a:solidFill>
                  <a:schemeClr val="tx2"/>
                </a:solidFill>
              </a:rPr>
              <a:t>Робота сили тяжіння </a:t>
            </a:r>
            <a:r>
              <a:rPr lang="uk-UA" sz="2800" b="1">
                <a:solidFill>
                  <a:srgbClr val="7030A0"/>
                </a:solidFill>
              </a:rPr>
              <a:t>додатна й дорівнює 0</a:t>
            </a:r>
            <a:endParaRPr lang="ru-RU" sz="2800" b="1">
              <a:solidFill>
                <a:srgbClr val="7030A0"/>
              </a:solidFill>
            </a:endParaRPr>
          </a:p>
        </p:txBody>
      </p:sp>
      <p:sp>
        <p:nvSpPr>
          <p:cNvPr id="24584" name="Text Box 11"/>
          <p:cNvSpPr txBox="1">
            <a:spLocks noChangeArrowheads="1"/>
          </p:cNvSpPr>
          <p:nvPr/>
        </p:nvSpPr>
        <p:spPr bwMode="auto">
          <a:xfrm>
            <a:off x="827088" y="2636838"/>
            <a:ext cx="3308350" cy="1016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A=mgh</a:t>
            </a:r>
            <a:endParaRPr lang="ru-RU" sz="6000" b="1"/>
          </a:p>
        </p:txBody>
      </p:sp>
      <p:sp>
        <p:nvSpPr>
          <p:cNvPr id="24585" name="Text Box 12"/>
          <p:cNvSpPr txBox="1">
            <a:spLocks noChangeArrowheads="1"/>
          </p:cNvSpPr>
          <p:nvPr/>
        </p:nvSpPr>
        <p:spPr bwMode="auto">
          <a:xfrm>
            <a:off x="827088" y="3933825"/>
            <a:ext cx="712946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chemeClr val="tx2"/>
                </a:solidFill>
              </a:rPr>
              <a:t>Тіло рухається вгору:</a:t>
            </a:r>
          </a:p>
          <a:p>
            <a:r>
              <a:rPr lang="uk-UA" sz="2800" b="1">
                <a:solidFill>
                  <a:schemeClr val="tx2"/>
                </a:solidFill>
              </a:rPr>
              <a:t>Робота сили тяжіння </a:t>
            </a:r>
            <a:endParaRPr lang="en-US" sz="2800" b="1">
              <a:solidFill>
                <a:schemeClr val="tx2"/>
              </a:solidFill>
            </a:endParaRPr>
          </a:p>
          <a:p>
            <a:r>
              <a:rPr lang="uk-UA" sz="2800" b="1">
                <a:solidFill>
                  <a:srgbClr val="7030A0"/>
                </a:solidFill>
              </a:rPr>
              <a:t>від</a:t>
            </a:r>
            <a:r>
              <a:rPr lang="en-US" sz="2800" b="1">
                <a:solidFill>
                  <a:srgbClr val="7030A0"/>
                </a:solidFill>
              </a:rPr>
              <a:t>’</a:t>
            </a:r>
            <a:r>
              <a:rPr lang="uk-UA" sz="2800" b="1">
                <a:solidFill>
                  <a:srgbClr val="7030A0"/>
                </a:solidFill>
              </a:rPr>
              <a:t>ємна</a:t>
            </a:r>
            <a:endParaRPr lang="ru-RU" sz="2800" b="1">
              <a:solidFill>
                <a:srgbClr val="7030A0"/>
              </a:solidFill>
            </a:endParaRPr>
          </a:p>
        </p:txBody>
      </p:sp>
      <p:pic>
        <p:nvPicPr>
          <p:cNvPr id="24586" name="Picture 12" descr="%D1%80%D0%BE%D0%B1%D0%BE%D1%82%D0%B0%20%D1%81%D0%B8%D0%BB%D0%B8%20%D1%82%D1%8F%D0%B6%D1%96%D0%BD%D0%BD%D1%8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565400"/>
            <a:ext cx="4464050" cy="381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3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7654" name="Rectangle 6"/>
          <p:cNvSpPr>
            <a:spLocks noGrp="1"/>
          </p:cNvSpPr>
          <p:nvPr>
            <p:ph type="title" idx="4294967295"/>
          </p:nvPr>
        </p:nvSpPr>
        <p:spPr>
          <a:xfrm>
            <a:off x="571500" y="428625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обота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різних сил</a:t>
            </a:r>
            <a:b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Сила пружності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5606" name="Text Box 8"/>
          <p:cNvSpPr txBox="1">
            <a:spLocks noChangeArrowheads="1"/>
          </p:cNvSpPr>
          <p:nvPr/>
        </p:nvSpPr>
        <p:spPr bwMode="auto">
          <a:xfrm>
            <a:off x="684213" y="1557338"/>
            <a:ext cx="79200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chemeClr val="tx2"/>
                </a:solidFill>
              </a:rPr>
              <a:t>При зменшенні деформації сила пружності пружини виконує </a:t>
            </a:r>
            <a:r>
              <a:rPr lang="uk-UA" sz="2800" b="1">
                <a:solidFill>
                  <a:srgbClr val="7030A0"/>
                </a:solidFill>
              </a:rPr>
              <a:t>додатну роботу</a:t>
            </a:r>
            <a:endParaRPr lang="ru-RU" sz="2800" b="1">
              <a:solidFill>
                <a:srgbClr val="7030A0"/>
              </a:solidFill>
            </a:endParaRPr>
          </a:p>
        </p:txBody>
      </p:sp>
      <p:sp>
        <p:nvSpPr>
          <p:cNvPr id="25607" name="Text Box 10"/>
          <p:cNvSpPr txBox="1">
            <a:spLocks noChangeArrowheads="1"/>
          </p:cNvSpPr>
          <p:nvPr/>
        </p:nvSpPr>
        <p:spPr bwMode="auto">
          <a:xfrm>
            <a:off x="684213" y="2492375"/>
            <a:ext cx="734536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chemeClr val="tx2"/>
                </a:solidFill>
              </a:rPr>
              <a:t>При збільшенні деформації сила пружності пружини виконує </a:t>
            </a:r>
            <a:r>
              <a:rPr lang="uk-UA" sz="2800" b="1">
                <a:solidFill>
                  <a:srgbClr val="7030A0"/>
                </a:solidFill>
              </a:rPr>
              <a:t>від</a:t>
            </a:r>
            <a:r>
              <a:rPr lang="en-US" sz="2800" b="1">
                <a:solidFill>
                  <a:srgbClr val="7030A0"/>
                </a:solidFill>
              </a:rPr>
              <a:t>’</a:t>
            </a:r>
            <a:r>
              <a:rPr lang="uk-UA" sz="2800" b="1">
                <a:solidFill>
                  <a:srgbClr val="7030A0"/>
                </a:solidFill>
              </a:rPr>
              <a:t>ємну  роботу</a:t>
            </a:r>
            <a:endParaRPr lang="en-US" sz="2800" b="1">
              <a:solidFill>
                <a:srgbClr val="7030A0"/>
              </a:solidFill>
            </a:endParaRPr>
          </a:p>
          <a:p>
            <a:endParaRPr lang="ru-RU" sz="2800">
              <a:solidFill>
                <a:schemeClr val="tx2"/>
              </a:solidFill>
            </a:endParaRPr>
          </a:p>
        </p:txBody>
      </p:sp>
      <p:sp>
        <p:nvSpPr>
          <p:cNvPr id="25608" name="AutoShape 11" descr="image32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9" name="AutoShape 13" descr="image32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10" name="Picture 15" descr="Картинки по запросу картинки робота сили пружност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3429000"/>
            <a:ext cx="54006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7654" name="Rectangle 6"/>
          <p:cNvSpPr>
            <a:spLocks noGrp="1"/>
          </p:cNvSpPr>
          <p:nvPr>
            <p:ph type="title" idx="4294967295"/>
          </p:nvPr>
        </p:nvSpPr>
        <p:spPr>
          <a:xfrm>
            <a:off x="571500" y="428625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обота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різних сил</a:t>
            </a:r>
            <a:b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Сила тертя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684213" y="1557338"/>
            <a:ext cx="7920037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chemeClr val="tx2"/>
                </a:solidFill>
              </a:rPr>
              <a:t>Сила тертя ковзання або кочення завжди спрямована  протилежно швидкості, а, отже, і переміщенню тіла. В результаті дії цих сил швидкість тіла зменшується, тому їх робота </a:t>
            </a:r>
            <a:r>
              <a:rPr lang="uk-UA" sz="2800" b="1">
                <a:solidFill>
                  <a:srgbClr val="7030A0"/>
                </a:solidFill>
              </a:rPr>
              <a:t>завжди від</a:t>
            </a:r>
            <a:r>
              <a:rPr lang="en-US" sz="2800" b="1">
                <a:solidFill>
                  <a:srgbClr val="7030A0"/>
                </a:solidFill>
              </a:rPr>
              <a:t>’</a:t>
            </a:r>
            <a:r>
              <a:rPr lang="uk-UA" sz="2800" b="1">
                <a:solidFill>
                  <a:srgbClr val="7030A0"/>
                </a:solidFill>
              </a:rPr>
              <a:t>ємна.</a:t>
            </a:r>
            <a:endParaRPr lang="ru-RU" sz="2800" b="1">
              <a:solidFill>
                <a:srgbClr val="7030A0"/>
              </a:solidFill>
            </a:endParaRPr>
          </a:p>
        </p:txBody>
      </p:sp>
      <p:sp>
        <p:nvSpPr>
          <p:cNvPr id="26631" name="AutoShape 8" descr="image3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AutoShape 10" descr="image3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6633" name="Picture 12" descr="image3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3500438"/>
            <a:ext cx="475138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1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117475" y="3246438"/>
            <a:ext cx="4886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339975" y="476250"/>
            <a:ext cx="3924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Віктор </a:t>
            </a:r>
            <a:r>
              <a:rPr lang="uk-UA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Понселе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539750" y="1916113"/>
            <a:ext cx="475297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800" b="1">
                <a:solidFill>
                  <a:srgbClr val="002060"/>
                </a:solidFill>
              </a:rPr>
              <a:t>“Дії, виконувані різними двигунами, нескінченно різноманітні. Щоб мати можливість</a:t>
            </a:r>
            <a:r>
              <a:rPr lang="en-US" sz="2800" b="1">
                <a:solidFill>
                  <a:srgbClr val="002060"/>
                </a:solidFill>
              </a:rPr>
              <a:t> </a:t>
            </a:r>
            <a:r>
              <a:rPr lang="uk-UA" sz="2800" b="1">
                <a:solidFill>
                  <a:srgbClr val="002060"/>
                </a:solidFill>
              </a:rPr>
              <a:t>порівнювати їх між собою, треба ввести величину, що для всіх двигунів служила б загальною мірою.”</a:t>
            </a:r>
            <a:endParaRPr lang="ru-RU" sz="2800" b="1">
              <a:solidFill>
                <a:srgbClr val="002060"/>
              </a:solidFill>
            </a:endParaRPr>
          </a:p>
        </p:txBody>
      </p:sp>
      <p:pic>
        <p:nvPicPr>
          <p:cNvPr id="22535" name="Picture 10" descr="Картинки по запросу картинки віктор Понсел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2133600"/>
            <a:ext cx="2592388" cy="3152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6" name="Text Box 11"/>
          <p:cNvSpPr txBox="1">
            <a:spLocks noChangeArrowheads="1"/>
          </p:cNvSpPr>
          <p:nvPr/>
        </p:nvSpPr>
        <p:spPr bwMode="auto">
          <a:xfrm>
            <a:off x="6215063" y="5429250"/>
            <a:ext cx="2543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000" b="1">
                <a:solidFill>
                  <a:srgbClr val="7030A0"/>
                </a:solidFill>
              </a:rPr>
              <a:t>Французький учений</a:t>
            </a:r>
          </a:p>
          <a:p>
            <a:pPr algn="ctr"/>
            <a:r>
              <a:rPr lang="uk-UA" sz="2000" b="1">
                <a:solidFill>
                  <a:srgbClr val="7030A0"/>
                </a:solidFill>
              </a:rPr>
              <a:t>В. Понселе</a:t>
            </a:r>
            <a:endParaRPr lang="ru-RU" sz="20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5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117475" y="3246438"/>
            <a:ext cx="4886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684213" y="3789363"/>
            <a:ext cx="6246812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</a:rPr>
              <a:t>1.</a:t>
            </a:r>
            <a:r>
              <a:rPr lang="ru-RU" sz="2400" b="1">
                <a:solidFill>
                  <a:schemeClr val="hlink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chemeClr val="hlink"/>
                </a:solidFill>
                <a:hlinkClick r:id="rId3"/>
              </a:rPr>
              <a:t>https://www.google.com.ua</a:t>
            </a:r>
            <a:endParaRPr lang="ru-RU" sz="2400" b="1">
              <a:solidFill>
                <a:schemeClr val="hlink"/>
              </a:solidFill>
            </a:endParaRPr>
          </a:p>
          <a:p>
            <a:r>
              <a:rPr lang="uk-UA" sz="2400" b="1">
                <a:solidFill>
                  <a:schemeClr val="hlink"/>
                </a:solidFill>
              </a:rPr>
              <a:t>2. </a:t>
            </a:r>
            <a:r>
              <a:rPr lang="en-US" sz="2400" b="1">
                <a:solidFill>
                  <a:schemeClr val="hlink"/>
                </a:solidFill>
                <a:hlinkClick r:id="rId4"/>
              </a:rPr>
              <a:t>http://school.xvatit.com</a:t>
            </a:r>
            <a:endParaRPr lang="ru-RU" sz="2400" b="1">
              <a:solidFill>
                <a:schemeClr val="hlink"/>
              </a:solidFill>
            </a:endParaRPr>
          </a:p>
          <a:p>
            <a:r>
              <a:rPr lang="uk-UA" sz="2400" b="1">
                <a:solidFill>
                  <a:schemeClr val="hlink"/>
                </a:solidFill>
              </a:rPr>
              <a:t>3. </a:t>
            </a:r>
            <a:r>
              <a:rPr lang="en-US" sz="2400" b="1">
                <a:solidFill>
                  <a:schemeClr val="hlink"/>
                </a:solidFill>
                <a:hlinkClick r:id="rId5"/>
              </a:rPr>
              <a:t>http://disted.edu.vn.ua</a:t>
            </a:r>
            <a:endParaRPr lang="ru-RU" sz="2400" b="1">
              <a:solidFill>
                <a:schemeClr val="hlink"/>
              </a:solidFill>
            </a:endParaRPr>
          </a:p>
          <a:p>
            <a:r>
              <a:rPr lang="uk-UA" sz="2400" b="1">
                <a:solidFill>
                  <a:schemeClr val="hlink"/>
                </a:solidFill>
              </a:rPr>
              <a:t>4. </a:t>
            </a:r>
            <a:r>
              <a:rPr lang="en-US" sz="2400" b="1">
                <a:solidFill>
                  <a:schemeClr val="hlink"/>
                </a:solidFill>
                <a:hlinkClick r:id="rId6"/>
              </a:rPr>
              <a:t>http://gutpfusik.blogspot.com</a:t>
            </a:r>
            <a:endParaRPr lang="ru-RU" sz="2400" b="1">
              <a:solidFill>
                <a:schemeClr val="hlink"/>
              </a:solidFill>
            </a:endParaRPr>
          </a:p>
          <a:p>
            <a:r>
              <a:rPr lang="uk-UA" sz="2400" b="1">
                <a:solidFill>
                  <a:schemeClr val="hlink"/>
                </a:solidFill>
              </a:rPr>
              <a:t>5. </a:t>
            </a:r>
            <a:r>
              <a:rPr lang="en-US" sz="2400" b="1">
                <a:solidFill>
                  <a:schemeClr val="hlink"/>
                </a:solidFill>
                <a:hlinkClick r:id="rId7"/>
              </a:rPr>
              <a:t>https://www.youtube.com</a:t>
            </a:r>
            <a:endParaRPr lang="ru-RU" sz="2400" b="1">
              <a:solidFill>
                <a:schemeClr val="hlink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ru-RU" sz="2400" b="1">
              <a:solidFill>
                <a:srgbClr val="006666"/>
              </a:solidFill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646113" y="404813"/>
            <a:ext cx="8497887" cy="33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СПИСОК ВИКОРИСТАНИХ ДЖЕРЕЛ: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Література: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1. Усі уроки фізики. 8 клас. – Х.: Вид. група 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“Основа”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, 2008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– 325 c.</a:t>
            </a:r>
          </a:p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2. Фізика. Підручник для 7 класу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загальноосвітніх 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навч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закладів/ за ред. В.Г. Бар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’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яхтар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, С.О. Довгого. – Х.: Видавництво 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“Ранок”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, 2015. – 256 с.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algn="ctr">
              <a:defRPr/>
            </a:pPr>
            <a:r>
              <a:rPr lang="uk-UA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Інтернет-ресурси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uk-UA" sz="3200" dirty="0">
                <a:solidFill>
                  <a:srgbClr val="7030A0"/>
                </a:solidFill>
              </a:rPr>
              <a:t> 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28679" name="Picture 8" descr="ANd9GcQZnZr_jkbXm9JhgbUdBNa__TNTpfCKXOEuf02fSG2boZ0GV3u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4076700"/>
            <a:ext cx="24542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39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0487" name="Rectangle 7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1511300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Механічна робота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2" name="Rectangle 8"/>
          <p:cNvSpPr>
            <a:spLocks noGrp="1"/>
          </p:cNvSpPr>
          <p:nvPr>
            <p:ph type="body" idx="1"/>
          </p:nvPr>
        </p:nvSpPr>
        <p:spPr>
          <a:xfrm>
            <a:off x="323850" y="5805488"/>
            <a:ext cx="8569325" cy="89693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400" b="1" i="1" smtClean="0">
                <a:solidFill>
                  <a:schemeClr val="accent2"/>
                </a:solidFill>
              </a:rPr>
              <a:t>        </a:t>
            </a:r>
            <a:r>
              <a:rPr lang="uk-UA" sz="2400" b="1" smtClean="0">
                <a:solidFill>
                  <a:srgbClr val="002060"/>
                </a:solidFill>
              </a:rPr>
              <a:t>В. Перов “Трійка”                        Виконання малярних робіт </a:t>
            </a:r>
            <a:endParaRPr lang="ru-RU" sz="2400" b="1" smtClean="0">
              <a:solidFill>
                <a:srgbClr val="002060"/>
              </a:solidFill>
            </a:endParaRPr>
          </a:p>
        </p:txBody>
      </p:sp>
      <p:sp>
        <p:nvSpPr>
          <p:cNvPr id="14343" name="AutoShape 10" descr="Картинки по запросу фото праця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pic>
        <p:nvPicPr>
          <p:cNvPr id="20491" name="Picture 11" descr="img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412875"/>
            <a:ext cx="3671888" cy="4176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5" name="Picture 13" descr="Prace-domowe-b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83063" y="1523955"/>
            <a:ext cx="4681537" cy="4058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1979613" y="549275"/>
            <a:ext cx="4886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50825" y="0"/>
            <a:ext cx="86423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Механічна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робота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ru-RU" sz="2800" b="1" i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4479925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>
              <a:latin typeface="Arial" charset="0"/>
            </a:endParaRPr>
          </a:p>
        </p:txBody>
      </p:sp>
      <p:pic>
        <p:nvPicPr>
          <p:cNvPr id="16391" name="Picture 10" descr="images%2B%25283%2529%2B%25281%25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4094163" cy="3500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92" name="Picture 14" descr="ANd9GcSvfVdErJIZ5VqDVD46qWFuccIzB2fL8CGSalZZ3ZC_TWanqThB"/>
          <p:cNvPicPr>
            <a:picLocks noChangeAspect="1" noChangeArrowheads="1"/>
          </p:cNvPicPr>
          <p:nvPr/>
        </p:nvPicPr>
        <p:blipFill>
          <a:blip r:embed="rId4"/>
          <a:srcRect b="4650"/>
          <a:stretch>
            <a:fillRect/>
          </a:stretch>
        </p:blipFill>
        <p:spPr bwMode="auto">
          <a:xfrm>
            <a:off x="4714876" y="2571744"/>
            <a:ext cx="4071967" cy="3519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539750" y="6165850"/>
            <a:ext cx="3351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002060"/>
                </a:solidFill>
              </a:rPr>
              <a:t>Перевезення вагонетки</a:t>
            </a:r>
            <a:endParaRPr lang="ru-RU" sz="2400" b="1">
              <a:solidFill>
                <a:srgbClr val="002060"/>
              </a:solidFill>
            </a:endParaRPr>
          </a:p>
        </p:txBody>
      </p:sp>
      <p:sp>
        <p:nvSpPr>
          <p:cNvPr id="15370" name="Text Box 11"/>
          <p:cNvSpPr txBox="1">
            <a:spLocks noChangeArrowheads="1"/>
          </p:cNvSpPr>
          <p:nvPr/>
        </p:nvSpPr>
        <p:spPr bwMode="auto">
          <a:xfrm>
            <a:off x="5148263" y="6165850"/>
            <a:ext cx="2884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002060"/>
                </a:solidFill>
              </a:rPr>
              <a:t>Кінь перевозить віз</a:t>
            </a:r>
            <a:endParaRPr lang="ru-RU" sz="2400" b="1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850" y="692150"/>
            <a:ext cx="8501063" cy="1800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Фізики вважають, що механічна робота виконується тоді, коли тіло під дією деякої сили </a:t>
            </a:r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здійснює переміщення, тобто проходить шлях </a:t>
            </a:r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979613" y="549275"/>
            <a:ext cx="4886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57188" y="0"/>
            <a:ext cx="8569325" cy="597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lnSpc>
                <a:spcPct val="150000"/>
              </a:lnSpc>
              <a:defRPr/>
            </a:pPr>
            <a:r>
              <a:rPr lang="ru-RU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Механічна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робота </a:t>
            </a:r>
            <a:endParaRPr lang="en-US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just">
              <a:defRPr/>
            </a:pP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Механічна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робота</a:t>
            </a:r>
            <a:r>
              <a:rPr lang="ru-RU" sz="28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виконується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за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трьох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умов:</a:t>
            </a:r>
          </a:p>
          <a:p>
            <a:pPr marL="342900" indent="-342900" algn="just">
              <a:defRPr/>
            </a:pPr>
            <a:r>
              <a:rPr lang="en-US" sz="2800" dirty="0">
                <a:solidFill>
                  <a:srgbClr val="002060"/>
                </a:solidFill>
              </a:rPr>
              <a:t>1)  </a:t>
            </a:r>
            <a:r>
              <a:rPr lang="ru-RU" sz="2800" dirty="0">
                <a:solidFill>
                  <a:srgbClr val="002060"/>
                </a:solidFill>
              </a:rPr>
              <a:t>  на </a:t>
            </a:r>
            <a:r>
              <a:rPr lang="ru-RU" sz="2800" dirty="0" err="1">
                <a:solidFill>
                  <a:srgbClr val="002060"/>
                </a:solidFill>
              </a:rPr>
              <a:t>тіло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під</a:t>
            </a:r>
            <a:r>
              <a:rPr lang="ru-RU" sz="2800" dirty="0">
                <a:solidFill>
                  <a:srgbClr val="002060"/>
                </a:solidFill>
              </a:rPr>
              <a:t> час </a:t>
            </a:r>
            <a:r>
              <a:rPr lang="ru-RU" sz="2800" dirty="0" err="1">
                <a:solidFill>
                  <a:srgbClr val="002060"/>
                </a:solidFill>
              </a:rPr>
              <a:t>виконання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роботи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безперервно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діє</a:t>
            </a:r>
            <a:r>
              <a:rPr lang="ru-RU" sz="2800" dirty="0">
                <a:solidFill>
                  <a:srgbClr val="002060"/>
                </a:solidFill>
              </a:rPr>
              <a:t>   сила;</a:t>
            </a:r>
          </a:p>
          <a:p>
            <a:pPr marL="342900" indent="-342900" algn="just">
              <a:defRPr/>
            </a:pPr>
            <a:r>
              <a:rPr lang="ru-RU" sz="2800" dirty="0">
                <a:solidFill>
                  <a:srgbClr val="002060"/>
                </a:solidFill>
              </a:rPr>
              <a:t>2)     </a:t>
            </a:r>
            <a:r>
              <a:rPr lang="ru-RU" sz="2800" dirty="0" err="1">
                <a:solidFill>
                  <a:srgbClr val="002060"/>
                </a:solidFill>
              </a:rPr>
              <a:t>тіло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під</a:t>
            </a:r>
            <a:r>
              <a:rPr lang="ru-RU" sz="2800" dirty="0">
                <a:solidFill>
                  <a:srgbClr val="002060"/>
                </a:solidFill>
              </a:rPr>
              <a:t> час </a:t>
            </a:r>
            <a:r>
              <a:rPr lang="ru-RU" sz="2800" dirty="0" err="1">
                <a:solidFill>
                  <a:srgbClr val="002060"/>
                </a:solidFill>
              </a:rPr>
              <a:t>виконання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роботи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рухається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endParaRPr lang="en-US" sz="2800" dirty="0">
              <a:solidFill>
                <a:srgbClr val="002060"/>
              </a:solidFill>
            </a:endParaRPr>
          </a:p>
          <a:p>
            <a:pPr marL="342900" indent="-342900" algn="just">
              <a:defRPr/>
            </a:pPr>
            <a:r>
              <a:rPr lang="ru-RU" sz="2800" dirty="0">
                <a:solidFill>
                  <a:srgbClr val="002060"/>
                </a:solidFill>
              </a:rPr>
              <a:t>    (</a:t>
            </a:r>
            <a:r>
              <a:rPr lang="ru-RU" sz="2800" dirty="0" err="1">
                <a:solidFill>
                  <a:srgbClr val="002060"/>
                </a:solidFill>
              </a:rPr>
              <a:t>якщо</a:t>
            </a:r>
            <a:r>
              <a:rPr lang="ru-RU" sz="2800" dirty="0">
                <a:solidFill>
                  <a:srgbClr val="002060"/>
                </a:solidFill>
              </a:rPr>
              <a:t> не все </a:t>
            </a:r>
            <a:r>
              <a:rPr lang="ru-RU" sz="2800" dirty="0" err="1">
                <a:solidFill>
                  <a:srgbClr val="002060"/>
                </a:solidFill>
              </a:rPr>
              <a:t>тіло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цілком</a:t>
            </a:r>
            <a:r>
              <a:rPr lang="ru-RU" sz="2800" dirty="0">
                <a:solidFill>
                  <a:srgbClr val="002060"/>
                </a:solidFill>
              </a:rPr>
              <a:t>, то </a:t>
            </a:r>
            <a:r>
              <a:rPr lang="ru-RU" sz="2800" dirty="0" err="1">
                <a:solidFill>
                  <a:srgbClr val="002060"/>
                </a:solidFill>
              </a:rPr>
              <a:t>принаймні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окремі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його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частини</a:t>
            </a:r>
            <a:r>
              <a:rPr lang="ru-RU" sz="2800" dirty="0">
                <a:solidFill>
                  <a:srgbClr val="002060"/>
                </a:solidFill>
              </a:rPr>
              <a:t>);</a:t>
            </a:r>
          </a:p>
          <a:p>
            <a:pPr marL="342900" indent="-342900" algn="just">
              <a:defRPr/>
            </a:pPr>
            <a:r>
              <a:rPr lang="ru-RU" sz="2800" dirty="0">
                <a:solidFill>
                  <a:srgbClr val="002060"/>
                </a:solidFill>
              </a:rPr>
              <a:t>3) </a:t>
            </a:r>
            <a:r>
              <a:rPr lang="ru-RU" sz="2800" dirty="0" err="1">
                <a:solidFill>
                  <a:srgbClr val="002060"/>
                </a:solidFill>
              </a:rPr>
              <a:t>напрямок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сили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dirty="0" err="1">
                <a:solidFill>
                  <a:srgbClr val="002060"/>
                </a:solidFill>
              </a:rPr>
              <a:t>що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виконує</a:t>
            </a:r>
            <a:r>
              <a:rPr lang="ru-RU" sz="2800" dirty="0">
                <a:solidFill>
                  <a:srgbClr val="002060"/>
                </a:solidFill>
              </a:rPr>
              <a:t> роботу, не </a:t>
            </a:r>
            <a:r>
              <a:rPr lang="ru-RU" sz="2800" dirty="0" err="1">
                <a:solidFill>
                  <a:srgbClr val="002060"/>
                </a:solidFill>
              </a:rPr>
              <a:t>перпендикулярний</a:t>
            </a:r>
            <a:r>
              <a:rPr lang="ru-RU" sz="2800" dirty="0">
                <a:solidFill>
                  <a:srgbClr val="002060"/>
                </a:solidFill>
              </a:rPr>
              <a:t> до </a:t>
            </a:r>
            <a:r>
              <a:rPr lang="ru-RU" sz="2800" dirty="0" err="1">
                <a:solidFill>
                  <a:srgbClr val="002060"/>
                </a:solidFill>
              </a:rPr>
              <a:t>напрямку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руху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тіла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342900" indent="-342900" algn="just">
              <a:defRPr/>
            </a:pPr>
            <a:endParaRPr lang="en-US" sz="2800" dirty="0">
              <a:solidFill>
                <a:schemeClr val="tx2"/>
              </a:solidFill>
            </a:endParaRPr>
          </a:p>
          <a:p>
            <a:pPr marL="342900" indent="-342900" algn="just">
              <a:defRPr/>
            </a:pP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Якщо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хоча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б одна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цих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умов не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виконується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   то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механічна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робота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дорівнює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нулю.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836613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Rectangle 7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solidFill>
            <a:srgbClr val="F44F8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14366" name="Rectangle 30"/>
          <p:cNvSpPr>
            <a:spLocks noGrp="1"/>
          </p:cNvSpPr>
          <p:nvPr>
            <p:ph type="title" idx="4294967295"/>
          </p:nvPr>
        </p:nvSpPr>
        <p:spPr>
          <a:xfrm>
            <a:off x="571500" y="642938"/>
            <a:ext cx="8229600" cy="2000250"/>
          </a:xfrm>
        </p:spPr>
        <p:txBody>
          <a:bodyPr/>
          <a:lstStyle/>
          <a:p>
            <a:pPr eaLnBrk="1" hangingPunct="1">
              <a:defRPr/>
            </a:pPr>
            <a:r>
              <a:rPr lang="uk-UA" b="1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Механічнаробота </a:t>
            </a:r>
            <a:r>
              <a:rPr lang="uk-UA" b="1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/>
            </a:r>
            <a:br>
              <a:rPr lang="uk-UA" b="1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</a:br>
            <a:r>
              <a:rPr lang="uk-UA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механічна робота – це фізична величина,</a:t>
            </a:r>
            <a:r>
              <a:rPr lang="en-US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 </a:t>
            </a:r>
            <a:r>
              <a:rPr lang="uk-UA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яка дорівнює добутку сили на шлях, що пройдений тілом у напрямку цієї сили.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/>
            </a:r>
            <a:b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</a:br>
            <a:endParaRPr lang="ru-RU" sz="32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Arial" charset="0"/>
            </a:endParaRPr>
          </a:p>
        </p:txBody>
      </p:sp>
      <p:sp>
        <p:nvSpPr>
          <p:cNvPr id="17413" name="Rectangle 31"/>
          <p:cNvSpPr>
            <a:spLocks noGrp="1"/>
          </p:cNvSpPr>
          <p:nvPr>
            <p:ph type="body" idx="4294967295"/>
          </p:nvPr>
        </p:nvSpPr>
        <p:spPr>
          <a:xfrm>
            <a:off x="323850" y="4725988"/>
            <a:ext cx="5483225" cy="2132012"/>
          </a:xfrm>
          <a:ln>
            <a:solidFill>
              <a:schemeClr val="bg1"/>
            </a:solidFill>
          </a:ln>
        </p:spPr>
        <p:txBody>
          <a:bodyPr/>
          <a:lstStyle/>
          <a:p>
            <a:pPr algn="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b="1" i="1" smtClean="0">
              <a:solidFill>
                <a:srgbClr val="990000"/>
              </a:solidFill>
              <a:ea typeface="Times New Roman" pitchFamily="18" charset="0"/>
              <a:cs typeface="Arial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uk-UA" b="1" i="1" smtClean="0">
              <a:solidFill>
                <a:srgbClr val="990000"/>
              </a:solidFill>
              <a:ea typeface="Times New Roman" pitchFamily="18" charset="0"/>
              <a:cs typeface="Arial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A</a:t>
            </a:r>
            <a:r>
              <a:rPr lang="en-US" b="1" smtClean="0">
                <a:solidFill>
                  <a:srgbClr val="99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b="1" smtClean="0">
                <a:solidFill>
                  <a:srgbClr val="002060"/>
                </a:solidFill>
                <a:ea typeface="Times New Roman" pitchFamily="18" charset="0"/>
                <a:cs typeface="Arial" charset="0"/>
              </a:rPr>
              <a:t>-</a:t>
            </a:r>
            <a:r>
              <a:rPr lang="uk-UA" b="1" smtClean="0">
                <a:solidFill>
                  <a:srgbClr val="002060"/>
                </a:solidFill>
                <a:ea typeface="Times New Roman" pitchFamily="18" charset="0"/>
                <a:cs typeface="Arial" charset="0"/>
              </a:rPr>
              <a:t> робота</a:t>
            </a:r>
            <a:r>
              <a:rPr lang="uk-UA" b="1" smtClean="0">
                <a:solidFill>
                  <a:schemeClr val="tx2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uk-UA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(Дж)</a:t>
            </a:r>
            <a:endParaRPr lang="en-US" b="1" smtClean="0">
              <a:solidFill>
                <a:srgbClr val="7030A0"/>
              </a:solidFill>
              <a:ea typeface="Times New Roman" pitchFamily="18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             </a:t>
            </a:r>
            <a:r>
              <a:rPr lang="uk-UA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F</a:t>
            </a:r>
            <a:r>
              <a:rPr lang="uk-UA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 </a:t>
            </a:r>
            <a:r>
              <a:rPr lang="uk-UA" b="1" smtClean="0">
                <a:solidFill>
                  <a:srgbClr val="002060"/>
                </a:solidFill>
                <a:ea typeface="Times New Roman" pitchFamily="18" charset="0"/>
                <a:cs typeface="Arial" charset="0"/>
              </a:rPr>
              <a:t>-  сила </a:t>
            </a:r>
            <a:r>
              <a:rPr lang="uk-UA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(Н)</a:t>
            </a:r>
            <a:endParaRPr lang="en-US" b="1" smtClean="0">
              <a:solidFill>
                <a:srgbClr val="7030A0"/>
              </a:solidFill>
              <a:ea typeface="Times New Roman" pitchFamily="18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990000"/>
                </a:solidFill>
                <a:ea typeface="Times New Roman" pitchFamily="18" charset="0"/>
                <a:cs typeface="Arial" charset="0"/>
              </a:rPr>
              <a:t>             </a:t>
            </a:r>
            <a:r>
              <a:rPr lang="uk-UA" b="1" smtClean="0">
                <a:solidFill>
                  <a:srgbClr val="99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s </a:t>
            </a:r>
            <a:r>
              <a:rPr lang="ru-RU" b="1" smtClean="0">
                <a:solidFill>
                  <a:srgbClr val="002060"/>
                </a:solidFill>
                <a:ea typeface="Times New Roman" pitchFamily="18" charset="0"/>
                <a:cs typeface="Arial" charset="0"/>
              </a:rPr>
              <a:t>-</a:t>
            </a:r>
            <a:r>
              <a:rPr lang="uk-UA" b="1" smtClean="0">
                <a:solidFill>
                  <a:srgbClr val="002060"/>
                </a:solidFill>
                <a:ea typeface="Times New Roman" pitchFamily="18" charset="0"/>
                <a:cs typeface="Arial" charset="0"/>
              </a:rPr>
              <a:t> шлях </a:t>
            </a:r>
            <a:r>
              <a:rPr lang="uk-UA" b="1" smtClean="0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(м)</a:t>
            </a:r>
          </a:p>
          <a:p>
            <a:pPr eaLnBrk="1" hangingPunct="1">
              <a:lnSpc>
                <a:spcPct val="80000"/>
              </a:lnSpc>
            </a:pPr>
            <a:endParaRPr lang="ru-RU" b="1" i="1" smtClean="0">
              <a:solidFill>
                <a:srgbClr val="990000"/>
              </a:solidFill>
              <a:ea typeface="Times New Roman" pitchFamily="18" charset="0"/>
              <a:cs typeface="Arial" charset="0"/>
            </a:endParaRPr>
          </a:p>
        </p:txBody>
      </p:sp>
      <p:pic>
        <p:nvPicPr>
          <p:cNvPr id="18438" name="Picture 33" descr="ANd9GcQJDmnik1RquAXYDTTZgHgKn7nplDUE0H_4pojhP7p271RsUXC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5101" y="4751397"/>
            <a:ext cx="2164128" cy="2214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5" name="Picture 8" descr="ANd9GcSHr0bmMv3C4l3oW9pwxCX3sAts79BtEfLEsRVm_XO90xc5Dgvs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3429000"/>
            <a:ext cx="3971925" cy="1152525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5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8437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Одиниці роботи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7" name="Rectangle 7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dirty="0" smtClean="0"/>
              <a:t>    </a:t>
            </a:r>
            <a:r>
              <a:rPr lang="ru-RU" dirty="0" err="1" smtClean="0">
                <a:solidFill>
                  <a:srgbClr val="002060"/>
                </a:solidFill>
              </a:rPr>
              <a:t>Відповідно</a:t>
            </a:r>
            <a:r>
              <a:rPr lang="ru-RU" dirty="0" smtClean="0">
                <a:solidFill>
                  <a:srgbClr val="002060"/>
                </a:solidFill>
              </a:rPr>
              <a:t> до </a:t>
            </a:r>
            <a:r>
              <a:rPr lang="ru-RU" dirty="0" err="1" smtClean="0">
                <a:solidFill>
                  <a:srgbClr val="002060"/>
                </a:solidFill>
              </a:rPr>
              <a:t>означення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встановлена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і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одиниця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роботи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 err="1" smtClean="0">
                <a:solidFill>
                  <a:srgbClr val="002060"/>
                </a:solidFill>
              </a:rPr>
              <a:t>Якщо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діюча</a:t>
            </a:r>
            <a:r>
              <a:rPr lang="ru-RU" dirty="0" smtClean="0">
                <a:solidFill>
                  <a:srgbClr val="002060"/>
                </a:solidFill>
              </a:rPr>
              <a:t> сила </a:t>
            </a:r>
            <a:r>
              <a:rPr lang="ru-RU" dirty="0" err="1" smtClean="0">
                <a:solidFill>
                  <a:srgbClr val="002060"/>
                </a:solidFill>
              </a:rPr>
              <a:t>дорівнює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1 Η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і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тіло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зміщується</a:t>
            </a:r>
            <a:r>
              <a:rPr lang="ru-RU" dirty="0" smtClean="0">
                <a:solidFill>
                  <a:srgbClr val="002060"/>
                </a:solidFill>
              </a:rPr>
              <a:t> на </a:t>
            </a:r>
            <a:r>
              <a:rPr lang="ru-RU" b="1" dirty="0" smtClean="0">
                <a:solidFill>
                  <a:srgbClr val="7030A0"/>
                </a:solidFill>
              </a:rPr>
              <a:t>1 м</a:t>
            </a:r>
            <a:r>
              <a:rPr lang="ru-RU" dirty="0" smtClean="0">
                <a:solidFill>
                  <a:srgbClr val="002060"/>
                </a:solidFill>
              </a:rPr>
              <a:t>, то при </a:t>
            </a:r>
            <a:r>
              <a:rPr lang="ru-RU" dirty="0" err="1" smtClean="0">
                <a:solidFill>
                  <a:srgbClr val="002060"/>
                </a:solidFill>
              </a:rPr>
              <a:t>цьому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виконується</a:t>
            </a:r>
            <a:r>
              <a:rPr lang="ru-RU" dirty="0" smtClean="0">
                <a:solidFill>
                  <a:srgbClr val="002060"/>
                </a:solidFill>
              </a:rPr>
              <a:t> робота 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A50021"/>
                </a:solidFill>
              </a:rPr>
              <a:t>                 </a:t>
            </a:r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Дж (джоуль):  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1 Дж = 1 Η • 1 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59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5606" name="Rectangle 6"/>
          <p:cNvSpPr>
            <a:spLocks noGrp="1"/>
          </p:cNvSpPr>
          <p:nvPr>
            <p:ph type="title"/>
          </p:nvPr>
        </p:nvSpPr>
        <p:spPr>
          <a:xfrm>
            <a:off x="357188" y="357188"/>
            <a:ext cx="8572500" cy="56165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Джеймс Прескотт Джоуль</a:t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(1818-1889)  </a:t>
            </a:r>
            <a: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англійський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фізик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один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із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відкривачів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закону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збереження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енергії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Наукові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праці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присвячені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електромагнетизму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й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теплоті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 </a:t>
            </a:r>
          </a:p>
        </p:txBody>
      </p:sp>
      <p:sp>
        <p:nvSpPr>
          <p:cNvPr id="19462" name="Rectangle 7"/>
          <p:cNvSpPr>
            <a:spLocks noGrp="1"/>
          </p:cNvSpPr>
          <p:nvPr>
            <p:ph type="body" idx="1"/>
          </p:nvPr>
        </p:nvSpPr>
        <p:spPr>
          <a:xfrm>
            <a:off x="250825" y="5589588"/>
            <a:ext cx="4033838" cy="86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800" smtClean="0"/>
          </a:p>
        </p:txBody>
      </p:sp>
      <p:sp>
        <p:nvSpPr>
          <p:cNvPr id="19463" name="AutoShape 9" descr="Картинки по запросу фото джоуля"/>
          <p:cNvSpPr>
            <a:spLocks noChangeAspect="1" noChangeArrowheads="1"/>
          </p:cNvSpPr>
          <p:nvPr/>
        </p:nvSpPr>
        <p:spPr bwMode="auto">
          <a:xfrm>
            <a:off x="144463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pic>
        <p:nvPicPr>
          <p:cNvPr id="19464" name="Picture 11" descr="ANd9GcRGFbOjHgshgQe6OWuq1IS-BFP-zrNf08Lo9aM1Wdez_vzL_deB"/>
          <p:cNvPicPr>
            <a:picLocks noChangeAspect="1" noChangeArrowheads="1"/>
          </p:cNvPicPr>
          <p:nvPr/>
        </p:nvPicPr>
        <p:blipFill rotWithShape="1">
          <a:blip r:embed="rId3"/>
          <a:srcRect l="27355" r="27547"/>
          <a:stretch/>
        </p:blipFill>
        <p:spPr bwMode="auto">
          <a:xfrm>
            <a:off x="449263" y="2071689"/>
            <a:ext cx="2487612" cy="2982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785813" y="5857875"/>
            <a:ext cx="2151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</a:rPr>
              <a:t>Дж. П. Джоуль</a:t>
            </a:r>
            <a:endParaRPr lang="ru-RU" sz="2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50825" y="1268413"/>
            <a:ext cx="849788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uk-UA" sz="4400" b="1" dirty="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uk-UA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Якщо  </a:t>
            </a: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F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≠ 0 і 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S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≠ 0,</a:t>
            </a:r>
          </a:p>
          <a:p>
            <a:pPr>
              <a:defRPr/>
            </a:pP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</a:t>
            </a:r>
            <a:r>
              <a:rPr lang="uk-UA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то </a:t>
            </a: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А 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≠ 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0   </a:t>
            </a: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</a:t>
            </a:r>
          </a:p>
          <a:p>
            <a:pPr>
              <a:defRPr/>
            </a:pPr>
            <a:r>
              <a:rPr lang="uk-UA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Якщо </a:t>
            </a: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F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= 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але 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S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≠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0, </a:t>
            </a:r>
          </a:p>
          <a:p>
            <a:pPr>
              <a:defRPr/>
            </a:pP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</a:t>
            </a:r>
            <a:r>
              <a:rPr lang="uk-UA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то</a:t>
            </a: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А = 0</a:t>
            </a:r>
            <a:r>
              <a:rPr lang="uk-UA" sz="4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 </a:t>
            </a:r>
            <a:r>
              <a:rPr lang="uk-UA" sz="44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 </a:t>
            </a:r>
          </a:p>
          <a:p>
            <a:pPr>
              <a:defRPr/>
            </a:pPr>
            <a:r>
              <a:rPr lang="uk-UA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Якщо </a:t>
            </a: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F 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≠ 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0, але 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S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= 0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,</a:t>
            </a:r>
            <a:r>
              <a:rPr lang="uk-UA" sz="44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</a:p>
          <a:p>
            <a:pPr>
              <a:defRPr/>
            </a:pPr>
            <a:r>
              <a:rPr lang="uk-UA" sz="44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</a:t>
            </a:r>
            <a:r>
              <a:rPr lang="uk-UA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то   </a:t>
            </a:r>
            <a:r>
              <a:rPr lang="uk-UA" sz="44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А = 0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pic>
        <p:nvPicPr>
          <p:cNvPr id="21508" name="Picture 18" descr="Картинки по запросу фото прац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2076" y="2155810"/>
            <a:ext cx="2449512" cy="2447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539750" y="476250"/>
            <a:ext cx="8064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Формула роботи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07" name="Прямоугольник 1"/>
          <p:cNvSpPr>
            <a:spLocks noChangeArrowheads="1"/>
          </p:cNvSpPr>
          <p:nvPr/>
        </p:nvSpPr>
        <p:spPr bwMode="auto">
          <a:xfrm>
            <a:off x="882650" y="551656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05038"/>
            <a:ext cx="51006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7654" name="Rectangle 6"/>
          <p:cNvSpPr>
            <a:spLocks noGrp="1"/>
          </p:cNvSpPr>
          <p:nvPr>
            <p:ph type="title"/>
          </p:nvPr>
        </p:nvSpPr>
        <p:spPr>
          <a:xfrm>
            <a:off x="571500" y="428625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Механічна робота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Arial" charset="0"/>
            </a:endParaRPr>
          </a:p>
        </p:txBody>
      </p:sp>
      <p:sp>
        <p:nvSpPr>
          <p:cNvPr id="21510" name="Rectangle 7"/>
          <p:cNvSpPr>
            <a:spLocks noGrp="1"/>
          </p:cNvSpPr>
          <p:nvPr>
            <p:ph type="body" idx="1"/>
          </p:nvPr>
        </p:nvSpPr>
        <p:spPr>
          <a:xfrm>
            <a:off x="250825" y="5589588"/>
            <a:ext cx="4033838" cy="86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800" smtClean="0"/>
          </a:p>
        </p:txBody>
      </p:sp>
      <p:pic>
        <p:nvPicPr>
          <p:cNvPr id="22535" name="Picture 8" descr="%D0%9D%D0%BE%D0%B2%D1%8B%D0%B9+%D1%80%D0%B8%D1%81%D1%83%D0%BD%D0%BE%D0%BA+%286%2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15093" b="67506"/>
          <a:stretch>
            <a:fillRect/>
          </a:stretch>
        </p:blipFill>
        <p:spPr bwMode="auto">
          <a:xfrm>
            <a:off x="2786050" y="1357298"/>
            <a:ext cx="3797612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857250" y="4500563"/>
            <a:ext cx="750093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k-UA" sz="2000">
                <a:latin typeface="Arial" charset="0"/>
              </a:rPr>
              <a:t> </a:t>
            </a:r>
            <a:r>
              <a:rPr lang="uk-UA" sz="2800" b="1">
                <a:solidFill>
                  <a:srgbClr val="002060"/>
                </a:solidFill>
              </a:rPr>
              <a:t>Якщо напрям сили збігається з напрямом руху тіла, то механічна робота – додатна (сила </a:t>
            </a:r>
            <a:r>
              <a:rPr lang="en-US" sz="2800" b="1">
                <a:solidFill>
                  <a:srgbClr val="002060"/>
                </a:solidFill>
              </a:rPr>
              <a:t>                            </a:t>
            </a:r>
            <a:r>
              <a:rPr lang="uk-UA" sz="2800" b="1">
                <a:solidFill>
                  <a:srgbClr val="002060"/>
                </a:solidFill>
              </a:rPr>
              <a:t>„прискорює</a:t>
            </a:r>
            <a:r>
              <a:rPr lang="en-US" sz="2800" b="1">
                <a:solidFill>
                  <a:srgbClr val="002060"/>
                </a:solidFill>
              </a:rPr>
              <a:t> </a:t>
            </a:r>
            <a:r>
              <a:rPr lang="uk-UA" sz="2800" b="1">
                <a:solidFill>
                  <a:srgbClr val="002060"/>
                </a:solidFill>
              </a:rPr>
              <a:t>”  рух тіла ). </a:t>
            </a:r>
          </a:p>
          <a:p>
            <a:pPr algn="just"/>
            <a:endParaRPr lang="uk-UA" sz="2000" b="1" i="1"/>
          </a:p>
          <a:p>
            <a:pPr algn="just"/>
            <a:endParaRPr lang="uk-UA" sz="2000" b="1" i="1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408</Words>
  <Application>Microsoft Office PowerPoint</Application>
  <PresentationFormat>Экран (4:3)</PresentationFormat>
  <Paragraphs>110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Механічна робота  </vt:lpstr>
      <vt:lpstr>Презентация PowerPoint</vt:lpstr>
      <vt:lpstr>Презентация PowerPoint</vt:lpstr>
      <vt:lpstr>Механічнаробота  механічна робота – це фізична величина, яка дорівнює добутку сили на шлях, що пройдений тілом у напрямку цієї сили. </vt:lpstr>
      <vt:lpstr>Одиниці роботи</vt:lpstr>
      <vt:lpstr>Джеймс Прескотт Джоуль  (1818-1889)                        англійський фізик,                                    один із відкривачів закону                        збереження енергії.                                 Наукові праці присвячені                                                                            електромагнетизму  й       теплоті.  </vt:lpstr>
      <vt:lpstr>Презентация PowerPoint</vt:lpstr>
      <vt:lpstr>Механічна робота</vt:lpstr>
      <vt:lpstr>Механічна робота</vt:lpstr>
      <vt:lpstr>Механічна робота</vt:lpstr>
      <vt:lpstr>Робота різних сил Сила тяжіння</vt:lpstr>
      <vt:lpstr>Робота різних сил Сила пружності</vt:lpstr>
      <vt:lpstr>Робота різних сил Сила тертя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А</cp:lastModifiedBy>
  <cp:revision>47</cp:revision>
  <dcterms:created xsi:type="dcterms:W3CDTF">2016-02-17T19:39:34Z</dcterms:created>
  <dcterms:modified xsi:type="dcterms:W3CDTF">2016-04-04T07:38:04Z</dcterms:modified>
</cp:coreProperties>
</file>