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64" r:id="rId6"/>
    <p:sldId id="263" r:id="rId7"/>
    <p:sldId id="262" r:id="rId8"/>
    <p:sldId id="261" r:id="rId9"/>
    <p:sldId id="271" r:id="rId10"/>
    <p:sldId id="270" r:id="rId11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3"/>
    <a:srgbClr val="990000"/>
    <a:srgbClr val="1C84A4"/>
    <a:srgbClr val="3366FF"/>
    <a:srgbClr val="0066FF"/>
    <a:srgbClr val="0099FF"/>
    <a:srgbClr val="3388BD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1" autoAdjust="0"/>
    <p:restoredTop sz="94660"/>
  </p:normalViewPr>
  <p:slideViewPr>
    <p:cSldViewPr>
      <p:cViewPr varScale="1">
        <p:scale>
          <a:sx n="52" d="100"/>
          <a:sy n="52" d="100"/>
        </p:scale>
        <p:origin x="-84" y="-8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9F611-8139-4E8F-B66F-B5F881030A1A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E5C9A-76BD-485E-9E99-FDEC8429D36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BAEE5-1CDF-4867-BBC3-B605F95B255C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4A07B-B796-4B4D-BC05-04676ADF9CB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10E10-4902-4D81-99D6-7923ADA32EC4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7AD6E-82C5-413E-B39C-72DE9AF506D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27C4D-B994-49F4-A97E-28F494A787FB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A545A-92C6-45EA-8870-E507C0143A4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4DC75-B7FC-4331-99B6-A32A2A7753B0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4B587-A436-4BB4-B084-D07FC6555AA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9D187-11B5-44C6-AD79-409E37F3A148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D80B9-CA5C-4E11-B1DA-EEDB43DAC0C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5FFE2-0ADB-4EA5-8E64-8410D2EE70B1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A87B4-95B1-42C1-A906-AB0035472B4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5C22-7AD4-415B-88A2-7A169F3FAFBF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6B457-412A-4490-994F-10FEA58D594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D21AC-4E5B-421A-A3D3-FEAFC21170C0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5233A-A8EE-47F2-A6A5-A29905166AF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080B3-5830-40B3-858E-67476A26896C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5D812-50FD-4574-AFBC-061E0A29EAB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8BDAD-7DED-4C62-ACCF-1F95BD2F8686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9CFF3-02BF-43E2-AEBE-CB6DF092C68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DAB4F8-0B63-4D20-A375-81E0A35B424F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0F779E-A8F6-4F18-8664-09CE6CF700C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" TargetMode="External"/><Relationship Id="rId3" Type="http://schemas.openxmlformats.org/officeDocument/2006/relationships/image" Target="../media/image17.jpeg"/><Relationship Id="rId7" Type="http://schemas.openxmlformats.org/officeDocument/2006/relationships/hyperlink" Target="http://gutpfusik.blogspot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sted.edu.vn.ua/" TargetMode="External"/><Relationship Id="rId5" Type="http://schemas.openxmlformats.org/officeDocument/2006/relationships/hyperlink" Target="http://school.xvatit.com/" TargetMode="External"/><Relationship Id="rId4" Type="http://schemas.openxmlformats.org/officeDocument/2006/relationships/hyperlink" Target="https://www.google.com.u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62;&#1056;\&#1060;\&#1030;&#1083;&#1100;&#1111;&#1085;\&#1059;&#1088;&#1086;&#1082;%202.%20&#1055;&#1086;&#1090;&#1091;&#1078;&#1085;&#1110;&#1089;&#1090;&#1100;\&#1055;&#1088;&#1077;&#1079;&#1077;&#1085;&#1090;&#1072;&#1094;&#1110;&#1103;\&#1055;&#1086;&#1090;&#1091;&#1078;&#1085;&#1110;&#1089;&#1090;&#1100;%20%5bHigh%20quality%20and%20size%5d.avi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uk-UA" dirty="0"/>
          </a:p>
        </p:txBody>
      </p:sp>
      <p:pic>
        <p:nvPicPr>
          <p:cNvPr id="13315" name="Picture 2" descr="D:\фізика 2016\free-business-vector-background-with-globe-0918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http://img-fotki.yandex.ru/get/6522/16969765.a1/0_6ab93_86b802d7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1773238"/>
            <a:ext cx="2459038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71513" y="549275"/>
            <a:ext cx="8280400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</a:t>
            </a:r>
          </a:p>
          <a:p>
            <a:pPr algn="ctr">
              <a:defRPr/>
            </a:pPr>
            <a:endParaRPr lang="uk-UA" sz="6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13318" name="Picture 7" descr="D:\фізика 2016\00r624\00r624\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8" y="3435350"/>
            <a:ext cx="30273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995738" y="4592848"/>
            <a:ext cx="4956175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Ільїн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Юрій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Андрійович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вчитель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фізики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Свидівоцької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загальноосвітньої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школи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І-ІІІ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ступенів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Черкаської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районної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ради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22531" name="Picture 10" descr="1313657619_razg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933825"/>
            <a:ext cx="2587625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28625" y="476250"/>
            <a:ext cx="8001000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СПИСОК ВИКОРИСТАНИХ ДЖЕРЕЛ:</a:t>
            </a:r>
          </a:p>
          <a:p>
            <a:pPr algn="ctr"/>
            <a:r>
              <a:rPr lang="uk-UA" sz="3200" b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Література:</a:t>
            </a:r>
            <a:endParaRPr lang="en-US" sz="3200" b="1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uk-UA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1. Усі уроки фізики. 8 клас. – Х.: Вид. група “Основа”, 2008</a:t>
            </a:r>
            <a:r>
              <a:rPr 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 – 325 c.</a:t>
            </a:r>
          </a:p>
          <a:p>
            <a:r>
              <a:rPr lang="uk-UA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2. Фізика. Підручник для 7 класу</a:t>
            </a:r>
            <a:r>
              <a:rPr 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uk-UA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загальноосвітніх навч. закладів/ за ред. В.Г. Бар</a:t>
            </a:r>
            <a:r>
              <a:rPr 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’</a:t>
            </a:r>
            <a:r>
              <a:rPr lang="uk-UA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яхтар, С.О. Довгого. – Х.: Видавництво “Ранок”, 2015. – 256 с.</a:t>
            </a:r>
            <a:endParaRPr lang="en-US" sz="24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/>
            <a:r>
              <a:rPr lang="uk-UA" sz="3200" b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Інтернет-ресурси:</a:t>
            </a:r>
            <a:r>
              <a:rPr lang="uk-UA" sz="3200">
                <a:solidFill>
                  <a:srgbClr val="7030A0"/>
                </a:solidFill>
                <a:latin typeface="Calibri" pitchFamily="34" charset="0"/>
              </a:rPr>
              <a:t> </a:t>
            </a:r>
            <a:endParaRPr lang="ru-RU" sz="32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95288" y="3789363"/>
            <a:ext cx="5761037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latin typeface="Calibri" pitchFamily="34" charset="0"/>
              </a:rPr>
              <a:t>1. </a:t>
            </a:r>
            <a:r>
              <a:rPr lang="ru-RU" sz="2400" b="1">
                <a:solidFill>
                  <a:schemeClr val="hlink"/>
                </a:solidFill>
                <a:latin typeface="Calibri" pitchFamily="34" charset="0"/>
                <a:hlinkClick r:id="rId4"/>
              </a:rPr>
              <a:t>https://www.google.com.ua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2.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5"/>
              </a:rPr>
              <a:t>http://school.xvatit.com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3.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6"/>
              </a:rPr>
              <a:t>http://disted.edu.vn.ua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4.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7"/>
              </a:rPr>
              <a:t>http://gutpfusik.blogspot.com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5.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8"/>
              </a:rPr>
              <a:t>https://www.youtube.com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3" descr="256"/>
          <p:cNvPicPr>
            <a:picLocks noChangeAspect="1" noChangeArrowheads="1"/>
          </p:cNvPicPr>
          <p:nvPr/>
        </p:nvPicPr>
        <p:blipFill>
          <a:blip r:embed="rId3" cstate="print"/>
          <a:srcRect l="3662" t="6090" r="6450" b="10383"/>
          <a:stretch>
            <a:fillRect/>
          </a:stretch>
        </p:blipFill>
        <p:spPr bwMode="auto">
          <a:xfrm>
            <a:off x="5072066" y="1000108"/>
            <a:ext cx="342902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9" name="Picture 5" descr="image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000109"/>
            <a:ext cx="4176713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0" name="Picture 7" descr="257"/>
          <p:cNvPicPr>
            <a:picLocks noChangeAspect="1" noChangeArrowheads="1"/>
          </p:cNvPicPr>
          <p:nvPr/>
        </p:nvPicPr>
        <p:blipFill>
          <a:blip r:embed="rId5" cstate="print"/>
          <a:srcRect l="2692" b="16930"/>
          <a:stretch>
            <a:fillRect/>
          </a:stretch>
        </p:blipFill>
        <p:spPr bwMode="auto">
          <a:xfrm>
            <a:off x="1714480" y="3933825"/>
            <a:ext cx="6024583" cy="2138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3616325" y="280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214438" y="142875"/>
            <a:ext cx="74088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Швидкість виконання роботи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71625" y="3357563"/>
            <a:ext cx="1825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002060"/>
                </a:solidFill>
                <a:latin typeface="Calibri" pitchFamily="34" charset="0"/>
              </a:rPr>
              <a:t>Комп</a:t>
            </a:r>
            <a:r>
              <a:rPr lang="en-US" sz="2400" b="1">
                <a:solidFill>
                  <a:srgbClr val="002060"/>
                </a:solidFill>
                <a:latin typeface="Calibri" pitchFamily="34" charset="0"/>
              </a:rPr>
              <a:t>’</a:t>
            </a:r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ютери</a:t>
            </a:r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5857875" y="3357563"/>
            <a:ext cx="2582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latin typeface="+mn-lt"/>
              </a:rPr>
              <a:t>Лазіння по канату</a:t>
            </a: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345" name="Text Box 11"/>
          <p:cNvSpPr txBox="1">
            <a:spLocks noChangeArrowheads="1"/>
          </p:cNvSpPr>
          <p:nvPr/>
        </p:nvSpPr>
        <p:spPr bwMode="auto">
          <a:xfrm>
            <a:off x="2071688" y="6072188"/>
            <a:ext cx="5429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rgbClr val="002060"/>
                </a:solidFill>
                <a:latin typeface="Calibri" pitchFamily="34" charset="0"/>
              </a:rPr>
              <a:t>Орання землі плугом та трактором</a:t>
            </a:r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15364" name="Потужність [High quality and size]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341438"/>
            <a:ext cx="7920037" cy="507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700338" y="260350"/>
            <a:ext cx="29225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789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468313" y="260350"/>
            <a:ext cx="7993062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</a:t>
            </a:r>
            <a:endParaRPr lang="en-US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Потужність - це фізична величина, яка характеризує швидкість виконання роботи і чисельно дорівнює відношенню виконаної роботи до часу, за який цю роботу виконано.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388" name="Rectangle 17"/>
          <p:cNvSpPr>
            <a:spLocks noChangeArrowheads="1"/>
          </p:cNvSpPr>
          <p:nvPr/>
        </p:nvSpPr>
        <p:spPr bwMode="auto">
          <a:xfrm>
            <a:off x="-2119313" y="2601913"/>
            <a:ext cx="184150" cy="3667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endParaRPr lang="ru-RU"/>
          </a:p>
        </p:txBody>
      </p:sp>
      <p:sp>
        <p:nvSpPr>
          <p:cNvPr id="16395" name="Rectangle 35"/>
          <p:cNvSpPr>
            <a:spLocks noChangeArrowheads="1"/>
          </p:cNvSpPr>
          <p:nvPr/>
        </p:nvSpPr>
        <p:spPr bwMode="auto">
          <a:xfrm>
            <a:off x="3203575" y="5157788"/>
            <a:ext cx="424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 sz="6000" b="1">
              <a:solidFill>
                <a:srgbClr val="1D50A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90" name="Rectangle 36"/>
          <p:cNvSpPr>
            <a:spLocks noChangeArrowheads="1"/>
          </p:cNvSpPr>
          <p:nvPr/>
        </p:nvSpPr>
        <p:spPr bwMode="auto">
          <a:xfrm>
            <a:off x="4356100" y="3644900"/>
            <a:ext cx="360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400">
                <a:cs typeface="Times New Roman" pitchFamily="18" charset="0"/>
              </a:rPr>
              <a:t>   </a:t>
            </a:r>
            <a:r>
              <a:rPr lang="ru-RU" sz="800"/>
              <a:t> </a:t>
            </a:r>
            <a:endParaRPr lang="ru-RU"/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357188" y="4786313"/>
            <a:ext cx="42148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1D50A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А</a:t>
            </a:r>
            <a:r>
              <a:rPr lang="uk-UA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– робота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(Дж)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defRPr/>
            </a:pPr>
            <a:r>
              <a:rPr lang="uk-UA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  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 –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(Вт)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defRPr/>
            </a:pPr>
            <a:r>
              <a:rPr lang="uk-UA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   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</a:t>
            </a:r>
            <a:r>
              <a:rPr lang="uk-UA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 час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(с)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779838" y="3429000"/>
            <a:ext cx="3286125" cy="130968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uk-UA" dirty="0"/>
              <a:t>    </a:t>
            </a:r>
            <a:endParaRPr lang="en-US" dirty="0"/>
          </a:p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r>
              <a:rPr lang="uk-UA" sz="60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</a:t>
            </a: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=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A/t</a:t>
            </a:r>
            <a:r>
              <a:rPr lang="ru-RU" sz="6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endParaRPr lang="uk-UA" sz="6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0" name="Picture 33" descr="ANd9GcQJDmnik1RquAXYDTTZgHgKn7nplDUE0H_4pojhP7p271RsUXC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714884"/>
            <a:ext cx="1735501" cy="1686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-1765300" y="3860800"/>
            <a:ext cx="184150" cy="366713"/>
          </a:xfrm>
          <a:prstGeom prst="rect">
            <a:avLst/>
          </a:prstGeom>
          <a:solidFill>
            <a:srgbClr val="F44F8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endParaRPr lang="ru-RU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214313" y="188913"/>
            <a:ext cx="7000875" cy="60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Одиниці потужності </a:t>
            </a:r>
          </a:p>
          <a:p>
            <a:pPr algn="just">
              <a:defRPr/>
            </a:pP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одиниця потужності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Ват (Вт)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названа на честь     британського винахідника </a:t>
            </a:r>
            <a:r>
              <a:rPr lang="uk-UA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Джейна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Ватта.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uk-UA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>
              <a:defRPr/>
            </a:pP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ват 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це така потужність, </a:t>
            </a:r>
          </a:p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якої протягом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1с</a:t>
            </a:r>
            <a:r>
              <a:rPr lang="uk-UA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виконується робота 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Дж,</a:t>
            </a:r>
          </a:p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тобто, </a:t>
            </a:r>
            <a:r>
              <a:rPr lang="uk-UA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1Вт = </a:t>
            </a:r>
            <a:r>
              <a:rPr lang="uk-UA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 Дж</a:t>
            </a:r>
            <a:r>
              <a:rPr lang="en-US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/1 c</a:t>
            </a:r>
            <a:endParaRPr lang="uk-UA" sz="48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17413" name="Picture 12" descr="ANd9GcShDwsmYr62k3CejDM3Aq1Ssl151nAwfnpvcik4_XqiJ5-9VT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2571750"/>
            <a:ext cx="2500313" cy="3089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7072313" y="6072188"/>
            <a:ext cx="1620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Джейн Ват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3850" y="404813"/>
            <a:ext cx="85693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</a:t>
            </a:r>
          </a:p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 чисельно дорівнює роботі, яку виконує тіло за одну секунду. </a:t>
            </a:r>
          </a:p>
          <a:p>
            <a:pPr algn="r">
              <a:defRPr/>
            </a:pPr>
            <a:endParaRPr lang="uk-UA" sz="28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r">
              <a:defRPr/>
            </a:pPr>
            <a:endParaRPr lang="uk-UA" sz="28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r">
              <a:defRPr/>
            </a:pPr>
            <a:endParaRPr lang="uk-UA" sz="28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r"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Під час виконання механічної </a:t>
            </a:r>
          </a:p>
          <a:p>
            <a:pPr algn="r"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роботи більшу потужність </a:t>
            </a:r>
          </a:p>
          <a:p>
            <a:pPr algn="r"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розвиває те тіло, яке </a:t>
            </a:r>
          </a:p>
          <a:p>
            <a:pPr algn="r"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 той самий час </a:t>
            </a:r>
          </a:p>
          <a:p>
            <a:pPr algn="r"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виконує більшу роботу.</a:t>
            </a:r>
          </a:p>
        </p:txBody>
      </p:sp>
      <p:pic>
        <p:nvPicPr>
          <p:cNvPr id="18436" name="Picture 5" descr="images (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05038"/>
            <a:ext cx="3024187" cy="385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857250" y="6143625"/>
            <a:ext cx="2105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Потужність тіл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550" y="1052513"/>
            <a:ext cx="7345363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28625" y="207963"/>
            <a:ext cx="828675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uk-UA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</a:t>
            </a:r>
            <a:endParaRPr lang="uk-UA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Потужність транспортного засобу, наприклад автомобіля, зручно подавати не через 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роботу і час, </a:t>
            </a:r>
            <a:r>
              <a:rPr lang="uk-U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а через 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силу і швидкість.</a:t>
            </a:r>
          </a:p>
        </p:txBody>
      </p:sp>
      <p:pic>
        <p:nvPicPr>
          <p:cNvPr id="19460" name="Picture 22" descr="ae3c4c15b421ff3d7a243f150676aa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284538"/>
            <a:ext cx="4032250" cy="277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7" name="Rectangle 24"/>
          <p:cNvSpPr>
            <a:spLocks noChangeArrowheads="1"/>
          </p:cNvSpPr>
          <p:nvPr/>
        </p:nvSpPr>
        <p:spPr bwMode="auto">
          <a:xfrm>
            <a:off x="5143500" y="3429000"/>
            <a:ext cx="3455988" cy="923925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N =F</a:t>
            </a:r>
            <a:r>
              <a:rPr lang="uk-UA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·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υ</a:t>
            </a:r>
            <a:r>
              <a:rPr lang="uk-UA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</a:t>
            </a:r>
            <a:r>
              <a:rPr lang="uk-UA" sz="5400" b="1" dirty="0">
                <a:solidFill>
                  <a:srgbClr val="002060"/>
                </a:solidFill>
                <a:latin typeface="+mj-lt"/>
              </a:rPr>
              <a:t> </a:t>
            </a:r>
          </a:p>
        </p:txBody>
      </p:sp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1331913" y="6092825"/>
            <a:ext cx="1812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Автомобіль 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8" name="Picture 33" descr="ANd9GcQJDmnik1RquAXYDTTZgHgKn7nplDUE0H_4pojhP7p271RsUXCJ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714884"/>
            <a:ext cx="1806939" cy="1757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20483" name="Picture 4" descr="prez04i"/>
          <p:cNvPicPr>
            <a:picLocks noChangeAspect="1" noChangeArrowheads="1"/>
          </p:cNvPicPr>
          <p:nvPr/>
        </p:nvPicPr>
        <p:blipFill>
          <a:blip r:embed="rId3" cstate="print"/>
          <a:srcRect l="2997" t="20470" r="5627" b="9011"/>
          <a:stretch>
            <a:fillRect/>
          </a:stretch>
        </p:blipFill>
        <p:spPr bwMode="auto">
          <a:xfrm>
            <a:off x="857224" y="928670"/>
            <a:ext cx="7500990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2286000" y="3108325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en-US" b="1"/>
              <a:t>       </a:t>
            </a:r>
            <a:endParaRPr lang="uk-UA" b="1"/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2286000" y="3108325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en-US" b="1"/>
              <a:t>       </a:t>
            </a:r>
            <a:endParaRPr lang="uk-UA" b="1"/>
          </a:p>
        </p:txBody>
      </p:sp>
      <p:pic>
        <p:nvPicPr>
          <p:cNvPr id="20486" name="Picture 9" descr="розумний хлопець знає, як збільшити потужність скутера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4214813"/>
            <a:ext cx="2519363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7" name="Picture 11" descr="-pediiRLsY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4214813"/>
            <a:ext cx="2698750" cy="20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8" name="Text Box 10"/>
          <p:cNvSpPr txBox="1">
            <a:spLocks noChangeArrowheads="1"/>
          </p:cNvSpPr>
          <p:nvPr/>
        </p:nvSpPr>
        <p:spPr bwMode="auto">
          <a:xfrm>
            <a:off x="857250" y="6215063"/>
            <a:ext cx="1154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Скутер 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0489" name="Text Box 11"/>
          <p:cNvSpPr txBox="1">
            <a:spLocks noChangeArrowheads="1"/>
          </p:cNvSpPr>
          <p:nvPr/>
        </p:nvSpPr>
        <p:spPr bwMode="auto">
          <a:xfrm>
            <a:off x="7216775" y="6122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Calibri" pitchFamily="34" charset="0"/>
            </a:endParaRPr>
          </a:p>
        </p:txBody>
      </p:sp>
      <p:sp>
        <p:nvSpPr>
          <p:cNvPr id="20490" name="Text Box 12"/>
          <p:cNvSpPr txBox="1">
            <a:spLocks noChangeArrowheads="1"/>
          </p:cNvSpPr>
          <p:nvPr/>
        </p:nvSpPr>
        <p:spPr bwMode="auto">
          <a:xfrm>
            <a:off x="6713538" y="6215063"/>
            <a:ext cx="1306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Трактор 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071563" y="142875"/>
            <a:ext cx="66976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Деякі потужності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42938" y="2000250"/>
            <a:ext cx="46434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“</a:t>
            </a:r>
            <a:r>
              <a:rPr lang="uk-UA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Потужність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сьогоднішнього ноутбука через 20 років буде займати об'єм завбільшки з горошину </a:t>
            </a:r>
            <a:r>
              <a:rPr lang="uk-UA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ікоштувати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менше за плитку </a:t>
            </a:r>
            <a:r>
              <a:rPr lang="uk-UA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шоколаду.”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484438" y="476250"/>
            <a:ext cx="3706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Ульріх </a:t>
            </a:r>
            <a:r>
              <a:rPr lang="uk-UA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Еберле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372225" y="5229225"/>
            <a:ext cx="2024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Ульріх Еберле</a:t>
            </a:r>
            <a:br>
              <a:rPr lang="uk-UA" sz="2400" b="1">
                <a:solidFill>
                  <a:srgbClr val="7030A0"/>
                </a:solidFill>
                <a:latin typeface="Calibri" pitchFamily="34" charset="0"/>
              </a:rPr>
            </a:br>
            <a:endParaRPr lang="uk-UA" sz="2400" b="1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21511" name="Picture 7" descr="4486732-4488268-1-eberle_170_1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1785938"/>
            <a:ext cx="2700337" cy="3083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290</Words>
  <Application>Microsoft Office PowerPoint</Application>
  <PresentationFormat>Экран (4:3)</PresentationFormat>
  <Paragraphs>59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Елена</cp:lastModifiedBy>
  <cp:revision>34</cp:revision>
  <dcterms:created xsi:type="dcterms:W3CDTF">2016-02-17T19:39:34Z</dcterms:created>
  <dcterms:modified xsi:type="dcterms:W3CDTF">2016-04-04T20:56:44Z</dcterms:modified>
</cp:coreProperties>
</file>