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9723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16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0704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7256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5287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3810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80877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5600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304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170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5670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1342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3562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43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5550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9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753F-9F0A-474C-8CAA-46EE378160F3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46F648-688A-4992-BCAE-27BD0E92E6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977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ogode.ua/ua/" TargetMode="External"/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.xvati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8703" y="-161245"/>
            <a:ext cx="7766936" cy="1646302"/>
          </a:xfrm>
        </p:spPr>
        <p:txBody>
          <a:bodyPr/>
          <a:lstStyle/>
          <a:p>
            <a:pPr algn="ctr"/>
            <a:r>
              <a:rPr lang="uk-UA" sz="7200" b="1" i="1" u="sng" dirty="0" smtClean="0">
                <a:cs typeface="Aharoni" panose="02010803020104030203" pitchFamily="2" charset="-79"/>
              </a:rPr>
              <a:t>Індійський океан</a:t>
            </a:r>
            <a:endParaRPr lang="uk-UA" sz="7200" b="1" i="1" u="sng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218" y="1807053"/>
            <a:ext cx="4226260" cy="4670083"/>
          </a:xfrm>
        </p:spPr>
        <p:txBody>
          <a:bodyPr>
            <a:noAutofit/>
          </a:bodyPr>
          <a:lstStyle/>
          <a:p>
            <a:pPr algn="l"/>
            <a:r>
              <a:rPr lang="uk-UA" sz="2400" dirty="0" err="1"/>
              <a:t>Інді́йський</a:t>
            </a:r>
            <a:r>
              <a:rPr lang="uk-UA" sz="2400" dirty="0"/>
              <a:t> </a:t>
            </a:r>
            <a:r>
              <a:rPr lang="uk-UA" sz="2400" dirty="0" err="1"/>
              <a:t>океа́н</a:t>
            </a:r>
            <a:r>
              <a:rPr lang="uk-UA" sz="2400" dirty="0"/>
              <a:t> — третій за розміром океан на Землі, між Африкою, Азією, Австралією та Антарктидою і займає близько 20% водної поверхні </a:t>
            </a:r>
            <a:r>
              <a:rPr lang="uk-UA" sz="2400" dirty="0" smtClean="0"/>
              <a:t>Землі</a:t>
            </a:r>
            <a:endParaRPr lang="uk-UA" sz="2400" dirty="0"/>
          </a:p>
          <a:p>
            <a:pPr algn="l"/>
            <a:r>
              <a:rPr lang="uk-UA" sz="2400" dirty="0"/>
              <a:t>Загальна площа становить 76,2 млн. </a:t>
            </a:r>
            <a:r>
              <a:rPr lang="uk-UA" sz="2400" dirty="0" smtClean="0"/>
              <a:t>км². Максимальна глибина </a:t>
            </a:r>
            <a:r>
              <a:rPr lang="uk-UA" sz="2400" dirty="0"/>
              <a:t>— до 7 729 </a:t>
            </a:r>
            <a:r>
              <a:rPr lang="uk-UA" sz="2400" dirty="0" smtClean="0"/>
              <a:t>м, середня глибина </a:t>
            </a:r>
            <a:r>
              <a:rPr lang="uk-UA" sz="2400" dirty="0"/>
              <a:t>— 3 897 м; солоність 34-41‰.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71" y="1890213"/>
            <a:ext cx="6714699" cy="4503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782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955"/>
            <a:ext cx="8596668" cy="968991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latin typeface="Arial Black" panose="020B0A04020102020204" pitchFamily="34" charset="0"/>
              </a:rPr>
              <a:t>Тваринний світ</a:t>
            </a:r>
            <a:endParaRPr lang="uk-UA" sz="44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28" y="1082416"/>
            <a:ext cx="12087872" cy="5775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  Цікаво, </a:t>
            </a:r>
            <a:r>
              <a:rPr lang="uk-UA" sz="2400" dirty="0"/>
              <a:t>що у водах Індійського океану мешкає величезна кількість небезпечних для життя і здоров’я людини тварин. Це молюски, отруйні змії і медузи, </a:t>
            </a:r>
            <a:r>
              <a:rPr lang="uk-UA" sz="2400" dirty="0" smtClean="0"/>
              <a:t>восьминоги і</a:t>
            </a:r>
            <a:r>
              <a:rPr lang="uk-UA" sz="2400" dirty="0"/>
              <a:t>, звичайно ж, акули, яких в Індійському океані велика </a:t>
            </a:r>
            <a:r>
              <a:rPr lang="uk-UA" sz="2400" dirty="0" smtClean="0"/>
              <a:t>різноманітність.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Напад </a:t>
            </a:r>
            <a:r>
              <a:rPr lang="uk-UA" sz="2400" dirty="0"/>
              <a:t>акул на людей біля узбережжя Індійського океану — не рідкість. Найбільш поширеними видами акул є </a:t>
            </a:r>
            <a:r>
              <a:rPr lang="uk-UA" sz="2400" dirty="0" err="1"/>
              <a:t>макрелова</a:t>
            </a:r>
            <a:r>
              <a:rPr lang="uk-UA" sz="2400" dirty="0"/>
              <a:t>, </a:t>
            </a:r>
            <a:r>
              <a:rPr lang="uk-UA" sz="2400" dirty="0" err="1"/>
              <a:t>довгоплавникова</a:t>
            </a:r>
            <a:r>
              <a:rPr lang="uk-UA" sz="2400" dirty="0"/>
              <a:t>, океанічна, синя і сірі акули.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Найбільш </a:t>
            </a:r>
            <a:r>
              <a:rPr lang="uk-UA" sz="2400" dirty="0"/>
              <a:t>лютою господинею індійських вод є велика біла акула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 smtClean="0"/>
              <a:t>  </a:t>
            </a:r>
            <a:endParaRPr lang="uk-UA" sz="2400" dirty="0"/>
          </a:p>
          <a:p>
            <a:pPr marL="0" indent="0">
              <a:buNone/>
            </a:pP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8885" y="4374107"/>
            <a:ext cx="3895377" cy="2388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64" y="4374107"/>
            <a:ext cx="4422444" cy="2388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242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5" y="185370"/>
            <a:ext cx="5715000" cy="31310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5" y="3452883"/>
            <a:ext cx="5715000" cy="3289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50" y="1178043"/>
            <a:ext cx="5810250" cy="4276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655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59" y="322997"/>
            <a:ext cx="8596668" cy="1000836"/>
          </a:xfrm>
        </p:spPr>
        <p:txBody>
          <a:bodyPr>
            <a:normAutofit/>
          </a:bodyPr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Рослинний світ</a:t>
            </a:r>
            <a:endParaRPr lang="uk-UA" sz="48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323833"/>
            <a:ext cx="5977719" cy="5404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 </a:t>
            </a:r>
            <a:r>
              <a:rPr lang="uk-UA" sz="2400" dirty="0" smtClean="0"/>
              <a:t>Води </a:t>
            </a:r>
            <a:r>
              <a:rPr lang="uk-UA" sz="2400" dirty="0"/>
              <a:t>цього океану зберігають таємницю загадкового явища, досі не досліджений належним чином. Справа в тому, що на поверхні періодично з’являються </a:t>
            </a:r>
            <a:r>
              <a:rPr lang="uk-UA" sz="2400" dirty="0" smtClean="0"/>
              <a:t>і світяться </a:t>
            </a:r>
            <a:r>
              <a:rPr lang="uk-UA" sz="2400" dirty="0"/>
              <a:t>кола правильної форми. За однією з версій, це світіння, що піднімається з глибин планктону, але їх ідеальна куляста форма поки ще залишається загадкою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Рослинний</a:t>
            </a:r>
            <a:r>
              <a:rPr lang="ru-RU" sz="2400" dirty="0" smtClean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представлений </a:t>
            </a:r>
            <a:r>
              <a:rPr lang="ru-RU" sz="2400" dirty="0" err="1"/>
              <a:t>бурими</a:t>
            </a:r>
            <a:r>
              <a:rPr lang="ru-RU" sz="2400" dirty="0"/>
              <a:t>, </a:t>
            </a:r>
            <a:r>
              <a:rPr lang="ru-RU" sz="2400" dirty="0" err="1"/>
              <a:t>червоними</a:t>
            </a:r>
            <a:r>
              <a:rPr lang="ru-RU" sz="2400" dirty="0"/>
              <a:t> та </a:t>
            </a:r>
            <a:r>
              <a:rPr lang="ru-RU" sz="2400" dirty="0" err="1"/>
              <a:t>зеленими</a:t>
            </a:r>
            <a:r>
              <a:rPr lang="ru-RU" sz="2400" dirty="0"/>
              <a:t> </a:t>
            </a:r>
            <a:r>
              <a:rPr lang="ru-RU" sz="2400" dirty="0" err="1"/>
              <a:t>водоростями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1569492"/>
            <a:ext cx="5527343" cy="4353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413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" y="140718"/>
            <a:ext cx="6248366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43" y="2875128"/>
            <a:ext cx="66675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" y="4258101"/>
            <a:ext cx="4080681" cy="2427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3" y="140718"/>
            <a:ext cx="4107976" cy="2534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1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000" b="1" dirty="0" smtClean="0">
                <a:hlinkClick r:id="rId2"/>
              </a:rPr>
              <a:t>Інтернет - ресурси:</a:t>
            </a:r>
          </a:p>
          <a:p>
            <a:r>
              <a:rPr lang="en-US" dirty="0" smtClean="0">
                <a:hlinkClick r:id="rId2"/>
              </a:rPr>
              <a:t>https://uk.wikipedia.org/wiki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http://opogode.ua/ua/</a:t>
            </a:r>
            <a:endParaRPr lang="uk-UA" dirty="0" smtClean="0"/>
          </a:p>
          <a:p>
            <a:r>
              <a:rPr lang="de-DE" dirty="0" smtClean="0">
                <a:hlinkClick r:id="rId4"/>
              </a:rPr>
              <a:t>http://school.xvatit.com/</a:t>
            </a:r>
            <a:endParaRPr lang="uk-UA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u="sng" dirty="0" smtClean="0">
                <a:latin typeface="Arial Black" panose="020B0A04020102020204" pitchFamily="34" charset="0"/>
              </a:rPr>
              <a:t>Моря та затоки</a:t>
            </a:r>
            <a:endParaRPr lang="uk-UA" sz="40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678675"/>
            <a:ext cx="4380931" cy="488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</a:t>
            </a:r>
            <a:r>
              <a:rPr lang="uk-UA" sz="2800" dirty="0" smtClean="0">
                <a:cs typeface="Aharoni" panose="02010803020104030203" pitchFamily="2" charset="-79"/>
              </a:rPr>
              <a:t>Охоплює </a:t>
            </a:r>
            <a:r>
              <a:rPr lang="uk-UA" sz="2800" dirty="0">
                <a:cs typeface="Aharoni" panose="02010803020104030203" pitchFamily="2" charset="-79"/>
              </a:rPr>
              <a:t>такі моря: Червоне, Аравійське, Андаманське, Тиморське, Арафурське, Дейвіса, </a:t>
            </a:r>
            <a:r>
              <a:rPr lang="uk-UA" sz="2800" dirty="0" smtClean="0">
                <a:cs typeface="Aharoni" panose="02010803020104030203" pitchFamily="2" charset="-79"/>
              </a:rPr>
              <a:t>Співдружності.</a:t>
            </a:r>
          </a:p>
          <a:p>
            <a:pPr marL="0" indent="0">
              <a:buNone/>
            </a:pPr>
            <a:r>
              <a:rPr lang="uk-UA" sz="2800" dirty="0" smtClean="0">
                <a:cs typeface="Aharoni" panose="02010803020104030203" pitchFamily="2" charset="-79"/>
              </a:rPr>
              <a:t>  А </a:t>
            </a:r>
            <a:r>
              <a:rPr lang="uk-UA" sz="2800" dirty="0">
                <a:cs typeface="Aharoni" panose="02010803020104030203" pitchFamily="2" charset="-79"/>
              </a:rPr>
              <a:t>також затоки: Аденську, Оманську, Перську, Бенгальську, Карпентарію, Велику Австралійську.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446661"/>
            <a:ext cx="5691117" cy="5117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064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u="sng" dirty="0" smtClean="0">
                <a:latin typeface="Arial Black" panose="020B0A04020102020204" pitchFamily="34" charset="0"/>
              </a:rPr>
              <a:t>Острови</a:t>
            </a:r>
            <a:endParaRPr lang="uk-UA" sz="60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219" y="1637731"/>
            <a:ext cx="5131559" cy="5459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Островів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Індійському</a:t>
            </a:r>
            <a:r>
              <a:rPr lang="ru-RU" sz="2000" dirty="0"/>
              <a:t> </a:t>
            </a:r>
            <a:r>
              <a:rPr lang="ru-RU" sz="2000" dirty="0" err="1"/>
              <a:t>океані</a:t>
            </a:r>
            <a:r>
              <a:rPr lang="ru-RU" sz="2000" dirty="0"/>
              <a:t> мало і </a:t>
            </a:r>
            <a:r>
              <a:rPr lang="ru-RU" sz="2000" dirty="0" err="1"/>
              <a:t>зосереджені</a:t>
            </a:r>
            <a:r>
              <a:rPr lang="ru-RU" sz="2000" dirty="0"/>
              <a:t> вони </a:t>
            </a:r>
            <a:r>
              <a:rPr lang="ru-RU" sz="2000" dirty="0" err="1"/>
              <a:t>переважно</a:t>
            </a:r>
            <a:r>
              <a:rPr lang="ru-RU" sz="2000" dirty="0"/>
              <a:t> в </a:t>
            </a:r>
            <a:r>
              <a:rPr lang="ru-RU" sz="2000" dirty="0" err="1"/>
              <a:t>західній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та </a:t>
            </a:r>
            <a:r>
              <a:rPr lang="ru-RU" sz="2000" dirty="0" err="1"/>
              <a:t>поділяються</a:t>
            </a:r>
            <a:r>
              <a:rPr lang="ru-RU" sz="2000" dirty="0"/>
              <a:t> на три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smtClean="0"/>
              <a:t>:</a:t>
            </a:r>
          </a:p>
          <a:p>
            <a:r>
              <a:rPr lang="ru-RU" sz="2000" dirty="0" err="1"/>
              <a:t>Материкові</a:t>
            </a:r>
            <a:r>
              <a:rPr lang="ru-RU" sz="2000" dirty="0"/>
              <a:t> </a:t>
            </a:r>
            <a:r>
              <a:rPr lang="ru-RU" sz="2000" dirty="0" err="1"/>
              <a:t>острови</a:t>
            </a:r>
            <a:r>
              <a:rPr lang="ru-RU" sz="2000" dirty="0"/>
              <a:t> — Мадагаскар, </a:t>
            </a:r>
            <a:r>
              <a:rPr lang="ru-RU" sz="2000" dirty="0" err="1"/>
              <a:t>Великі</a:t>
            </a:r>
            <a:r>
              <a:rPr lang="ru-RU" sz="2000" dirty="0"/>
              <a:t> </a:t>
            </a:r>
            <a:r>
              <a:rPr lang="ru-RU" sz="2000" dirty="0" err="1"/>
              <a:t>Зондські</a:t>
            </a:r>
            <a:r>
              <a:rPr lang="ru-RU" sz="2000" dirty="0"/>
              <a:t>, </a:t>
            </a:r>
            <a:r>
              <a:rPr lang="ru-RU" sz="2000" dirty="0" err="1"/>
              <a:t>Тасманія</a:t>
            </a:r>
            <a:r>
              <a:rPr lang="ru-RU" sz="2000" dirty="0"/>
              <a:t>, </a:t>
            </a:r>
            <a:r>
              <a:rPr lang="ru-RU" sz="2000" dirty="0" err="1"/>
              <a:t>Шрі</a:t>
            </a:r>
            <a:r>
              <a:rPr lang="ru-RU" sz="2000" dirty="0"/>
              <a:t>-Ланка, </a:t>
            </a:r>
            <a:r>
              <a:rPr lang="ru-RU" sz="2000" dirty="0" err="1" smtClean="0"/>
              <a:t>Сокотра</a:t>
            </a:r>
            <a:r>
              <a:rPr lang="ru-RU" sz="2000" dirty="0" smtClean="0"/>
              <a:t>, </a:t>
            </a:r>
            <a:r>
              <a:rPr lang="ru-RU" sz="2000" dirty="0" err="1"/>
              <a:t>Куріа-Муріа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дрібніші</a:t>
            </a:r>
            <a:r>
              <a:rPr lang="ru-RU" sz="2000" dirty="0" smtClean="0"/>
              <a:t>.</a:t>
            </a:r>
          </a:p>
          <a:p>
            <a:r>
              <a:rPr lang="uk-UA" sz="2000" dirty="0"/>
              <a:t>Вулканічні </a:t>
            </a:r>
            <a:r>
              <a:rPr lang="uk-UA" sz="2000" dirty="0" smtClean="0"/>
              <a:t>острови</a:t>
            </a:r>
          </a:p>
          <a:p>
            <a:r>
              <a:rPr lang="ru-RU" sz="2000" dirty="0" err="1"/>
              <a:t>Коралові</a:t>
            </a:r>
            <a:r>
              <a:rPr lang="ru-RU" sz="2000" dirty="0"/>
              <a:t> </a:t>
            </a:r>
            <a:r>
              <a:rPr lang="ru-RU" sz="2000" dirty="0" err="1"/>
              <a:t>атоли</a:t>
            </a:r>
            <a:r>
              <a:rPr lang="ru-RU" sz="2000" dirty="0"/>
              <a:t> — </a:t>
            </a:r>
            <a:r>
              <a:rPr lang="ru-RU" sz="2000" dirty="0" err="1"/>
              <a:t>Лаккадівські</a:t>
            </a:r>
            <a:r>
              <a:rPr lang="ru-RU" sz="2000" dirty="0"/>
              <a:t> </a:t>
            </a:r>
            <a:r>
              <a:rPr lang="ru-RU" sz="2000" dirty="0" err="1"/>
              <a:t>острови</a:t>
            </a:r>
            <a:r>
              <a:rPr lang="ru-RU" sz="2000" dirty="0"/>
              <a:t>, </a:t>
            </a:r>
            <a:r>
              <a:rPr lang="ru-RU" sz="2000" dirty="0" err="1"/>
              <a:t>Мальдівський</a:t>
            </a:r>
            <a:r>
              <a:rPr lang="ru-RU" sz="2000" dirty="0"/>
              <a:t> </a:t>
            </a:r>
            <a:r>
              <a:rPr lang="ru-RU" sz="2000" dirty="0" err="1"/>
              <a:t>архіпелаг</a:t>
            </a:r>
            <a:r>
              <a:rPr lang="ru-RU" sz="2000" dirty="0"/>
              <a:t>, </a:t>
            </a:r>
            <a:r>
              <a:rPr lang="ru-RU" sz="2000" dirty="0" err="1"/>
              <a:t>Чагос</a:t>
            </a:r>
            <a:r>
              <a:rPr lang="ru-RU" sz="2000" dirty="0"/>
              <a:t>, </a:t>
            </a:r>
            <a:r>
              <a:rPr lang="ru-RU" sz="2000" dirty="0" err="1"/>
              <a:t>Кокосові</a:t>
            </a:r>
            <a:r>
              <a:rPr lang="ru-RU" sz="2000" dirty="0"/>
              <a:t> </a:t>
            </a:r>
            <a:r>
              <a:rPr lang="ru-RU" sz="2000" dirty="0" err="1"/>
              <a:t>острови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uk-UA" sz="2000" dirty="0" smtClean="0"/>
              <a:t> </a:t>
            </a:r>
            <a:r>
              <a:rPr lang="uk-UA" sz="2000" dirty="0"/>
              <a:t>Атоли складені з коралового піску, гравію, щебню та великої кількості </a:t>
            </a:r>
            <a:r>
              <a:rPr lang="uk-UA" sz="2000" dirty="0" err="1"/>
              <a:t>мушлів</a:t>
            </a:r>
            <a:r>
              <a:rPr lang="uk-UA" sz="2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1637731"/>
            <a:ext cx="6141493" cy="4926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766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Рельєф </a:t>
            </a:r>
            <a:r>
              <a:rPr lang="uk-UA" sz="4800" b="1" i="1" u="sng" dirty="0" err="1" smtClean="0">
                <a:latin typeface="Arial Black" panose="020B0A04020102020204" pitchFamily="34" charset="0"/>
              </a:rPr>
              <a:t>дна</a:t>
            </a:r>
            <a:r>
              <a:rPr lang="uk-UA" sz="4800" b="1" i="1" u="sng" dirty="0" smtClean="0">
                <a:latin typeface="Arial Black" panose="020B0A04020102020204" pitchFamily="34" charset="0"/>
              </a:rPr>
              <a:t> </a:t>
            </a:r>
            <a:endParaRPr lang="uk-UA" sz="48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436" y="1610436"/>
            <a:ext cx="4249507" cy="4885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    Дно Індійського океану  </a:t>
            </a:r>
            <a:r>
              <a:rPr lang="uk-UA" sz="3200" dirty="0"/>
              <a:t>має </a:t>
            </a:r>
            <a:r>
              <a:rPr lang="uk-UA" sz="3200" dirty="0" smtClean="0"/>
              <a:t>складну </a:t>
            </a:r>
            <a:r>
              <a:rPr lang="uk-UA" sz="3200" dirty="0"/>
              <a:t>будову з </a:t>
            </a:r>
            <a:r>
              <a:rPr lang="uk-UA" sz="3200" dirty="0" smtClean="0"/>
              <a:t>хребтами </a:t>
            </a:r>
            <a:r>
              <a:rPr lang="uk-UA" sz="3200" dirty="0"/>
              <a:t>та </a:t>
            </a:r>
            <a:r>
              <a:rPr lang="uk-UA" sz="3200" dirty="0" err="1"/>
              <a:t>улоговинами</a:t>
            </a:r>
            <a:r>
              <a:rPr lang="uk-UA" sz="3200" dirty="0"/>
              <a:t>. </a:t>
            </a:r>
            <a:r>
              <a:rPr lang="ru-RU" sz="3200" dirty="0" err="1"/>
              <a:t>Хребти</a:t>
            </a:r>
            <a:r>
              <a:rPr lang="ru-RU" sz="3200" dirty="0"/>
              <a:t> </a:t>
            </a:r>
            <a:r>
              <a:rPr lang="ru-RU" sz="3200" dirty="0" err="1"/>
              <a:t>складаються</a:t>
            </a:r>
            <a:r>
              <a:rPr lang="ru-RU" sz="3200" dirty="0"/>
              <a:t> з </a:t>
            </a:r>
            <a:r>
              <a:rPr lang="ru-RU" sz="3200" dirty="0" err="1"/>
              <a:t>обривистих</a:t>
            </a:r>
            <a:r>
              <a:rPr lang="ru-RU" sz="3200" dirty="0"/>
              <a:t> </a:t>
            </a:r>
            <a:r>
              <a:rPr lang="ru-RU" sz="3200" dirty="0" err="1"/>
              <a:t>гірських</a:t>
            </a:r>
            <a:r>
              <a:rPr lang="ru-RU" sz="3200" dirty="0"/>
              <a:t> </a:t>
            </a:r>
            <a:r>
              <a:rPr lang="ru-RU" sz="3200" dirty="0" err="1" smtClean="0"/>
              <a:t>ланцюгів</a:t>
            </a:r>
            <a:r>
              <a:rPr lang="ru-RU" sz="3200" dirty="0" smtClean="0"/>
              <a:t>. </a:t>
            </a:r>
            <a:r>
              <a:rPr lang="uk-UA" sz="3200" dirty="0" smtClean="0"/>
              <a:t>Під </a:t>
            </a:r>
            <a:r>
              <a:rPr lang="uk-UA" sz="3200" dirty="0"/>
              <a:t>водами океану </a:t>
            </a:r>
            <a:r>
              <a:rPr lang="uk-UA" sz="3200" dirty="0" smtClean="0"/>
              <a:t>ховається багато </a:t>
            </a:r>
            <a:r>
              <a:rPr lang="uk-UA" sz="3200" dirty="0"/>
              <a:t>діючих вулканів</a:t>
            </a:r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0" y="2201531"/>
            <a:ext cx="6414447" cy="3880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99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Клімат</a:t>
            </a:r>
            <a:endParaRPr lang="uk-UA" sz="48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40" y="1519144"/>
            <a:ext cx="10336409" cy="1142169"/>
          </a:xfrm>
        </p:spPr>
        <p:txBody>
          <a:bodyPr>
            <a:normAutofit/>
          </a:bodyPr>
          <a:lstStyle/>
          <a:p>
            <a:r>
              <a:rPr lang="ru-RU" sz="2000" dirty="0" err="1">
                <a:cs typeface="Angsana New" panose="02020603050405020304" pitchFamily="18" charset="-34"/>
              </a:rPr>
              <a:t>Середня</a:t>
            </a:r>
            <a:r>
              <a:rPr lang="ru-RU" sz="2000" dirty="0">
                <a:cs typeface="Angsana New" panose="02020603050405020304" pitchFamily="18" charset="-34"/>
              </a:rPr>
              <a:t> </a:t>
            </a:r>
            <a:r>
              <a:rPr lang="ru-RU" sz="2000" dirty="0" err="1">
                <a:cs typeface="Angsana New" panose="02020603050405020304" pitchFamily="18" charset="-34"/>
              </a:rPr>
              <a:t>річна</a:t>
            </a:r>
            <a:r>
              <a:rPr lang="ru-RU" sz="2000" dirty="0">
                <a:cs typeface="Angsana New" panose="02020603050405020304" pitchFamily="18" charset="-34"/>
              </a:rPr>
              <a:t> температура </a:t>
            </a:r>
            <a:r>
              <a:rPr lang="ru-RU" sz="2000" dirty="0" err="1">
                <a:cs typeface="Angsana New" panose="02020603050405020304" pitchFamily="18" charset="-34"/>
              </a:rPr>
              <a:t>досягає</a:t>
            </a:r>
            <a:r>
              <a:rPr lang="ru-RU" sz="2000" dirty="0">
                <a:cs typeface="Angsana New" panose="02020603050405020304" pitchFamily="18" charset="-34"/>
              </a:rPr>
              <a:t> 25 </a:t>
            </a:r>
            <a:r>
              <a:rPr lang="ru-RU" sz="2000" dirty="0" smtClean="0">
                <a:cs typeface="Angsana New" panose="02020603050405020304" pitchFamily="18" charset="-34"/>
              </a:rPr>
              <a:t>°. </a:t>
            </a:r>
            <a:r>
              <a:rPr lang="ru-RU" sz="2000" dirty="0" err="1">
                <a:cs typeface="Angsana New" panose="02020603050405020304" pitchFamily="18" charset="-34"/>
              </a:rPr>
              <a:t>Влітку</a:t>
            </a:r>
            <a:r>
              <a:rPr lang="ru-RU" sz="2000" dirty="0">
                <a:cs typeface="Angsana New" panose="02020603050405020304" pitchFamily="18" charset="-34"/>
              </a:rPr>
              <a:t> температура тут  </a:t>
            </a:r>
            <a:r>
              <a:rPr lang="ru-RU" sz="2000" dirty="0" err="1" smtClean="0">
                <a:cs typeface="Angsana New" panose="02020603050405020304" pitchFamily="18" charset="-34"/>
              </a:rPr>
              <a:t>висока</a:t>
            </a:r>
            <a:r>
              <a:rPr lang="ru-RU" sz="2000" dirty="0" smtClean="0">
                <a:cs typeface="Angsana New" panose="02020603050405020304" pitchFamily="18" charset="-34"/>
              </a:rPr>
              <a:t>, </a:t>
            </a:r>
            <a:r>
              <a:rPr lang="ru-RU" sz="2000" dirty="0">
                <a:cs typeface="Angsana New" panose="02020603050405020304" pitchFamily="18" charset="-34"/>
              </a:rPr>
              <a:t>а </a:t>
            </a:r>
            <a:r>
              <a:rPr lang="ru-RU" sz="2000" dirty="0" err="1">
                <a:cs typeface="Angsana New" panose="02020603050405020304" pitchFamily="18" charset="-34"/>
              </a:rPr>
              <a:t>взимку</a:t>
            </a:r>
            <a:r>
              <a:rPr lang="ru-RU" sz="2000" dirty="0">
                <a:cs typeface="Angsana New" panose="02020603050405020304" pitchFamily="18" charset="-34"/>
              </a:rPr>
              <a:t> — 6-17 °C</a:t>
            </a:r>
            <a:r>
              <a:rPr lang="ru-RU" sz="2000" dirty="0" smtClean="0">
                <a:cs typeface="Angsana New" panose="02020603050405020304" pitchFamily="18" charset="-34"/>
              </a:rPr>
              <a:t>.</a:t>
            </a:r>
          </a:p>
          <a:p>
            <a:r>
              <a:rPr lang="ru-RU" sz="2000" dirty="0" smtClean="0">
                <a:cs typeface="Angsana New" panose="02020603050405020304" pitchFamily="18" charset="-34"/>
              </a:rPr>
              <a:t>Температура </a:t>
            </a:r>
            <a:r>
              <a:rPr lang="ru-RU" sz="2000" dirty="0" err="1">
                <a:cs typeface="Angsana New" panose="02020603050405020304" pitchFamily="18" charset="-34"/>
              </a:rPr>
              <a:t>поверхневих</a:t>
            </a:r>
            <a:r>
              <a:rPr lang="ru-RU" sz="2000" dirty="0">
                <a:cs typeface="Angsana New" panose="02020603050405020304" pitchFamily="18" charset="-34"/>
              </a:rPr>
              <a:t> вод становить 28-29 °C. </a:t>
            </a:r>
            <a:endParaRPr lang="uk-UA" sz="2000" dirty="0">
              <a:cs typeface="Angsana New" panose="02020603050405020304" pitchFamily="18" charset="-3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93" y="2090227"/>
            <a:ext cx="5144637" cy="4269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3" y="2661313"/>
            <a:ext cx="5119694" cy="4067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746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latin typeface="Arial Black" panose="020B0A04020102020204" pitchFamily="34" charset="0"/>
              </a:rPr>
              <a:t>Корисні копалини</a:t>
            </a:r>
            <a:endParaRPr lang="uk-UA" sz="44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5325" y="1596788"/>
            <a:ext cx="4258102" cy="481766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400" dirty="0" smtClean="0">
                <a:latin typeface="Arial Black" panose="020B0A04020102020204" pitchFamily="34" charset="0"/>
              </a:rPr>
              <a:t>   Найважливішими </a:t>
            </a:r>
            <a:r>
              <a:rPr lang="uk-UA" sz="2400" dirty="0">
                <a:latin typeface="Arial Black" panose="020B0A04020102020204" pitchFamily="34" charset="0"/>
              </a:rPr>
              <a:t>корисними копалинами Індійського океану є нафта і природний газ. Їх родовища є на шельфах Персидської і Суецької заток, в протоці Басса, на шельфі півострова </a:t>
            </a:r>
            <a:r>
              <a:rPr lang="uk-UA" sz="2400" dirty="0" err="1">
                <a:latin typeface="Arial Black" panose="020B0A04020102020204" pitchFamily="34" charset="0"/>
              </a:rPr>
              <a:t>Індостан</a:t>
            </a:r>
            <a:r>
              <a:rPr lang="uk-UA" sz="2400" dirty="0">
                <a:latin typeface="Arial Black" panose="020B0A04020102020204" pitchFamily="34" charset="0"/>
              </a:rPr>
              <a:t>. </a:t>
            </a:r>
            <a:endParaRPr lang="uk-UA" sz="2400" dirty="0" smtClean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59" y="172438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010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i="1" u="sng" dirty="0" smtClean="0"/>
              <a:t>Піратство</a:t>
            </a:r>
            <a:endParaRPr lang="uk-UA" sz="60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71" y="1807569"/>
            <a:ext cx="4153973" cy="313292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Book Antiqua" panose="02040602050305030304" pitchFamily="18" charset="0"/>
              </a:rPr>
              <a:t>Через високу інтенсивність </a:t>
            </a:r>
            <a:r>
              <a:rPr lang="uk-UA" sz="2800" dirty="0">
                <a:latin typeface="Book Antiqua" panose="02040602050305030304" pitchFamily="18" charset="0"/>
              </a:rPr>
              <a:t>руху нафтових танкерів, існує велика активність піратів біля узбережжя Сомалі. Це становить загрозу для </a:t>
            </a:r>
            <a:r>
              <a:rPr lang="uk-UA" sz="2800" dirty="0" smtClean="0">
                <a:latin typeface="Book Antiqua" panose="02040602050305030304" pitchFamily="18" charset="0"/>
              </a:rPr>
              <a:t>судноплавства</a:t>
            </a:r>
            <a:endParaRPr lang="uk-UA" sz="28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84" y="1930400"/>
            <a:ext cx="5972175" cy="4210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4" y="4779749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130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653" y="29570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Рибна промисловість</a:t>
            </a:r>
            <a:endParaRPr lang="uk-UA" sz="48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6776" y="1437258"/>
            <a:ext cx="6005015" cy="507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  Значення </a:t>
            </a:r>
            <a:r>
              <a:rPr lang="uk-UA" sz="2800" dirty="0"/>
              <a:t>Індійського океану для світового рибальського промислу невелика: улови тут становлять лише 5% від загального обсягу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Головні </a:t>
            </a:r>
            <a:r>
              <a:rPr lang="uk-UA" sz="2800" dirty="0"/>
              <a:t>промислові риби </a:t>
            </a:r>
            <a:r>
              <a:rPr lang="uk-UA" sz="2800" dirty="0" smtClean="0"/>
              <a:t>    тутешніх </a:t>
            </a:r>
            <a:r>
              <a:rPr lang="uk-UA" sz="2800" dirty="0"/>
              <a:t>вод — тунець, сардина, хамса, кілька видів акул, </a:t>
            </a:r>
            <a:r>
              <a:rPr lang="uk-UA" sz="2800" dirty="0" err="1"/>
              <a:t>барракуди</a:t>
            </a:r>
            <a:r>
              <a:rPr lang="uk-UA" sz="2800" dirty="0"/>
              <a:t> і скати;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Ловлять </a:t>
            </a:r>
            <a:r>
              <a:rPr lang="uk-UA" sz="2800" dirty="0"/>
              <a:t>тут також креветок, омарів і </a:t>
            </a:r>
            <a:r>
              <a:rPr lang="uk-UA" sz="2800" dirty="0" err="1"/>
              <a:t>лангустів</a:t>
            </a:r>
            <a:r>
              <a:rPr lang="uk-UA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" y="1400342"/>
            <a:ext cx="4267200" cy="303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51" y="4438817"/>
            <a:ext cx="3743325" cy="2419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23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55" y="289483"/>
            <a:ext cx="8596668" cy="1343546"/>
          </a:xfrm>
        </p:spPr>
        <p:txBody>
          <a:bodyPr>
            <a:normAutofit/>
          </a:bodyPr>
          <a:lstStyle/>
          <a:p>
            <a:pPr algn="ctr"/>
            <a:r>
              <a:rPr lang="uk-UA" sz="5400" b="1" i="1" u="sng" dirty="0" smtClean="0">
                <a:latin typeface="Arial Black" panose="020B0A04020102020204" pitchFamily="34" charset="0"/>
              </a:rPr>
              <a:t>Історія освоєння</a:t>
            </a:r>
            <a:endParaRPr lang="uk-UA" sz="54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919" y="1474640"/>
            <a:ext cx="3357350" cy="5040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dirty="0" smtClean="0"/>
              <a:t>    Торговці </a:t>
            </a:r>
            <a:r>
              <a:rPr lang="uk-UA" sz="2000" dirty="0"/>
              <a:t>і мореплавці ще багато тисячоліть тому відкрили Індійський океан. Цікаві факти про цей південний океан збереглися ще з </a:t>
            </a:r>
            <a:r>
              <a:rPr lang="en-US" sz="2000" dirty="0"/>
              <a:t>XV </a:t>
            </a:r>
            <a:r>
              <a:rPr lang="uk-UA" sz="2000" dirty="0"/>
              <a:t>століття. Першим європейцем, який дістався до вод </a:t>
            </a:r>
            <a:r>
              <a:rPr lang="uk-UA" sz="2000" dirty="0" smtClean="0"/>
              <a:t>Індійського </a:t>
            </a:r>
            <a:r>
              <a:rPr lang="uk-UA" sz="2000" dirty="0"/>
              <a:t>океану, став </a:t>
            </a:r>
            <a:r>
              <a:rPr lang="uk-UA" sz="2000" dirty="0" err="1"/>
              <a:t>Васко</a:t>
            </a:r>
            <a:r>
              <a:rPr lang="uk-UA" sz="2000" dirty="0"/>
              <a:t> да Гама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    Назва </a:t>
            </a:r>
            <a:r>
              <a:rPr lang="uk-UA" sz="2000" dirty="0"/>
              <a:t>океану відображає прагнення перших дослідників знайти з його допомогою шлях у незвідану країну — Індію. Раніше ж океан називався Східним.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9" y="1633029"/>
            <a:ext cx="3170527" cy="4426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1633029"/>
            <a:ext cx="4913193" cy="4426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5797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558</Words>
  <Application>Microsoft Office PowerPoint</Application>
  <PresentationFormat>Произвольный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Індійський океан</vt:lpstr>
      <vt:lpstr>Моря та затоки</vt:lpstr>
      <vt:lpstr>Острови</vt:lpstr>
      <vt:lpstr>Рельєф дна </vt:lpstr>
      <vt:lpstr>Клімат</vt:lpstr>
      <vt:lpstr>Корисні копалини</vt:lpstr>
      <vt:lpstr>Піратство</vt:lpstr>
      <vt:lpstr>Рибна промисловість</vt:lpstr>
      <vt:lpstr>Історія освоєння</vt:lpstr>
      <vt:lpstr>Тваринний світ</vt:lpstr>
      <vt:lpstr>Слайд 11</vt:lpstr>
      <vt:lpstr>Рослинний світ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Індійський океан</dc:title>
  <dc:creator>VUS_04</dc:creator>
  <cp:lastModifiedBy>Nedilya</cp:lastModifiedBy>
  <cp:revision>17</cp:revision>
  <dcterms:created xsi:type="dcterms:W3CDTF">2016-01-25T09:57:40Z</dcterms:created>
  <dcterms:modified xsi:type="dcterms:W3CDTF">2016-02-19T06:53:48Z</dcterms:modified>
</cp:coreProperties>
</file>