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63"/>
  </p:notesMasterIdLst>
  <p:sldIdLst>
    <p:sldId id="256" r:id="rId2"/>
    <p:sldId id="300" r:id="rId3"/>
    <p:sldId id="301" r:id="rId4"/>
    <p:sldId id="276" r:id="rId5"/>
    <p:sldId id="304" r:id="rId6"/>
    <p:sldId id="298" r:id="rId7"/>
    <p:sldId id="257" r:id="rId8"/>
    <p:sldId id="278" r:id="rId9"/>
    <p:sldId id="279" r:id="rId10"/>
    <p:sldId id="259" r:id="rId11"/>
    <p:sldId id="260" r:id="rId12"/>
    <p:sldId id="261" r:id="rId13"/>
    <p:sldId id="262" r:id="rId14"/>
    <p:sldId id="263" r:id="rId15"/>
    <p:sldId id="302" r:id="rId16"/>
    <p:sldId id="264" r:id="rId17"/>
    <p:sldId id="265" r:id="rId18"/>
    <p:sldId id="266" r:id="rId19"/>
    <p:sldId id="268" r:id="rId20"/>
    <p:sldId id="270" r:id="rId21"/>
    <p:sldId id="271" r:id="rId22"/>
    <p:sldId id="303" r:id="rId23"/>
    <p:sldId id="309" r:id="rId24"/>
    <p:sldId id="272" r:id="rId25"/>
    <p:sldId id="273" r:id="rId26"/>
    <p:sldId id="274" r:id="rId27"/>
    <p:sldId id="295" r:id="rId28"/>
    <p:sldId id="287" r:id="rId29"/>
    <p:sldId id="290" r:id="rId30"/>
    <p:sldId id="289" r:id="rId31"/>
    <p:sldId id="283" r:id="rId32"/>
    <p:sldId id="292" r:id="rId33"/>
    <p:sldId id="284" r:id="rId34"/>
    <p:sldId id="280" r:id="rId35"/>
    <p:sldId id="281" r:id="rId36"/>
    <p:sldId id="297" r:id="rId37"/>
    <p:sldId id="307" r:id="rId38"/>
    <p:sldId id="306" r:id="rId39"/>
    <p:sldId id="296" r:id="rId40"/>
    <p:sldId id="305" r:id="rId41"/>
    <p:sldId id="325" r:id="rId42"/>
    <p:sldId id="326" r:id="rId43"/>
    <p:sldId id="327" r:id="rId44"/>
    <p:sldId id="310" r:id="rId45"/>
    <p:sldId id="311" r:id="rId46"/>
    <p:sldId id="312" r:id="rId47"/>
    <p:sldId id="313" r:id="rId48"/>
    <p:sldId id="314" r:id="rId49"/>
    <p:sldId id="315" r:id="rId50"/>
    <p:sldId id="316" r:id="rId51"/>
    <p:sldId id="317" r:id="rId52"/>
    <p:sldId id="318" r:id="rId53"/>
    <p:sldId id="319" r:id="rId54"/>
    <p:sldId id="320" r:id="rId55"/>
    <p:sldId id="323" r:id="rId56"/>
    <p:sldId id="321" r:id="rId57"/>
    <p:sldId id="322" r:id="rId58"/>
    <p:sldId id="324" r:id="rId59"/>
    <p:sldId id="328" r:id="rId60"/>
    <p:sldId id="308" r:id="rId61"/>
    <p:sldId id="282" r:id="rId62"/>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717" autoAdjust="0"/>
  </p:normalViewPr>
  <p:slideViewPr>
    <p:cSldViewPr>
      <p:cViewPr>
        <p:scale>
          <a:sx n="90" d="100"/>
          <a:sy n="90" d="100"/>
        </p:scale>
        <p:origin x="-140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2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B1E45-B4CD-4497-835C-82240F072B65}"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uk-UA"/>
        </a:p>
      </dgm:t>
    </dgm:pt>
    <dgm:pt modelId="{60674C7A-D859-444D-B527-AC9F8DB51F93}">
      <dgm:prSet custT="1"/>
      <dgm:spPr/>
      <dgm:t>
        <a:bodyPr/>
        <a:lstStyle/>
        <a:p>
          <a:pPr rtl="0"/>
          <a:r>
            <a:rPr lang="uk-UA" sz="1800" dirty="0" smtClean="0"/>
            <a:t>Значну роль із захисту жертв війни та подолання гуманітарних наслідків збройних конфліктів відіграють різноманітні організації</a:t>
          </a:r>
          <a:r>
            <a:rPr lang="uk-UA" sz="1300" dirty="0" smtClean="0"/>
            <a:t>: </a:t>
          </a:r>
          <a:endParaRPr lang="uk-UA" sz="1300" dirty="0"/>
        </a:p>
      </dgm:t>
    </dgm:pt>
    <dgm:pt modelId="{A2BA47CD-FFD5-47F8-B23F-C94ECB22F0ED}" type="parTrans" cxnId="{3D8DCC92-208B-491B-80E2-5CDC65121DA8}">
      <dgm:prSet/>
      <dgm:spPr/>
      <dgm:t>
        <a:bodyPr/>
        <a:lstStyle/>
        <a:p>
          <a:endParaRPr lang="uk-UA"/>
        </a:p>
      </dgm:t>
    </dgm:pt>
    <dgm:pt modelId="{81A95EB0-94C1-4DC4-881E-A696842DFE0A}" type="sibTrans" cxnId="{3D8DCC92-208B-491B-80E2-5CDC65121DA8}">
      <dgm:prSet/>
      <dgm:spPr/>
      <dgm:t>
        <a:bodyPr/>
        <a:lstStyle/>
        <a:p>
          <a:endParaRPr lang="uk-UA"/>
        </a:p>
      </dgm:t>
    </dgm:pt>
    <dgm:pt modelId="{559CD642-892E-4FAC-9D25-45872A6C1C87}">
      <dgm:prSet/>
      <dgm:spPr/>
      <dgm:t>
        <a:bodyPr/>
        <a:lstStyle/>
        <a:p>
          <a:pPr rtl="0"/>
          <a:r>
            <a:rPr lang="uk-UA" dirty="0" smtClean="0"/>
            <a:t>Міжнародні міжурядові організації</a:t>
          </a:r>
          <a:endParaRPr lang="uk-UA" dirty="0"/>
        </a:p>
      </dgm:t>
    </dgm:pt>
    <dgm:pt modelId="{ED0D3E6E-EFA2-48EB-A3EF-7D391604F0D3}" type="parTrans" cxnId="{4C5F3D45-33B2-47C5-A89A-6B8FA30277AB}">
      <dgm:prSet/>
      <dgm:spPr/>
      <dgm:t>
        <a:bodyPr/>
        <a:lstStyle/>
        <a:p>
          <a:endParaRPr lang="uk-UA"/>
        </a:p>
      </dgm:t>
    </dgm:pt>
    <dgm:pt modelId="{C3D90A9A-7B6F-4B9B-A76C-14E6CD506FC1}" type="sibTrans" cxnId="{4C5F3D45-33B2-47C5-A89A-6B8FA30277AB}">
      <dgm:prSet/>
      <dgm:spPr/>
      <dgm:t>
        <a:bodyPr/>
        <a:lstStyle/>
        <a:p>
          <a:endParaRPr lang="uk-UA"/>
        </a:p>
      </dgm:t>
    </dgm:pt>
    <dgm:pt modelId="{82554090-D4A6-42D7-AF76-EA599DB7210C}">
      <dgm:prSet/>
      <dgm:spPr/>
      <dgm:t>
        <a:bodyPr/>
        <a:lstStyle/>
        <a:p>
          <a:pPr rtl="0"/>
          <a:r>
            <a:rPr lang="uk-UA" dirty="0" smtClean="0"/>
            <a:t>Міжнародні неурядові організації (</a:t>
          </a:r>
          <a:r>
            <a:rPr lang="uk-UA" i="1" dirty="0" smtClean="0"/>
            <a:t>створює одна країна – допомагають всім</a:t>
          </a:r>
          <a:r>
            <a:rPr lang="uk-UA" dirty="0" smtClean="0"/>
            <a:t>)</a:t>
          </a:r>
          <a:endParaRPr lang="uk-UA" dirty="0"/>
        </a:p>
      </dgm:t>
    </dgm:pt>
    <dgm:pt modelId="{4862E5C2-DBFA-45FA-8635-3CE6401601E8}" type="parTrans" cxnId="{C857DAD8-9A2F-46AA-9C94-2BE2258DFA8A}">
      <dgm:prSet/>
      <dgm:spPr/>
      <dgm:t>
        <a:bodyPr/>
        <a:lstStyle/>
        <a:p>
          <a:endParaRPr lang="uk-UA"/>
        </a:p>
      </dgm:t>
    </dgm:pt>
    <dgm:pt modelId="{471967D2-C1B6-46FA-B0C0-E1E561C18A3E}" type="sibTrans" cxnId="{C857DAD8-9A2F-46AA-9C94-2BE2258DFA8A}">
      <dgm:prSet/>
      <dgm:spPr/>
      <dgm:t>
        <a:bodyPr/>
        <a:lstStyle/>
        <a:p>
          <a:endParaRPr lang="uk-UA"/>
        </a:p>
      </dgm:t>
    </dgm:pt>
    <dgm:pt modelId="{3A4FEE82-5A40-4732-BBE3-685362DA7F11}">
      <dgm:prSet/>
      <dgm:spPr/>
      <dgm:t>
        <a:bodyPr/>
        <a:lstStyle/>
        <a:p>
          <a:pPr rtl="0"/>
          <a:r>
            <a:rPr lang="uk-UA" dirty="0" smtClean="0"/>
            <a:t>МКЧХ - Міжнародна федерація Червоного Хреста та Червоного Півмісяця - Національні товариства</a:t>
          </a:r>
          <a:endParaRPr lang="uk-UA" dirty="0"/>
        </a:p>
      </dgm:t>
    </dgm:pt>
    <dgm:pt modelId="{F5CFA8B6-8BB0-4340-8DB0-2B0D21FAB007}" type="parTrans" cxnId="{707BB967-233A-497B-A9A1-AC094069F86B}">
      <dgm:prSet/>
      <dgm:spPr/>
      <dgm:t>
        <a:bodyPr/>
        <a:lstStyle/>
        <a:p>
          <a:endParaRPr lang="uk-UA"/>
        </a:p>
      </dgm:t>
    </dgm:pt>
    <dgm:pt modelId="{A4481AC3-CE60-4258-9227-FFD6A65FA9D1}" type="sibTrans" cxnId="{707BB967-233A-497B-A9A1-AC094069F86B}">
      <dgm:prSet/>
      <dgm:spPr/>
      <dgm:t>
        <a:bodyPr/>
        <a:lstStyle/>
        <a:p>
          <a:endParaRPr lang="uk-UA"/>
        </a:p>
      </dgm:t>
    </dgm:pt>
    <dgm:pt modelId="{F841E7D7-9650-44DE-859F-7FBA59B3DB9C}" type="pres">
      <dgm:prSet presAssocID="{3E0B1E45-B4CD-4497-835C-82240F072B65}" presName="hierChild1" presStyleCnt="0">
        <dgm:presLayoutVars>
          <dgm:orgChart val="1"/>
          <dgm:chPref val="1"/>
          <dgm:dir/>
          <dgm:animOne val="branch"/>
          <dgm:animLvl val="lvl"/>
          <dgm:resizeHandles/>
        </dgm:presLayoutVars>
      </dgm:prSet>
      <dgm:spPr/>
      <dgm:t>
        <a:bodyPr/>
        <a:lstStyle/>
        <a:p>
          <a:endParaRPr lang="uk-UA"/>
        </a:p>
      </dgm:t>
    </dgm:pt>
    <dgm:pt modelId="{136862E6-2AA5-4F2B-B363-B72CD8520EB4}" type="pres">
      <dgm:prSet presAssocID="{60674C7A-D859-444D-B527-AC9F8DB51F93}" presName="hierRoot1" presStyleCnt="0">
        <dgm:presLayoutVars>
          <dgm:hierBranch val="init"/>
        </dgm:presLayoutVars>
      </dgm:prSet>
      <dgm:spPr/>
    </dgm:pt>
    <dgm:pt modelId="{5200CDEA-E820-4467-AA37-0CAF7544B994}" type="pres">
      <dgm:prSet presAssocID="{60674C7A-D859-444D-B527-AC9F8DB51F93}" presName="rootComposite1" presStyleCnt="0"/>
      <dgm:spPr/>
    </dgm:pt>
    <dgm:pt modelId="{F37FBC5C-CF81-4CDD-A7EC-9105B7D04A02}" type="pres">
      <dgm:prSet presAssocID="{60674C7A-D859-444D-B527-AC9F8DB51F93}" presName="rootText1" presStyleLbl="node0" presStyleIdx="0" presStyleCnt="1" custScaleX="243610">
        <dgm:presLayoutVars>
          <dgm:chPref val="3"/>
        </dgm:presLayoutVars>
      </dgm:prSet>
      <dgm:spPr/>
      <dgm:t>
        <a:bodyPr/>
        <a:lstStyle/>
        <a:p>
          <a:endParaRPr lang="uk-UA"/>
        </a:p>
      </dgm:t>
    </dgm:pt>
    <dgm:pt modelId="{D7B7F4E8-1D33-419C-A7A5-33A3C06EA99F}" type="pres">
      <dgm:prSet presAssocID="{60674C7A-D859-444D-B527-AC9F8DB51F93}" presName="rootConnector1" presStyleLbl="node1" presStyleIdx="0" presStyleCnt="0"/>
      <dgm:spPr/>
      <dgm:t>
        <a:bodyPr/>
        <a:lstStyle/>
        <a:p>
          <a:endParaRPr lang="uk-UA"/>
        </a:p>
      </dgm:t>
    </dgm:pt>
    <dgm:pt modelId="{0DC7A41A-FE35-483F-A50E-BFC11440A1C5}" type="pres">
      <dgm:prSet presAssocID="{60674C7A-D859-444D-B527-AC9F8DB51F93}" presName="hierChild2" presStyleCnt="0"/>
      <dgm:spPr/>
    </dgm:pt>
    <dgm:pt modelId="{B9538FE2-C015-40C8-BB81-290891D428B6}" type="pres">
      <dgm:prSet presAssocID="{ED0D3E6E-EFA2-48EB-A3EF-7D391604F0D3}" presName="Name37" presStyleLbl="parChTrans1D2" presStyleIdx="0" presStyleCnt="3"/>
      <dgm:spPr/>
      <dgm:t>
        <a:bodyPr/>
        <a:lstStyle/>
        <a:p>
          <a:endParaRPr lang="uk-UA"/>
        </a:p>
      </dgm:t>
    </dgm:pt>
    <dgm:pt modelId="{AAE196AD-1E08-4E3D-A778-57B6628702CE}" type="pres">
      <dgm:prSet presAssocID="{559CD642-892E-4FAC-9D25-45872A6C1C87}" presName="hierRoot2" presStyleCnt="0">
        <dgm:presLayoutVars>
          <dgm:hierBranch val="init"/>
        </dgm:presLayoutVars>
      </dgm:prSet>
      <dgm:spPr/>
    </dgm:pt>
    <dgm:pt modelId="{148E9F67-D960-4E2E-BB45-7987837EE550}" type="pres">
      <dgm:prSet presAssocID="{559CD642-892E-4FAC-9D25-45872A6C1C87}" presName="rootComposite" presStyleCnt="0"/>
      <dgm:spPr/>
    </dgm:pt>
    <dgm:pt modelId="{F5CD4D87-9D9E-4133-8553-69E584AF8617}" type="pres">
      <dgm:prSet presAssocID="{559CD642-892E-4FAC-9D25-45872A6C1C87}" presName="rootText" presStyleLbl="node2" presStyleIdx="0" presStyleCnt="3">
        <dgm:presLayoutVars>
          <dgm:chPref val="3"/>
        </dgm:presLayoutVars>
      </dgm:prSet>
      <dgm:spPr/>
      <dgm:t>
        <a:bodyPr/>
        <a:lstStyle/>
        <a:p>
          <a:endParaRPr lang="uk-UA"/>
        </a:p>
      </dgm:t>
    </dgm:pt>
    <dgm:pt modelId="{98DC4BFC-E491-4407-8C38-E52BFB998D99}" type="pres">
      <dgm:prSet presAssocID="{559CD642-892E-4FAC-9D25-45872A6C1C87}" presName="rootConnector" presStyleLbl="node2" presStyleIdx="0" presStyleCnt="3"/>
      <dgm:spPr/>
      <dgm:t>
        <a:bodyPr/>
        <a:lstStyle/>
        <a:p>
          <a:endParaRPr lang="uk-UA"/>
        </a:p>
      </dgm:t>
    </dgm:pt>
    <dgm:pt modelId="{CD885435-4079-40B7-9C41-BDCCCD660E5F}" type="pres">
      <dgm:prSet presAssocID="{559CD642-892E-4FAC-9D25-45872A6C1C87}" presName="hierChild4" presStyleCnt="0"/>
      <dgm:spPr/>
    </dgm:pt>
    <dgm:pt modelId="{F38DE188-8068-437E-A531-E287351AE1EB}" type="pres">
      <dgm:prSet presAssocID="{559CD642-892E-4FAC-9D25-45872A6C1C87}" presName="hierChild5" presStyleCnt="0"/>
      <dgm:spPr/>
    </dgm:pt>
    <dgm:pt modelId="{3144B203-FF8C-4D55-92FB-DB527D19B55F}" type="pres">
      <dgm:prSet presAssocID="{4862E5C2-DBFA-45FA-8635-3CE6401601E8}" presName="Name37" presStyleLbl="parChTrans1D2" presStyleIdx="1" presStyleCnt="3"/>
      <dgm:spPr/>
      <dgm:t>
        <a:bodyPr/>
        <a:lstStyle/>
        <a:p>
          <a:endParaRPr lang="uk-UA"/>
        </a:p>
      </dgm:t>
    </dgm:pt>
    <dgm:pt modelId="{813C7F59-FCDF-4BC6-8EEC-695715136B92}" type="pres">
      <dgm:prSet presAssocID="{82554090-D4A6-42D7-AF76-EA599DB7210C}" presName="hierRoot2" presStyleCnt="0">
        <dgm:presLayoutVars>
          <dgm:hierBranch val="init"/>
        </dgm:presLayoutVars>
      </dgm:prSet>
      <dgm:spPr/>
    </dgm:pt>
    <dgm:pt modelId="{04C0E999-9D1F-47F8-A4D5-144C7C384A96}" type="pres">
      <dgm:prSet presAssocID="{82554090-D4A6-42D7-AF76-EA599DB7210C}" presName="rootComposite" presStyleCnt="0"/>
      <dgm:spPr/>
    </dgm:pt>
    <dgm:pt modelId="{8E446EC8-512A-4576-8438-BD4281241EBC}" type="pres">
      <dgm:prSet presAssocID="{82554090-D4A6-42D7-AF76-EA599DB7210C}" presName="rootText" presStyleLbl="node2" presStyleIdx="1" presStyleCnt="3">
        <dgm:presLayoutVars>
          <dgm:chPref val="3"/>
        </dgm:presLayoutVars>
      </dgm:prSet>
      <dgm:spPr/>
      <dgm:t>
        <a:bodyPr/>
        <a:lstStyle/>
        <a:p>
          <a:endParaRPr lang="uk-UA"/>
        </a:p>
      </dgm:t>
    </dgm:pt>
    <dgm:pt modelId="{3456F1E1-57DD-4F94-9253-6D942E3797AE}" type="pres">
      <dgm:prSet presAssocID="{82554090-D4A6-42D7-AF76-EA599DB7210C}" presName="rootConnector" presStyleLbl="node2" presStyleIdx="1" presStyleCnt="3"/>
      <dgm:spPr/>
      <dgm:t>
        <a:bodyPr/>
        <a:lstStyle/>
        <a:p>
          <a:endParaRPr lang="uk-UA"/>
        </a:p>
      </dgm:t>
    </dgm:pt>
    <dgm:pt modelId="{5D136CFC-3252-44FA-AA06-37D2C491392E}" type="pres">
      <dgm:prSet presAssocID="{82554090-D4A6-42D7-AF76-EA599DB7210C}" presName="hierChild4" presStyleCnt="0"/>
      <dgm:spPr/>
    </dgm:pt>
    <dgm:pt modelId="{D8130077-41C9-4C48-808D-DD5F0E7D7F3C}" type="pres">
      <dgm:prSet presAssocID="{82554090-D4A6-42D7-AF76-EA599DB7210C}" presName="hierChild5" presStyleCnt="0"/>
      <dgm:spPr/>
    </dgm:pt>
    <dgm:pt modelId="{7FD37452-8B59-446E-B0C4-BA5A24CF7E6E}" type="pres">
      <dgm:prSet presAssocID="{F5CFA8B6-8BB0-4340-8DB0-2B0D21FAB007}" presName="Name37" presStyleLbl="parChTrans1D2" presStyleIdx="2" presStyleCnt="3"/>
      <dgm:spPr/>
      <dgm:t>
        <a:bodyPr/>
        <a:lstStyle/>
        <a:p>
          <a:endParaRPr lang="uk-UA"/>
        </a:p>
      </dgm:t>
    </dgm:pt>
    <dgm:pt modelId="{2275F70A-A92A-4066-A1EB-60E988886E3D}" type="pres">
      <dgm:prSet presAssocID="{3A4FEE82-5A40-4732-BBE3-685362DA7F11}" presName="hierRoot2" presStyleCnt="0">
        <dgm:presLayoutVars>
          <dgm:hierBranch val="init"/>
        </dgm:presLayoutVars>
      </dgm:prSet>
      <dgm:spPr/>
    </dgm:pt>
    <dgm:pt modelId="{0DC6BD71-57CB-4723-A064-BAD8AE5C3BAC}" type="pres">
      <dgm:prSet presAssocID="{3A4FEE82-5A40-4732-BBE3-685362DA7F11}" presName="rootComposite" presStyleCnt="0"/>
      <dgm:spPr/>
    </dgm:pt>
    <dgm:pt modelId="{333FC91D-6A98-46EE-BF03-49F3DA6EEAFA}" type="pres">
      <dgm:prSet presAssocID="{3A4FEE82-5A40-4732-BBE3-685362DA7F11}" presName="rootText" presStyleLbl="node2" presStyleIdx="2" presStyleCnt="3">
        <dgm:presLayoutVars>
          <dgm:chPref val="3"/>
        </dgm:presLayoutVars>
      </dgm:prSet>
      <dgm:spPr/>
      <dgm:t>
        <a:bodyPr/>
        <a:lstStyle/>
        <a:p>
          <a:endParaRPr lang="uk-UA"/>
        </a:p>
      </dgm:t>
    </dgm:pt>
    <dgm:pt modelId="{5F382356-9365-41E1-972C-52C51E40BDEA}" type="pres">
      <dgm:prSet presAssocID="{3A4FEE82-5A40-4732-BBE3-685362DA7F11}" presName="rootConnector" presStyleLbl="node2" presStyleIdx="2" presStyleCnt="3"/>
      <dgm:spPr/>
      <dgm:t>
        <a:bodyPr/>
        <a:lstStyle/>
        <a:p>
          <a:endParaRPr lang="uk-UA"/>
        </a:p>
      </dgm:t>
    </dgm:pt>
    <dgm:pt modelId="{26383095-29E6-4D9A-9E06-8D355B3FC1CF}" type="pres">
      <dgm:prSet presAssocID="{3A4FEE82-5A40-4732-BBE3-685362DA7F11}" presName="hierChild4" presStyleCnt="0"/>
      <dgm:spPr/>
    </dgm:pt>
    <dgm:pt modelId="{A76B0FB3-B9F1-4194-8DBE-9F9742246124}" type="pres">
      <dgm:prSet presAssocID="{3A4FEE82-5A40-4732-BBE3-685362DA7F11}" presName="hierChild5" presStyleCnt="0"/>
      <dgm:spPr/>
    </dgm:pt>
    <dgm:pt modelId="{B38BCA49-8BC0-46D7-980C-300072D8F35B}" type="pres">
      <dgm:prSet presAssocID="{60674C7A-D859-444D-B527-AC9F8DB51F93}" presName="hierChild3" presStyleCnt="0"/>
      <dgm:spPr/>
    </dgm:pt>
  </dgm:ptLst>
  <dgm:cxnLst>
    <dgm:cxn modelId="{3D8DCC92-208B-491B-80E2-5CDC65121DA8}" srcId="{3E0B1E45-B4CD-4497-835C-82240F072B65}" destId="{60674C7A-D859-444D-B527-AC9F8DB51F93}" srcOrd="0" destOrd="0" parTransId="{A2BA47CD-FFD5-47F8-B23F-C94ECB22F0ED}" sibTransId="{81A95EB0-94C1-4DC4-881E-A696842DFE0A}"/>
    <dgm:cxn modelId="{B627956A-1514-4CC6-982E-3E330FBFD944}" type="presOf" srcId="{559CD642-892E-4FAC-9D25-45872A6C1C87}" destId="{F5CD4D87-9D9E-4133-8553-69E584AF8617}" srcOrd="0" destOrd="0" presId="urn:microsoft.com/office/officeart/2005/8/layout/orgChart1"/>
    <dgm:cxn modelId="{556D77D3-0162-452D-98E7-1E0E7581C8A9}" type="presOf" srcId="{3E0B1E45-B4CD-4497-835C-82240F072B65}" destId="{F841E7D7-9650-44DE-859F-7FBA59B3DB9C}" srcOrd="0" destOrd="0" presId="urn:microsoft.com/office/officeart/2005/8/layout/orgChart1"/>
    <dgm:cxn modelId="{85A3886C-85BD-4972-9074-F704DDCD76F6}" type="presOf" srcId="{559CD642-892E-4FAC-9D25-45872A6C1C87}" destId="{98DC4BFC-E491-4407-8C38-E52BFB998D99}" srcOrd="1" destOrd="0" presId="urn:microsoft.com/office/officeart/2005/8/layout/orgChart1"/>
    <dgm:cxn modelId="{707BB967-233A-497B-A9A1-AC094069F86B}" srcId="{60674C7A-D859-444D-B527-AC9F8DB51F93}" destId="{3A4FEE82-5A40-4732-BBE3-685362DA7F11}" srcOrd="2" destOrd="0" parTransId="{F5CFA8B6-8BB0-4340-8DB0-2B0D21FAB007}" sibTransId="{A4481AC3-CE60-4258-9227-FFD6A65FA9D1}"/>
    <dgm:cxn modelId="{B2EBB8A0-C440-4ACF-8FD4-6287C28E762D}" type="presOf" srcId="{F5CFA8B6-8BB0-4340-8DB0-2B0D21FAB007}" destId="{7FD37452-8B59-446E-B0C4-BA5A24CF7E6E}" srcOrd="0" destOrd="0" presId="urn:microsoft.com/office/officeart/2005/8/layout/orgChart1"/>
    <dgm:cxn modelId="{BFD2BCF3-8AD4-4861-86BD-21A619986623}" type="presOf" srcId="{ED0D3E6E-EFA2-48EB-A3EF-7D391604F0D3}" destId="{B9538FE2-C015-40C8-BB81-290891D428B6}" srcOrd="0" destOrd="0" presId="urn:microsoft.com/office/officeart/2005/8/layout/orgChart1"/>
    <dgm:cxn modelId="{AF4FBA59-D9DE-4930-AA4A-CB0A78D13200}" type="presOf" srcId="{60674C7A-D859-444D-B527-AC9F8DB51F93}" destId="{D7B7F4E8-1D33-419C-A7A5-33A3C06EA99F}" srcOrd="1" destOrd="0" presId="urn:microsoft.com/office/officeart/2005/8/layout/orgChart1"/>
    <dgm:cxn modelId="{E8533CA1-C73C-44AC-A5E2-20CCB8202A40}" type="presOf" srcId="{82554090-D4A6-42D7-AF76-EA599DB7210C}" destId="{3456F1E1-57DD-4F94-9253-6D942E3797AE}" srcOrd="1" destOrd="0" presId="urn:microsoft.com/office/officeart/2005/8/layout/orgChart1"/>
    <dgm:cxn modelId="{72BAB133-471D-419C-947A-7B0E3BA5E262}" type="presOf" srcId="{82554090-D4A6-42D7-AF76-EA599DB7210C}" destId="{8E446EC8-512A-4576-8438-BD4281241EBC}" srcOrd="0" destOrd="0" presId="urn:microsoft.com/office/officeart/2005/8/layout/orgChart1"/>
    <dgm:cxn modelId="{23A3334E-6409-4C8F-8B5C-E99061F01D47}" type="presOf" srcId="{3A4FEE82-5A40-4732-BBE3-685362DA7F11}" destId="{5F382356-9365-41E1-972C-52C51E40BDEA}" srcOrd="1" destOrd="0" presId="urn:microsoft.com/office/officeart/2005/8/layout/orgChart1"/>
    <dgm:cxn modelId="{C7BA1396-0E60-49D1-BF64-1EE1A4E3ADF1}" type="presOf" srcId="{4862E5C2-DBFA-45FA-8635-3CE6401601E8}" destId="{3144B203-FF8C-4D55-92FB-DB527D19B55F}" srcOrd="0" destOrd="0" presId="urn:microsoft.com/office/officeart/2005/8/layout/orgChart1"/>
    <dgm:cxn modelId="{02A3A6C5-6627-4628-95C3-8DB4E864E823}" type="presOf" srcId="{3A4FEE82-5A40-4732-BBE3-685362DA7F11}" destId="{333FC91D-6A98-46EE-BF03-49F3DA6EEAFA}" srcOrd="0" destOrd="0" presId="urn:microsoft.com/office/officeart/2005/8/layout/orgChart1"/>
    <dgm:cxn modelId="{C857DAD8-9A2F-46AA-9C94-2BE2258DFA8A}" srcId="{60674C7A-D859-444D-B527-AC9F8DB51F93}" destId="{82554090-D4A6-42D7-AF76-EA599DB7210C}" srcOrd="1" destOrd="0" parTransId="{4862E5C2-DBFA-45FA-8635-3CE6401601E8}" sibTransId="{471967D2-C1B6-46FA-B0C0-E1E561C18A3E}"/>
    <dgm:cxn modelId="{1AAD30FA-0D6B-46E8-86D0-7532AE38A0A7}" type="presOf" srcId="{60674C7A-D859-444D-B527-AC9F8DB51F93}" destId="{F37FBC5C-CF81-4CDD-A7EC-9105B7D04A02}" srcOrd="0" destOrd="0" presId="urn:microsoft.com/office/officeart/2005/8/layout/orgChart1"/>
    <dgm:cxn modelId="{4C5F3D45-33B2-47C5-A89A-6B8FA30277AB}" srcId="{60674C7A-D859-444D-B527-AC9F8DB51F93}" destId="{559CD642-892E-4FAC-9D25-45872A6C1C87}" srcOrd="0" destOrd="0" parTransId="{ED0D3E6E-EFA2-48EB-A3EF-7D391604F0D3}" sibTransId="{C3D90A9A-7B6F-4B9B-A76C-14E6CD506FC1}"/>
    <dgm:cxn modelId="{4BAE0431-A026-428B-81C9-A8C6463CE71D}" type="presParOf" srcId="{F841E7D7-9650-44DE-859F-7FBA59B3DB9C}" destId="{136862E6-2AA5-4F2B-B363-B72CD8520EB4}" srcOrd="0" destOrd="0" presId="urn:microsoft.com/office/officeart/2005/8/layout/orgChart1"/>
    <dgm:cxn modelId="{DCEB74AE-C160-473A-9DB3-BA3D4CB2E316}" type="presParOf" srcId="{136862E6-2AA5-4F2B-B363-B72CD8520EB4}" destId="{5200CDEA-E820-4467-AA37-0CAF7544B994}" srcOrd="0" destOrd="0" presId="urn:microsoft.com/office/officeart/2005/8/layout/orgChart1"/>
    <dgm:cxn modelId="{C8AADD52-F881-4DA4-A0C2-87BF88C5AAEA}" type="presParOf" srcId="{5200CDEA-E820-4467-AA37-0CAF7544B994}" destId="{F37FBC5C-CF81-4CDD-A7EC-9105B7D04A02}" srcOrd="0" destOrd="0" presId="urn:microsoft.com/office/officeart/2005/8/layout/orgChart1"/>
    <dgm:cxn modelId="{AD34ED33-FD64-4557-93D8-33B6C9DA88E8}" type="presParOf" srcId="{5200CDEA-E820-4467-AA37-0CAF7544B994}" destId="{D7B7F4E8-1D33-419C-A7A5-33A3C06EA99F}" srcOrd="1" destOrd="0" presId="urn:microsoft.com/office/officeart/2005/8/layout/orgChart1"/>
    <dgm:cxn modelId="{C2C807D8-7DB0-4125-A2F3-D8B665969485}" type="presParOf" srcId="{136862E6-2AA5-4F2B-B363-B72CD8520EB4}" destId="{0DC7A41A-FE35-483F-A50E-BFC11440A1C5}" srcOrd="1" destOrd="0" presId="urn:microsoft.com/office/officeart/2005/8/layout/orgChart1"/>
    <dgm:cxn modelId="{0FFC0068-F45E-4124-B78A-D6E23425860C}" type="presParOf" srcId="{0DC7A41A-FE35-483F-A50E-BFC11440A1C5}" destId="{B9538FE2-C015-40C8-BB81-290891D428B6}" srcOrd="0" destOrd="0" presId="urn:microsoft.com/office/officeart/2005/8/layout/orgChart1"/>
    <dgm:cxn modelId="{71811DCD-CA09-4BE3-8BD9-E8E2B13630FD}" type="presParOf" srcId="{0DC7A41A-FE35-483F-A50E-BFC11440A1C5}" destId="{AAE196AD-1E08-4E3D-A778-57B6628702CE}" srcOrd="1" destOrd="0" presId="urn:microsoft.com/office/officeart/2005/8/layout/orgChart1"/>
    <dgm:cxn modelId="{1DFA763B-7B71-4800-9C99-A674B6494483}" type="presParOf" srcId="{AAE196AD-1E08-4E3D-A778-57B6628702CE}" destId="{148E9F67-D960-4E2E-BB45-7987837EE550}" srcOrd="0" destOrd="0" presId="urn:microsoft.com/office/officeart/2005/8/layout/orgChart1"/>
    <dgm:cxn modelId="{FC43A667-466F-437A-8F7A-CF906933D4F7}" type="presParOf" srcId="{148E9F67-D960-4E2E-BB45-7987837EE550}" destId="{F5CD4D87-9D9E-4133-8553-69E584AF8617}" srcOrd="0" destOrd="0" presId="urn:microsoft.com/office/officeart/2005/8/layout/orgChart1"/>
    <dgm:cxn modelId="{F7A8F6C8-C779-4CA6-B65B-F175FF163B14}" type="presParOf" srcId="{148E9F67-D960-4E2E-BB45-7987837EE550}" destId="{98DC4BFC-E491-4407-8C38-E52BFB998D99}" srcOrd="1" destOrd="0" presId="urn:microsoft.com/office/officeart/2005/8/layout/orgChart1"/>
    <dgm:cxn modelId="{79D13385-0F19-47EC-8FB8-A9CF5CBA0E44}" type="presParOf" srcId="{AAE196AD-1E08-4E3D-A778-57B6628702CE}" destId="{CD885435-4079-40B7-9C41-BDCCCD660E5F}" srcOrd="1" destOrd="0" presId="urn:microsoft.com/office/officeart/2005/8/layout/orgChart1"/>
    <dgm:cxn modelId="{ACFC7172-FBCE-4302-9F1A-99E0FD02B38E}" type="presParOf" srcId="{AAE196AD-1E08-4E3D-A778-57B6628702CE}" destId="{F38DE188-8068-437E-A531-E287351AE1EB}" srcOrd="2" destOrd="0" presId="urn:microsoft.com/office/officeart/2005/8/layout/orgChart1"/>
    <dgm:cxn modelId="{BD4CC167-D56C-478D-B099-84959536C821}" type="presParOf" srcId="{0DC7A41A-FE35-483F-A50E-BFC11440A1C5}" destId="{3144B203-FF8C-4D55-92FB-DB527D19B55F}" srcOrd="2" destOrd="0" presId="urn:microsoft.com/office/officeart/2005/8/layout/orgChart1"/>
    <dgm:cxn modelId="{EA8C3932-F8F0-4F0B-ABF8-86CAF744B0E4}" type="presParOf" srcId="{0DC7A41A-FE35-483F-A50E-BFC11440A1C5}" destId="{813C7F59-FCDF-4BC6-8EEC-695715136B92}" srcOrd="3" destOrd="0" presId="urn:microsoft.com/office/officeart/2005/8/layout/orgChart1"/>
    <dgm:cxn modelId="{D9B596D4-48BF-4F43-BF5E-3E5C95C67DC0}" type="presParOf" srcId="{813C7F59-FCDF-4BC6-8EEC-695715136B92}" destId="{04C0E999-9D1F-47F8-A4D5-144C7C384A96}" srcOrd="0" destOrd="0" presId="urn:microsoft.com/office/officeart/2005/8/layout/orgChart1"/>
    <dgm:cxn modelId="{EE61A800-EE0B-4392-8D2E-DDBB0BBAB195}" type="presParOf" srcId="{04C0E999-9D1F-47F8-A4D5-144C7C384A96}" destId="{8E446EC8-512A-4576-8438-BD4281241EBC}" srcOrd="0" destOrd="0" presId="urn:microsoft.com/office/officeart/2005/8/layout/orgChart1"/>
    <dgm:cxn modelId="{CF68F71F-64E4-4945-84C4-9C56E0CC93A7}" type="presParOf" srcId="{04C0E999-9D1F-47F8-A4D5-144C7C384A96}" destId="{3456F1E1-57DD-4F94-9253-6D942E3797AE}" srcOrd="1" destOrd="0" presId="urn:microsoft.com/office/officeart/2005/8/layout/orgChart1"/>
    <dgm:cxn modelId="{E575D7E0-9116-4ABC-BBED-0ADCC0F04F68}" type="presParOf" srcId="{813C7F59-FCDF-4BC6-8EEC-695715136B92}" destId="{5D136CFC-3252-44FA-AA06-37D2C491392E}" srcOrd="1" destOrd="0" presId="urn:microsoft.com/office/officeart/2005/8/layout/orgChart1"/>
    <dgm:cxn modelId="{98FC0569-C21D-4525-81F2-3BE0CABC406E}" type="presParOf" srcId="{813C7F59-FCDF-4BC6-8EEC-695715136B92}" destId="{D8130077-41C9-4C48-808D-DD5F0E7D7F3C}" srcOrd="2" destOrd="0" presId="urn:microsoft.com/office/officeart/2005/8/layout/orgChart1"/>
    <dgm:cxn modelId="{D0E05847-4CE4-4A1D-9BBD-69C6802EE167}" type="presParOf" srcId="{0DC7A41A-FE35-483F-A50E-BFC11440A1C5}" destId="{7FD37452-8B59-446E-B0C4-BA5A24CF7E6E}" srcOrd="4" destOrd="0" presId="urn:microsoft.com/office/officeart/2005/8/layout/orgChart1"/>
    <dgm:cxn modelId="{F965D0AA-C2C5-401A-A4C0-4533BD7F2229}" type="presParOf" srcId="{0DC7A41A-FE35-483F-A50E-BFC11440A1C5}" destId="{2275F70A-A92A-4066-A1EB-60E988886E3D}" srcOrd="5" destOrd="0" presId="urn:microsoft.com/office/officeart/2005/8/layout/orgChart1"/>
    <dgm:cxn modelId="{45FCAC45-0D74-47AE-859E-670164249970}" type="presParOf" srcId="{2275F70A-A92A-4066-A1EB-60E988886E3D}" destId="{0DC6BD71-57CB-4723-A064-BAD8AE5C3BAC}" srcOrd="0" destOrd="0" presId="urn:microsoft.com/office/officeart/2005/8/layout/orgChart1"/>
    <dgm:cxn modelId="{7C908983-0985-4B05-92B9-9B823B77C2E5}" type="presParOf" srcId="{0DC6BD71-57CB-4723-A064-BAD8AE5C3BAC}" destId="{333FC91D-6A98-46EE-BF03-49F3DA6EEAFA}" srcOrd="0" destOrd="0" presId="urn:microsoft.com/office/officeart/2005/8/layout/orgChart1"/>
    <dgm:cxn modelId="{8386AEED-108F-4F4F-A4DC-94052DA0256B}" type="presParOf" srcId="{0DC6BD71-57CB-4723-A064-BAD8AE5C3BAC}" destId="{5F382356-9365-41E1-972C-52C51E40BDEA}" srcOrd="1" destOrd="0" presId="urn:microsoft.com/office/officeart/2005/8/layout/orgChart1"/>
    <dgm:cxn modelId="{CFFE9840-E915-4F04-BF15-7462D85C92C7}" type="presParOf" srcId="{2275F70A-A92A-4066-A1EB-60E988886E3D}" destId="{26383095-29E6-4D9A-9E06-8D355B3FC1CF}" srcOrd="1" destOrd="0" presId="urn:microsoft.com/office/officeart/2005/8/layout/orgChart1"/>
    <dgm:cxn modelId="{B0D655A8-352E-496C-919E-ACE6C5BC2D77}" type="presParOf" srcId="{2275F70A-A92A-4066-A1EB-60E988886E3D}" destId="{A76B0FB3-B9F1-4194-8DBE-9F9742246124}" srcOrd="2" destOrd="0" presId="urn:microsoft.com/office/officeart/2005/8/layout/orgChart1"/>
    <dgm:cxn modelId="{10638E64-C38A-42F4-9A2A-281AA2D090E1}" type="presParOf" srcId="{136862E6-2AA5-4F2B-B363-B72CD8520EB4}" destId="{B38BCA49-8BC0-46D7-980C-300072D8F35B}" srcOrd="2" destOrd="0" presId="urn:microsoft.com/office/officeart/2005/8/layout/orgChar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D37452-8B59-446E-B0C4-BA5A24CF7E6E}">
      <dsp:nvSpPr>
        <dsp:cNvPr id="0" name=""/>
        <dsp:cNvSpPr/>
      </dsp:nvSpPr>
      <dsp:spPr>
        <a:xfrm>
          <a:off x="4253644" y="1467038"/>
          <a:ext cx="3009484" cy="522307"/>
        </a:xfrm>
        <a:custGeom>
          <a:avLst/>
          <a:gdLst/>
          <a:ahLst/>
          <a:cxnLst/>
          <a:rect l="0" t="0" r="0" b="0"/>
          <a:pathLst>
            <a:path>
              <a:moveTo>
                <a:pt x="0" y="0"/>
              </a:moveTo>
              <a:lnTo>
                <a:pt x="0" y="261153"/>
              </a:lnTo>
              <a:lnTo>
                <a:pt x="3009484" y="261153"/>
              </a:lnTo>
              <a:lnTo>
                <a:pt x="3009484" y="522307"/>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44B203-FF8C-4D55-92FB-DB527D19B55F}">
      <dsp:nvSpPr>
        <dsp:cNvPr id="0" name=""/>
        <dsp:cNvSpPr/>
      </dsp:nvSpPr>
      <dsp:spPr>
        <a:xfrm>
          <a:off x="4207924" y="1467038"/>
          <a:ext cx="91440" cy="522307"/>
        </a:xfrm>
        <a:custGeom>
          <a:avLst/>
          <a:gdLst/>
          <a:ahLst/>
          <a:cxnLst/>
          <a:rect l="0" t="0" r="0" b="0"/>
          <a:pathLst>
            <a:path>
              <a:moveTo>
                <a:pt x="45720" y="0"/>
              </a:moveTo>
              <a:lnTo>
                <a:pt x="45720" y="522307"/>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538FE2-C015-40C8-BB81-290891D428B6}">
      <dsp:nvSpPr>
        <dsp:cNvPr id="0" name=""/>
        <dsp:cNvSpPr/>
      </dsp:nvSpPr>
      <dsp:spPr>
        <a:xfrm>
          <a:off x="1244159" y="1467038"/>
          <a:ext cx="3009484" cy="522307"/>
        </a:xfrm>
        <a:custGeom>
          <a:avLst/>
          <a:gdLst/>
          <a:ahLst/>
          <a:cxnLst/>
          <a:rect l="0" t="0" r="0" b="0"/>
          <a:pathLst>
            <a:path>
              <a:moveTo>
                <a:pt x="3009484" y="0"/>
              </a:moveTo>
              <a:lnTo>
                <a:pt x="3009484" y="261153"/>
              </a:lnTo>
              <a:lnTo>
                <a:pt x="0" y="261153"/>
              </a:lnTo>
              <a:lnTo>
                <a:pt x="0" y="522307"/>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7FBC5C-CF81-4CDD-A7EC-9105B7D04A02}">
      <dsp:nvSpPr>
        <dsp:cNvPr id="0" name=""/>
        <dsp:cNvSpPr/>
      </dsp:nvSpPr>
      <dsp:spPr>
        <a:xfrm>
          <a:off x="1224137" y="223449"/>
          <a:ext cx="6059012" cy="1243588"/>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uk-UA" sz="1800" kern="1200" dirty="0" smtClean="0"/>
            <a:t>Значну роль із захисту жертв війни та подолання гуманітарних наслідків збройних конфліктів відіграють різноманітні організації</a:t>
          </a:r>
          <a:r>
            <a:rPr lang="uk-UA" sz="1300" kern="1200" dirty="0" smtClean="0"/>
            <a:t>: </a:t>
          </a:r>
          <a:endParaRPr lang="uk-UA" sz="1300" kern="1200" dirty="0"/>
        </a:p>
      </dsp:txBody>
      <dsp:txXfrm>
        <a:off x="1224137" y="223449"/>
        <a:ext cx="6059012" cy="1243588"/>
      </dsp:txXfrm>
    </dsp:sp>
    <dsp:sp modelId="{F5CD4D87-9D9E-4133-8553-69E584AF8617}">
      <dsp:nvSpPr>
        <dsp:cNvPr id="0" name=""/>
        <dsp:cNvSpPr/>
      </dsp:nvSpPr>
      <dsp:spPr>
        <a:xfrm>
          <a:off x="571" y="1989345"/>
          <a:ext cx="2487177" cy="1243588"/>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uk-UA" sz="1300" kern="1200" dirty="0" smtClean="0"/>
            <a:t>Міжнародні міжурядові організації</a:t>
          </a:r>
          <a:endParaRPr lang="uk-UA" sz="1300" kern="1200" dirty="0"/>
        </a:p>
      </dsp:txBody>
      <dsp:txXfrm>
        <a:off x="571" y="1989345"/>
        <a:ext cx="2487177" cy="1243588"/>
      </dsp:txXfrm>
    </dsp:sp>
    <dsp:sp modelId="{8E446EC8-512A-4576-8438-BD4281241EBC}">
      <dsp:nvSpPr>
        <dsp:cNvPr id="0" name=""/>
        <dsp:cNvSpPr/>
      </dsp:nvSpPr>
      <dsp:spPr>
        <a:xfrm>
          <a:off x="3010055" y="1989345"/>
          <a:ext cx="2487177" cy="1243588"/>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uk-UA" sz="1300" kern="1200" dirty="0" smtClean="0"/>
            <a:t>Міжнародні неурядові організації (</a:t>
          </a:r>
          <a:r>
            <a:rPr lang="uk-UA" sz="1300" i="1" kern="1200" dirty="0" smtClean="0"/>
            <a:t>створює одна країна – допомагають всім</a:t>
          </a:r>
          <a:r>
            <a:rPr lang="uk-UA" sz="1300" kern="1200" dirty="0" smtClean="0"/>
            <a:t>)</a:t>
          </a:r>
          <a:endParaRPr lang="uk-UA" sz="1300" kern="1200" dirty="0"/>
        </a:p>
      </dsp:txBody>
      <dsp:txXfrm>
        <a:off x="3010055" y="1989345"/>
        <a:ext cx="2487177" cy="1243588"/>
      </dsp:txXfrm>
    </dsp:sp>
    <dsp:sp modelId="{333FC91D-6A98-46EE-BF03-49F3DA6EEAFA}">
      <dsp:nvSpPr>
        <dsp:cNvPr id="0" name=""/>
        <dsp:cNvSpPr/>
      </dsp:nvSpPr>
      <dsp:spPr>
        <a:xfrm>
          <a:off x="6019539" y="1989345"/>
          <a:ext cx="2487177" cy="1243588"/>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uk-UA" sz="1300" kern="1200" dirty="0" smtClean="0"/>
            <a:t>МКЧХ - Міжнародна федерація Червоного Хреста та Червоного Півмісяця - Національні товариства</a:t>
          </a:r>
          <a:endParaRPr lang="uk-UA" sz="1300" kern="1200" dirty="0"/>
        </a:p>
      </dsp:txBody>
      <dsp:txXfrm>
        <a:off x="6019539" y="1989345"/>
        <a:ext cx="2487177" cy="12435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134D7-D239-4770-AB2F-2795F7940B36}" type="datetimeFigureOut">
              <a:rPr lang="uk-UA" smtClean="0"/>
              <a:pPr/>
              <a:t>10.01.2025</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52D394-0E84-4A1E-BD91-CB6F37387F6A}"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09CCF98A-47AD-436F-AEC7-9196C50AB3B9}" type="slidenum">
              <a:rPr lang="ru-RU" smtClean="0"/>
              <a:pPr/>
              <a:t>52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501FC9F2-7241-4DF2-A56E-5B5C27628B72}" type="datetimeFigureOut">
              <a:rPr lang="uk-UA" smtClean="0"/>
              <a:pPr/>
              <a:t>10.01.2025</a:t>
            </a:fld>
            <a:endParaRPr lang="uk-UA"/>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uk-UA"/>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D37BDE07-7FCA-47D1-A63A-16D338BBF5D6}"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D37BDE07-7FCA-47D1-A63A-16D338BBF5D6}"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D37BDE07-7FCA-47D1-A63A-16D338BBF5D6}"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D37BDE07-7FCA-47D1-A63A-16D338BBF5D6}" type="slidenum">
              <a:rPr lang="uk-UA" smtClean="0"/>
              <a:pPr/>
              <a:t>‹#›</a:t>
            </a:fld>
            <a:endParaRPr lang="uk-UA"/>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D37BDE07-7FCA-47D1-A63A-16D338BBF5D6}" type="slidenum">
              <a:rPr lang="uk-UA" smtClean="0"/>
              <a:pPr/>
              <a:t>‹#›</a:t>
            </a:fld>
            <a:endParaRPr lang="uk-UA"/>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p:txBody>
          <a:bodyPr/>
          <a:lstStyle>
            <a:extLst/>
          </a:lstStyle>
          <a:p>
            <a:fld id="{D37BDE07-7FCA-47D1-A63A-16D338BBF5D6}" type="slidenum">
              <a:rPr lang="uk-UA" smtClean="0"/>
              <a:pPr/>
              <a:t>‹#›</a:t>
            </a:fld>
            <a:endParaRPr lang="uk-UA"/>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8" name="Нижний колонтитул 7"/>
          <p:cNvSpPr>
            <a:spLocks noGrp="1"/>
          </p:cNvSpPr>
          <p:nvPr>
            <p:ph type="ftr" sz="quarter" idx="11"/>
          </p:nvPr>
        </p:nvSpPr>
        <p:spPr/>
        <p:txBody>
          <a:bodyPr/>
          <a:lstStyle>
            <a:extLst/>
          </a:lstStyle>
          <a:p>
            <a:endParaRPr lang="uk-UA"/>
          </a:p>
        </p:txBody>
      </p:sp>
      <p:sp>
        <p:nvSpPr>
          <p:cNvPr id="9" name="Номер слайда 8"/>
          <p:cNvSpPr>
            <a:spLocks noGrp="1"/>
          </p:cNvSpPr>
          <p:nvPr>
            <p:ph type="sldNum" sz="quarter" idx="12"/>
          </p:nvPr>
        </p:nvSpPr>
        <p:spPr/>
        <p:txBody>
          <a:bodyPr/>
          <a:lstStyle>
            <a:extLst/>
          </a:lstStyle>
          <a:p>
            <a:fld id="{D37BDE07-7FCA-47D1-A63A-16D338BBF5D6}" type="slidenum">
              <a:rPr lang="uk-UA" smtClean="0"/>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4" name="Нижний колонтитул 3"/>
          <p:cNvSpPr>
            <a:spLocks noGrp="1"/>
          </p:cNvSpPr>
          <p:nvPr>
            <p:ph type="ftr" sz="quarter" idx="11"/>
          </p:nvPr>
        </p:nvSpPr>
        <p:spPr/>
        <p:txBody>
          <a:bodyPr/>
          <a:lstStyle>
            <a:extLst/>
          </a:lstStyle>
          <a:p>
            <a:endParaRPr lang="uk-UA"/>
          </a:p>
        </p:txBody>
      </p:sp>
      <p:sp>
        <p:nvSpPr>
          <p:cNvPr id="5" name="Номер слайда 4"/>
          <p:cNvSpPr>
            <a:spLocks noGrp="1"/>
          </p:cNvSpPr>
          <p:nvPr>
            <p:ph type="sldNum" sz="quarter" idx="12"/>
          </p:nvPr>
        </p:nvSpPr>
        <p:spPr/>
        <p:txBody>
          <a:bodyPr/>
          <a:lstStyle>
            <a:extLst/>
          </a:lstStyle>
          <a:p>
            <a:fld id="{D37BDE07-7FCA-47D1-A63A-16D338BBF5D6}" type="slidenum">
              <a:rPr lang="uk-UA" smtClean="0"/>
              <a:pPr/>
              <a:t>‹#›</a:t>
            </a:fld>
            <a:endParaRPr lang="uk-UA"/>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01FC9F2-7241-4DF2-A56E-5B5C27628B72}" type="datetimeFigureOut">
              <a:rPr lang="uk-UA" smtClean="0"/>
              <a:pPr/>
              <a:t>10.01.2025</a:t>
            </a:fld>
            <a:endParaRPr lang="uk-UA"/>
          </a:p>
        </p:txBody>
      </p:sp>
      <p:sp>
        <p:nvSpPr>
          <p:cNvPr id="3" name="Нижний колонтитул 2"/>
          <p:cNvSpPr>
            <a:spLocks noGrp="1"/>
          </p:cNvSpPr>
          <p:nvPr>
            <p:ph type="ftr" sz="quarter" idx="11"/>
          </p:nvPr>
        </p:nvSpPr>
        <p:spPr/>
        <p:txBody>
          <a:bodyPr/>
          <a:lstStyle>
            <a:extLst/>
          </a:lstStyle>
          <a:p>
            <a:endParaRPr lang="uk-UA"/>
          </a:p>
        </p:txBody>
      </p:sp>
      <p:sp>
        <p:nvSpPr>
          <p:cNvPr id="4" name="Номер слайда 3"/>
          <p:cNvSpPr>
            <a:spLocks noGrp="1"/>
          </p:cNvSpPr>
          <p:nvPr>
            <p:ph type="sldNum" sz="quarter" idx="12"/>
          </p:nvPr>
        </p:nvSpPr>
        <p:spPr/>
        <p:txBody>
          <a:bodyPr/>
          <a:lstStyle>
            <a:extLst/>
          </a:lstStyle>
          <a:p>
            <a:fld id="{D37BDE07-7FCA-47D1-A63A-16D338BBF5D6}"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501FC9F2-7241-4DF2-A56E-5B5C27628B72}" type="datetimeFigureOut">
              <a:rPr lang="uk-UA" smtClean="0"/>
              <a:pPr/>
              <a:t>10.01.2025</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p:txBody>
          <a:bodyPr/>
          <a:lstStyle>
            <a:extLst/>
          </a:lstStyle>
          <a:p>
            <a:fld id="{D37BDE07-7FCA-47D1-A63A-16D338BBF5D6}" type="slidenum">
              <a:rPr lang="uk-UA" smtClean="0"/>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501FC9F2-7241-4DF2-A56E-5B5C27628B72}" type="datetimeFigureOut">
              <a:rPr lang="uk-UA" smtClean="0"/>
              <a:pPr/>
              <a:t>10.01.2025</a:t>
            </a:fld>
            <a:endParaRPr lang="uk-UA"/>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uk-UA"/>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D37BDE07-7FCA-47D1-A63A-16D338BBF5D6}" type="slidenum">
              <a:rPr lang="uk-UA" smtClean="0"/>
              <a:pPr/>
              <a:t>‹#›</a:t>
            </a:fld>
            <a:endParaRPr lang="uk-UA"/>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01FC9F2-7241-4DF2-A56E-5B5C27628B72}" type="datetimeFigureOut">
              <a:rPr lang="uk-UA" smtClean="0"/>
              <a:pPr/>
              <a:t>10.01.2025</a:t>
            </a:fld>
            <a:endParaRPr lang="uk-UA"/>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uk-UA"/>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37BDE07-7FCA-47D1-A63A-16D338BBF5D6}"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radiosvoboda.org/a/news-mariupol-teatr-znimky/31756700.html"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428604"/>
            <a:ext cx="8712968" cy="4369688"/>
          </a:xfrm>
          <a:solidFill>
            <a:srgbClr val="FFFF00"/>
          </a:solidFill>
        </p:spPr>
        <p:style>
          <a:lnRef idx="1">
            <a:schemeClr val="accent4"/>
          </a:lnRef>
          <a:fillRef idx="2">
            <a:schemeClr val="accent4"/>
          </a:fillRef>
          <a:effectRef idx="1">
            <a:schemeClr val="accent4"/>
          </a:effectRef>
          <a:fontRef idx="minor">
            <a:schemeClr val="dk1"/>
          </a:fontRef>
        </p:style>
        <p:txBody>
          <a:bodyPr>
            <a:noAutofit/>
          </a:bodyPr>
          <a:lstStyle/>
          <a:p>
            <a:r>
              <a:rPr lang="uk-UA" sz="4400" dirty="0" smtClean="0"/>
              <a:t/>
            </a:r>
            <a:br>
              <a:rPr lang="uk-UA" sz="4400" dirty="0" smtClean="0"/>
            </a:br>
            <a:r>
              <a:rPr lang="uk-UA" sz="4400" dirty="0" smtClean="0"/>
              <a:t/>
            </a:r>
            <a:br>
              <a:rPr lang="uk-UA" sz="4400" dirty="0" smtClean="0"/>
            </a:br>
            <a:r>
              <a:rPr lang="uk-UA" sz="4400" dirty="0" smtClean="0"/>
              <a:t/>
            </a:r>
            <a:br>
              <a:rPr lang="uk-UA" sz="4400" dirty="0" smtClean="0"/>
            </a:br>
            <a:r>
              <a:rPr lang="uk-UA" sz="4400" dirty="0" smtClean="0"/>
              <a:t/>
            </a:r>
            <a:br>
              <a:rPr lang="uk-UA" sz="4400" dirty="0" smtClean="0"/>
            </a:br>
            <a:r>
              <a:rPr lang="uk-UA" sz="4400" dirty="0" smtClean="0"/>
              <a:t>Інноваційні </a:t>
            </a:r>
            <a:r>
              <a:rPr lang="uk-UA" sz="4400" dirty="0" smtClean="0"/>
              <a:t>цифрові </a:t>
            </a:r>
            <a:r>
              <a:rPr lang="uk-UA" sz="4400" dirty="0" smtClean="0"/>
              <a:t/>
            </a:r>
            <a:br>
              <a:rPr lang="uk-UA" sz="4400" dirty="0" smtClean="0"/>
            </a:br>
            <a:r>
              <a:rPr lang="uk-UA" sz="4400" dirty="0" smtClean="0"/>
              <a:t>технології </a:t>
            </a:r>
            <a:r>
              <a:rPr lang="uk-UA" sz="4400" dirty="0" smtClean="0"/>
              <a:t>як засіб підвищення якості освіти на </a:t>
            </a:r>
            <a:r>
              <a:rPr lang="uk-UA" sz="4400" dirty="0" smtClean="0"/>
              <a:t>уроках предмета</a:t>
            </a:r>
            <a:br>
              <a:rPr lang="uk-UA" sz="4400" dirty="0" smtClean="0"/>
            </a:br>
            <a:r>
              <a:rPr lang="uk-UA" sz="4400" dirty="0" smtClean="0"/>
              <a:t> </a:t>
            </a:r>
            <a:r>
              <a:rPr lang="uk-UA" sz="4400" dirty="0" err="1" smtClean="0"/>
              <a:t>“Захист</a:t>
            </a:r>
            <a:r>
              <a:rPr lang="uk-UA" sz="4400" dirty="0" smtClean="0"/>
              <a:t> </a:t>
            </a:r>
            <a:r>
              <a:rPr lang="uk-UA" sz="4400" dirty="0" err="1" smtClean="0"/>
              <a:t>України”</a:t>
            </a:r>
            <a:r>
              <a:rPr lang="uk-UA" sz="4400" dirty="0" smtClean="0"/>
              <a:t/>
            </a:r>
            <a:br>
              <a:rPr lang="uk-UA" sz="4400" dirty="0" smtClean="0"/>
            </a:br>
            <a:endParaRPr lang="uk-UA" sz="4400"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500034" y="714356"/>
            <a:ext cx="936104" cy="842493"/>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268760"/>
            <a:ext cx="8712968" cy="5328592"/>
          </a:xfrm>
        </p:spPr>
        <p:txBody>
          <a:bodyPr>
            <a:normAutofit fontScale="62500" lnSpcReduction="20000"/>
          </a:bodyPr>
          <a:lstStyle/>
          <a:p>
            <a:pPr marL="87313" indent="-9525">
              <a:buNone/>
            </a:pPr>
            <a:r>
              <a:rPr lang="uk-UA" dirty="0" smtClean="0"/>
              <a:t>Діяльність міжнародних організацій щодо надання гуманітарної допомоги під час надзвичайних/кризових ситуацій розподіляється наступним чином:</a:t>
            </a:r>
          </a:p>
          <a:p>
            <a:pPr marL="539750" indent="-255588">
              <a:buFont typeface="Wingdings" pitchFamily="2" charset="2"/>
              <a:buChar char="q"/>
            </a:pPr>
            <a:r>
              <a:rPr lang="uk-UA" b="1" dirty="0" smtClean="0">
                <a:solidFill>
                  <a:srgbClr val="C00000"/>
                </a:solidFill>
              </a:rPr>
              <a:t>за діяльність у сфері сільського господарства </a:t>
            </a:r>
            <a:r>
              <a:rPr lang="uk-UA" dirty="0" smtClean="0"/>
              <a:t>керівництво глобальних кластерів несе Продовольча та сільськогосподарська організація ООН (далі – </a:t>
            </a:r>
            <a:r>
              <a:rPr lang="uk-UA" dirty="0" err="1" smtClean="0"/>
              <a:t>ФАО</a:t>
            </a:r>
            <a:r>
              <a:rPr lang="uk-UA" dirty="0" smtClean="0"/>
              <a:t>); </a:t>
            </a:r>
          </a:p>
          <a:p>
            <a:pPr marL="539750" indent="-255588">
              <a:buFont typeface="Wingdings" pitchFamily="2" charset="2"/>
              <a:buChar char="q"/>
            </a:pPr>
            <a:r>
              <a:rPr lang="uk-UA" b="1" dirty="0" smtClean="0">
                <a:solidFill>
                  <a:srgbClr val="C00000"/>
                </a:solidFill>
              </a:rPr>
              <a:t>за управління таборами </a:t>
            </a:r>
            <a:r>
              <a:rPr lang="uk-UA" dirty="0" smtClean="0"/>
              <a:t>– Управління Верховного комісара ООН у справах біженців (далі – УВКБ ООН) та Міжнародна організація з міграції (далі – МОМ); </a:t>
            </a:r>
          </a:p>
          <a:p>
            <a:pPr marL="539750" indent="-255588">
              <a:buFont typeface="Wingdings" pitchFamily="2" charset="2"/>
              <a:buChar char="q"/>
            </a:pPr>
            <a:r>
              <a:rPr lang="uk-UA" b="1" dirty="0" smtClean="0">
                <a:solidFill>
                  <a:srgbClr val="C00000"/>
                </a:solidFill>
              </a:rPr>
              <a:t>за ранні етапи відновлювальних робіт </a:t>
            </a:r>
            <a:r>
              <a:rPr lang="uk-UA" dirty="0" smtClean="0"/>
              <a:t>– Програма розвитку ООН (далі – ПРООН); </a:t>
            </a:r>
          </a:p>
          <a:p>
            <a:pPr marL="539750" indent="-255588">
              <a:buFont typeface="Wingdings" pitchFamily="2" charset="2"/>
              <a:buChar char="q"/>
            </a:pPr>
            <a:r>
              <a:rPr lang="uk-UA" b="1" dirty="0" smtClean="0">
                <a:solidFill>
                  <a:srgbClr val="C00000"/>
                </a:solidFill>
              </a:rPr>
              <a:t>за освіту </a:t>
            </a:r>
            <a:r>
              <a:rPr lang="uk-UA" dirty="0" smtClean="0"/>
              <a:t>– Дитячий фонд ООН (далі – ЮНІСЕФ) та міжнародна неурядова організація «Врятуємо дітей»; </a:t>
            </a:r>
          </a:p>
          <a:p>
            <a:pPr marL="539750" indent="-255588">
              <a:buFont typeface="Wingdings" pitchFamily="2" charset="2"/>
              <a:buChar char="q"/>
            </a:pPr>
            <a:r>
              <a:rPr lang="uk-UA" b="1" dirty="0" smtClean="0">
                <a:solidFill>
                  <a:srgbClr val="C00000"/>
                </a:solidFill>
              </a:rPr>
              <a:t>за аварійні укриття </a:t>
            </a:r>
            <a:r>
              <a:rPr lang="uk-UA" dirty="0" smtClean="0"/>
              <a:t>– УВКБ ООН та Міжнародна федерація товариств Червоного Хреста і Червоного Півмісяця (відповідальний за скликання);</a:t>
            </a:r>
          </a:p>
          <a:p>
            <a:pPr marL="539750" indent="-255588">
              <a:buFont typeface="Wingdings" pitchFamily="2" charset="2"/>
              <a:buChar char="q"/>
            </a:pPr>
            <a:r>
              <a:rPr lang="uk-UA" b="1" dirty="0" smtClean="0">
                <a:solidFill>
                  <a:srgbClr val="C00000"/>
                </a:solidFill>
              </a:rPr>
              <a:t>за охорону здоров’я </a:t>
            </a:r>
            <a:r>
              <a:rPr lang="uk-UA" dirty="0" smtClean="0"/>
              <a:t>– Всесвітня організація охорони здоров’я (далі – ВООЗ) та 32 гуманітарні партнерські установи;</a:t>
            </a:r>
          </a:p>
          <a:p>
            <a:pPr marL="539750" indent="-255588">
              <a:buFont typeface="Wingdings" pitchFamily="2" charset="2"/>
              <a:buChar char="q"/>
            </a:pPr>
            <a:r>
              <a:rPr lang="uk-UA" b="1" dirty="0" smtClean="0">
                <a:solidFill>
                  <a:srgbClr val="C00000"/>
                </a:solidFill>
              </a:rPr>
              <a:t>за харчування </a:t>
            </a:r>
            <a:r>
              <a:rPr lang="uk-UA" dirty="0" smtClean="0"/>
              <a:t>– ЮНІСЕФ;</a:t>
            </a:r>
          </a:p>
          <a:p>
            <a:pPr marL="539750" indent="-255588">
              <a:buFont typeface="Wingdings" pitchFamily="2" charset="2"/>
              <a:buChar char="q"/>
            </a:pPr>
            <a:r>
              <a:rPr lang="uk-UA" b="1" dirty="0" smtClean="0">
                <a:solidFill>
                  <a:srgbClr val="C00000"/>
                </a:solidFill>
              </a:rPr>
              <a:t>за захист </a:t>
            </a:r>
            <a:r>
              <a:rPr lang="uk-UA" dirty="0" smtClean="0"/>
              <a:t>– УВКБ ООН та Управління Верховного комісара ООН з прав людини (далі – УВКПЛ) і ЮНІСЕФ; </a:t>
            </a:r>
          </a:p>
          <a:p>
            <a:pPr marL="539750" indent="-255588">
              <a:buFont typeface="Wingdings" pitchFamily="2" charset="2"/>
              <a:buChar char="q"/>
            </a:pPr>
            <a:r>
              <a:rPr lang="uk-UA" b="1" dirty="0" smtClean="0">
                <a:solidFill>
                  <a:srgbClr val="C00000"/>
                </a:solidFill>
              </a:rPr>
              <a:t>за телекомунікації </a:t>
            </a:r>
            <a:r>
              <a:rPr lang="uk-UA" dirty="0" smtClean="0"/>
              <a:t>– Управління ООН з координації гуманітарних справ (далі – УКГП) та ЮНІСЕФ; </a:t>
            </a:r>
          </a:p>
          <a:p>
            <a:pPr marL="539750" indent="-255588">
              <a:buFont typeface="Wingdings" pitchFamily="2" charset="2"/>
              <a:buChar char="q"/>
            </a:pPr>
            <a:r>
              <a:rPr lang="uk-UA" b="1" dirty="0" smtClean="0">
                <a:solidFill>
                  <a:srgbClr val="C00000"/>
                </a:solidFill>
              </a:rPr>
              <a:t>за водопостачання та санітарію </a:t>
            </a:r>
            <a:r>
              <a:rPr lang="uk-UA" dirty="0" smtClean="0"/>
              <a:t>– ЮНІСЕФ, ВООЗ.</a:t>
            </a:r>
            <a:endParaRPr lang="uk-UA" dirty="0"/>
          </a:p>
        </p:txBody>
      </p:sp>
      <p:sp>
        <p:nvSpPr>
          <p:cNvPr id="3" name="Заголовок 2"/>
          <p:cNvSpPr>
            <a:spLocks noGrp="1"/>
          </p:cNvSpPr>
          <p:nvPr>
            <p:ph type="title"/>
          </p:nvPr>
        </p:nvSpPr>
        <p:spPr>
          <a:xfrm>
            <a:off x="251520" y="274638"/>
            <a:ext cx="8712968" cy="922114"/>
          </a:xfrm>
        </p:spPr>
        <p:txBody>
          <a:bodyPr>
            <a:normAutofit fontScale="90000"/>
          </a:bodyPr>
          <a:lstStyle/>
          <a:p>
            <a:pPr algn="ctr"/>
            <a:r>
              <a:rPr lang="uk-UA" sz="3400" dirty="0" smtClean="0">
                <a:effectLst>
                  <a:outerShdw blurRad="38100" dist="38100" dir="2700000" algn="tl">
                    <a:srgbClr val="000000">
                      <a:alpha val="43137"/>
                    </a:srgbClr>
                  </a:outerShdw>
                </a:effectLst>
              </a:rPr>
              <a:t>Діяльність міжнародних організацій щодо надання гуманітарної допомоги</a:t>
            </a:r>
            <a:endParaRPr lang="uk-UA" sz="3400" dirty="0">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457200" y="332656"/>
            <a:ext cx="1090464" cy="5674635"/>
          </a:xfrm>
        </p:spPr>
        <p:txBody>
          <a:bodyPr vert="vert270" anchor="ctr">
            <a:noAutofit/>
          </a:bodyPr>
          <a:lstStyle/>
          <a:p>
            <a:pPr algn="ctr">
              <a:buNone/>
            </a:pPr>
            <a:r>
              <a:rPr lang="uk-UA" sz="6000" b="1" dirty="0" smtClean="0">
                <a:solidFill>
                  <a:schemeClr val="tx2"/>
                </a:solidFill>
                <a:effectLst>
                  <a:outerShdw blurRad="38100" dist="38100" dir="2700000" algn="tl">
                    <a:srgbClr val="000000">
                      <a:alpha val="43137"/>
                    </a:srgbClr>
                  </a:outerShdw>
                </a:effectLst>
              </a:rPr>
              <a:t>Кластери</a:t>
            </a:r>
            <a:endParaRPr lang="uk-UA" sz="6000" b="1" dirty="0">
              <a:solidFill>
                <a:schemeClr val="tx2"/>
              </a:solidFill>
              <a:effectLst>
                <a:outerShdw blurRad="38100" dist="38100" dir="2700000" algn="tl">
                  <a:srgbClr val="000000">
                    <a:alpha val="43137"/>
                  </a:srgbClr>
                </a:outerShdw>
              </a:effectLst>
            </a:endParaRPr>
          </a:p>
        </p:txBody>
      </p:sp>
      <p:pic>
        <p:nvPicPr>
          <p:cNvPr id="6" name="Picture 1738"/>
          <p:cNvPicPr>
            <a:picLocks/>
          </p:cNvPicPr>
          <p:nvPr/>
        </p:nvPicPr>
        <p:blipFill>
          <a:blip r:embed="rId2" cstate="print"/>
          <a:stretch>
            <a:fillRect/>
          </a:stretch>
        </p:blipFill>
        <p:spPr>
          <a:xfrm>
            <a:off x="2159224" y="0"/>
            <a:ext cx="6984776"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980728"/>
            <a:ext cx="8712968" cy="5184576"/>
          </a:xfrm>
        </p:spPr>
        <p:txBody>
          <a:bodyPr>
            <a:normAutofit fontScale="62500" lnSpcReduction="20000"/>
          </a:bodyPr>
          <a:lstStyle/>
          <a:p>
            <a:pPr marL="87313" indent="-9525">
              <a:buNone/>
            </a:pPr>
            <a:r>
              <a:rPr lang="uk-UA" dirty="0" smtClean="0"/>
              <a:t>Організації системи ООН в Україні представлені 18 фондами, програмами та спеціалізованими установами серед яких: </a:t>
            </a:r>
          </a:p>
          <a:p>
            <a:pPr marL="539750" indent="-255588">
              <a:buFont typeface="Wingdings" pitchFamily="2" charset="2"/>
              <a:buChar char="q"/>
            </a:pPr>
            <a:r>
              <a:rPr lang="uk-UA" dirty="0" smtClean="0"/>
              <a:t>Всесвітня продовольча програма (</a:t>
            </a:r>
            <a:r>
              <a:rPr lang="en-US" dirty="0" smtClean="0"/>
              <a:t>WFP), </a:t>
            </a:r>
            <a:endParaRPr lang="uk-UA" dirty="0" smtClean="0"/>
          </a:p>
          <a:p>
            <a:pPr marL="539750" indent="-255588">
              <a:buFont typeface="Wingdings" pitchFamily="2" charset="2"/>
              <a:buChar char="q"/>
            </a:pPr>
            <a:r>
              <a:rPr lang="uk-UA" dirty="0" smtClean="0"/>
              <a:t>Всесвітня організація охорони здоров’я (</a:t>
            </a:r>
            <a:r>
              <a:rPr lang="en-US" dirty="0" smtClean="0"/>
              <a:t>WHO), </a:t>
            </a:r>
            <a:endParaRPr lang="uk-UA" dirty="0" smtClean="0"/>
          </a:p>
          <a:p>
            <a:pPr marL="539750" indent="-255588">
              <a:buFont typeface="Wingdings" pitchFamily="2" charset="2"/>
              <a:buChar char="q"/>
            </a:pPr>
            <a:r>
              <a:rPr lang="uk-UA" dirty="0" smtClean="0"/>
              <a:t>Дитячий фонд ООН (</a:t>
            </a:r>
            <a:r>
              <a:rPr lang="en-US" dirty="0" smtClean="0"/>
              <a:t>UNICEF), </a:t>
            </a:r>
            <a:endParaRPr lang="uk-UA" dirty="0" smtClean="0"/>
          </a:p>
          <a:p>
            <a:pPr marL="539750" indent="-255588">
              <a:buFont typeface="Wingdings" pitchFamily="2" charset="2"/>
              <a:buChar char="q"/>
            </a:pPr>
            <a:r>
              <a:rPr lang="uk-UA" dirty="0" smtClean="0"/>
              <a:t>Програма розвитку ООН (</a:t>
            </a:r>
            <a:r>
              <a:rPr lang="en-US" dirty="0" smtClean="0"/>
              <a:t>UNDP), </a:t>
            </a:r>
            <a:endParaRPr lang="uk-UA" dirty="0" smtClean="0"/>
          </a:p>
          <a:p>
            <a:pPr marL="539750" indent="-255588">
              <a:buFont typeface="Wingdings" pitchFamily="2" charset="2"/>
              <a:buChar char="q"/>
            </a:pPr>
            <a:r>
              <a:rPr lang="uk-UA" dirty="0" smtClean="0"/>
              <a:t>Програма волонтерів ООН (</a:t>
            </a:r>
            <a:r>
              <a:rPr lang="en-US" dirty="0" smtClean="0"/>
              <a:t>UNV), </a:t>
            </a:r>
            <a:endParaRPr lang="uk-UA" dirty="0" smtClean="0"/>
          </a:p>
          <a:p>
            <a:pPr marL="539750" indent="-255588">
              <a:buFont typeface="Wingdings" pitchFamily="2" charset="2"/>
              <a:buChar char="q"/>
            </a:pPr>
            <a:r>
              <a:rPr lang="uk-UA" dirty="0" smtClean="0"/>
              <a:t>Програма «</a:t>
            </a:r>
            <a:r>
              <a:rPr lang="uk-UA" dirty="0" err="1" smtClean="0"/>
              <a:t>ООН-Жінки</a:t>
            </a:r>
            <a:r>
              <a:rPr lang="uk-UA" dirty="0" smtClean="0"/>
              <a:t>» (</a:t>
            </a:r>
            <a:r>
              <a:rPr lang="en-US" dirty="0" smtClean="0"/>
              <a:t>UN Women), </a:t>
            </a:r>
            <a:endParaRPr lang="uk-UA" dirty="0" smtClean="0"/>
          </a:p>
          <a:p>
            <a:pPr marL="539750" indent="-255588">
              <a:buFont typeface="Wingdings" pitchFamily="2" charset="2"/>
              <a:buChar char="q"/>
            </a:pPr>
            <a:r>
              <a:rPr lang="uk-UA" dirty="0" smtClean="0"/>
              <a:t>Продовольча та сільськогосподарська організація (</a:t>
            </a:r>
            <a:r>
              <a:rPr lang="en-US" dirty="0" smtClean="0"/>
              <a:t>FAO)</a:t>
            </a:r>
            <a:endParaRPr lang="uk-UA" dirty="0" smtClean="0"/>
          </a:p>
          <a:p>
            <a:pPr marL="539750" indent="-255588">
              <a:buFont typeface="Wingdings" pitchFamily="2" charset="2"/>
              <a:buChar char="q"/>
            </a:pPr>
            <a:r>
              <a:rPr lang="uk-UA" dirty="0" smtClean="0"/>
              <a:t>Міжнародне агентство з атомної енергетики (</a:t>
            </a:r>
            <a:r>
              <a:rPr lang="en-US" dirty="0" smtClean="0"/>
              <a:t>IAEA), </a:t>
            </a:r>
            <a:endParaRPr lang="uk-UA" dirty="0" smtClean="0"/>
          </a:p>
          <a:p>
            <a:pPr marL="539750" indent="-255588">
              <a:buFont typeface="Wingdings" pitchFamily="2" charset="2"/>
              <a:buChar char="q"/>
            </a:pPr>
            <a:r>
              <a:rPr lang="uk-UA" dirty="0" smtClean="0"/>
              <a:t>Міжнародна організація праці (</a:t>
            </a:r>
            <a:r>
              <a:rPr lang="en-US" dirty="0" smtClean="0"/>
              <a:t>ILO), </a:t>
            </a:r>
            <a:endParaRPr lang="uk-UA" dirty="0" smtClean="0"/>
          </a:p>
          <a:p>
            <a:pPr marL="539750" indent="-255588">
              <a:buFont typeface="Wingdings" pitchFamily="2" charset="2"/>
              <a:buChar char="q"/>
            </a:pPr>
            <a:r>
              <a:rPr lang="uk-UA" dirty="0" smtClean="0"/>
              <a:t>Міжнародний валютний фонд (</a:t>
            </a:r>
            <a:r>
              <a:rPr lang="en-US" dirty="0" smtClean="0"/>
              <a:t>IMF), </a:t>
            </a:r>
            <a:endParaRPr lang="uk-UA" dirty="0" smtClean="0"/>
          </a:p>
          <a:p>
            <a:pPr marL="539750" indent="-255588">
              <a:buFont typeface="Wingdings" pitchFamily="2" charset="2"/>
              <a:buChar char="q"/>
            </a:pPr>
            <a:r>
              <a:rPr lang="uk-UA" dirty="0" smtClean="0"/>
              <a:t>Міжнародна організація з міграції (</a:t>
            </a:r>
            <a:r>
              <a:rPr lang="en-US" dirty="0" smtClean="0"/>
              <a:t>IOM), </a:t>
            </a:r>
            <a:endParaRPr lang="uk-UA" dirty="0" smtClean="0"/>
          </a:p>
          <a:p>
            <a:pPr marL="539750" indent="-255588">
              <a:buFont typeface="Wingdings" pitchFamily="2" charset="2"/>
              <a:buChar char="q"/>
            </a:pPr>
            <a:r>
              <a:rPr lang="uk-UA" dirty="0" smtClean="0"/>
              <a:t>Об`єднана Програма ООН з ВІЛ/</a:t>
            </a:r>
            <a:r>
              <a:rPr lang="uk-UA" dirty="0" err="1" smtClean="0"/>
              <a:t>СНІДу</a:t>
            </a:r>
            <a:r>
              <a:rPr lang="uk-UA" dirty="0" smtClean="0"/>
              <a:t> (</a:t>
            </a:r>
            <a:r>
              <a:rPr lang="en-US" dirty="0" smtClean="0"/>
              <a:t>UNAIDS), </a:t>
            </a:r>
            <a:endParaRPr lang="uk-UA" dirty="0" smtClean="0"/>
          </a:p>
          <a:p>
            <a:pPr marL="539750" indent="-255588">
              <a:buFont typeface="Wingdings" pitchFamily="2" charset="2"/>
              <a:buChar char="q"/>
            </a:pPr>
            <a:r>
              <a:rPr lang="uk-UA" dirty="0" smtClean="0"/>
              <a:t>Управління Верховного комісара ООН у справах біженців (</a:t>
            </a:r>
            <a:r>
              <a:rPr lang="en-US" dirty="0" smtClean="0"/>
              <a:t>UNHCR),</a:t>
            </a:r>
            <a:endParaRPr lang="uk-UA" dirty="0" smtClean="0"/>
          </a:p>
          <a:p>
            <a:pPr marL="539750" indent="-255588">
              <a:buFont typeface="Wingdings" pitchFamily="2" charset="2"/>
              <a:buChar char="q"/>
            </a:pPr>
            <a:r>
              <a:rPr lang="uk-UA" dirty="0" smtClean="0"/>
              <a:t>Управління ООН з наркотиків та злочинності (</a:t>
            </a:r>
            <a:r>
              <a:rPr lang="en-US" dirty="0" smtClean="0"/>
              <a:t>UNODC), </a:t>
            </a:r>
            <a:endParaRPr lang="uk-UA" dirty="0" smtClean="0"/>
          </a:p>
          <a:p>
            <a:pPr marL="539750" indent="-255588">
              <a:buFont typeface="Wingdings" pitchFamily="2" charset="2"/>
              <a:buChar char="q"/>
            </a:pPr>
            <a:r>
              <a:rPr lang="uk-UA" dirty="0" smtClean="0"/>
              <a:t>Світовий Банк (</a:t>
            </a:r>
            <a:r>
              <a:rPr lang="en-US" dirty="0" smtClean="0"/>
              <a:t>World Bank), </a:t>
            </a:r>
            <a:endParaRPr lang="uk-UA" dirty="0" smtClean="0"/>
          </a:p>
          <a:p>
            <a:pPr marL="539750" indent="-255588">
              <a:buFont typeface="Wingdings" pitchFamily="2" charset="2"/>
              <a:buChar char="q"/>
            </a:pPr>
            <a:r>
              <a:rPr lang="uk-UA" dirty="0" smtClean="0"/>
              <a:t>Фонд народонаселення ООН (</a:t>
            </a:r>
            <a:r>
              <a:rPr lang="en-US" dirty="0" smtClean="0"/>
              <a:t>UNFPA)</a:t>
            </a:r>
            <a:r>
              <a:rPr lang="uk-UA" dirty="0" smtClean="0"/>
              <a:t> тощо</a:t>
            </a:r>
            <a:r>
              <a:rPr lang="en-US" dirty="0" smtClean="0"/>
              <a:t>. </a:t>
            </a:r>
            <a:endParaRPr lang="uk-UA" dirty="0" smtClean="0"/>
          </a:p>
          <a:p>
            <a:pPr marL="87313" indent="-9525">
              <a:buNone/>
            </a:pPr>
            <a:r>
              <a:rPr lang="uk-UA" dirty="0" smtClean="0"/>
              <a:t>Ці установи здійснюють свою діяльність відповідно до їхнього мандату, узгоджуючи її із загальною стратегією ООН в Україні. </a:t>
            </a:r>
            <a:endParaRPr lang="uk-UA" dirty="0"/>
          </a:p>
        </p:txBody>
      </p:sp>
      <p:sp>
        <p:nvSpPr>
          <p:cNvPr id="3" name="Заголовок 2"/>
          <p:cNvSpPr>
            <a:spLocks noGrp="1"/>
          </p:cNvSpPr>
          <p:nvPr>
            <p:ph type="title"/>
          </p:nvPr>
        </p:nvSpPr>
        <p:spPr>
          <a:xfrm>
            <a:off x="251520" y="274638"/>
            <a:ext cx="8712968" cy="706090"/>
          </a:xfrm>
        </p:spPr>
        <p:txBody>
          <a:bodyPr>
            <a:normAutofit fontScale="90000"/>
          </a:bodyPr>
          <a:lstStyle/>
          <a:p>
            <a:pPr algn="ctr"/>
            <a:r>
              <a:rPr lang="uk-UA" dirty="0" smtClean="0">
                <a:effectLst>
                  <a:outerShdw blurRad="38100" dist="38100" dir="2700000" algn="tl">
                    <a:srgbClr val="000000">
                      <a:alpha val="43137"/>
                    </a:srgbClr>
                  </a:outerShdw>
                </a:effectLst>
              </a:rPr>
              <a:t>Організації системи ООН в Україні</a:t>
            </a:r>
            <a:endParaRPr lang="uk-UA" dirty="0">
              <a:effectLst>
                <a:outerShdw blurRad="38100" dist="38100" dir="2700000" algn="tl">
                  <a:srgbClr val="000000">
                    <a:alpha val="43137"/>
                  </a:srgbClr>
                </a:outerShdw>
              </a:effectLst>
            </a:endParaRPr>
          </a:p>
        </p:txBody>
      </p:sp>
      <p:pic>
        <p:nvPicPr>
          <p:cNvPr id="4" name="Picture 2089"/>
          <p:cNvPicPr/>
          <p:nvPr/>
        </p:nvPicPr>
        <p:blipFill>
          <a:blip r:embed="rId2" cstate="print"/>
          <a:stretch>
            <a:fillRect/>
          </a:stretch>
        </p:blipFill>
        <p:spPr>
          <a:xfrm>
            <a:off x="6516216" y="1628800"/>
            <a:ext cx="2234555" cy="1117278"/>
          </a:xfrm>
          <a:prstGeom prst="rect">
            <a:avLst/>
          </a:prstGeom>
        </p:spPr>
      </p:pic>
      <p:pic>
        <p:nvPicPr>
          <p:cNvPr id="5" name="Picture 2091"/>
          <p:cNvPicPr/>
          <p:nvPr/>
        </p:nvPicPr>
        <p:blipFill>
          <a:blip r:embed="rId3" cstate="print"/>
          <a:stretch>
            <a:fillRect/>
          </a:stretch>
        </p:blipFill>
        <p:spPr>
          <a:xfrm>
            <a:off x="6804248" y="3212976"/>
            <a:ext cx="2160240" cy="12241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507288" cy="4611968"/>
          </a:xfrm>
        </p:spPr>
        <p:txBody>
          <a:bodyPr>
            <a:normAutofit fontScale="85000" lnSpcReduction="20000"/>
          </a:bodyPr>
          <a:lstStyle/>
          <a:p>
            <a:r>
              <a:rPr lang="uk-UA" dirty="0" smtClean="0"/>
              <a:t>гуманітарне реагування шляхом надання допомоги постраждалим від конфлікту регіонам і внутрішньо переміщеним особам; </a:t>
            </a:r>
          </a:p>
          <a:p>
            <a:endParaRPr lang="uk-UA" sz="1300" dirty="0" smtClean="0"/>
          </a:p>
          <a:p>
            <a:r>
              <a:rPr lang="uk-UA" dirty="0" smtClean="0"/>
              <a:t>відновлення, стабілізація та реабілітація Сходу України та інших постраждалих регіонів; </a:t>
            </a:r>
          </a:p>
          <a:p>
            <a:endParaRPr lang="uk-UA" sz="1200" dirty="0" smtClean="0"/>
          </a:p>
          <a:p>
            <a:r>
              <a:rPr lang="uk-UA" dirty="0" smtClean="0"/>
              <a:t>підтримка довгострокових загальнонаціональних реформ управління задля забезпечення верховенства права і зміцнення соціальної стабільності та демократичного управління в Україні; </a:t>
            </a:r>
          </a:p>
          <a:p>
            <a:endParaRPr lang="uk-UA" sz="1200" dirty="0" smtClean="0"/>
          </a:p>
          <a:p>
            <a:r>
              <a:rPr lang="uk-UA" dirty="0" smtClean="0"/>
              <a:t>консультування та надання допомоги урядові України у виконанні рекомендацій механізмів ООН з прав людини, включаючи ті, що містяться в доповідях Місії ООН з прав людини в Україні.</a:t>
            </a:r>
            <a:endParaRPr lang="uk-UA" dirty="0"/>
          </a:p>
        </p:txBody>
      </p:sp>
      <p:sp>
        <p:nvSpPr>
          <p:cNvPr id="3" name="Заголовок 2"/>
          <p:cNvSpPr>
            <a:spLocks noGrp="1"/>
          </p:cNvSpPr>
          <p:nvPr>
            <p:ph type="title"/>
          </p:nvPr>
        </p:nvSpPr>
        <p:spPr/>
        <p:txBody>
          <a:bodyPr>
            <a:normAutofit fontScale="90000"/>
          </a:bodyPr>
          <a:lstStyle/>
          <a:p>
            <a:pPr algn="ctr"/>
            <a:r>
              <a:rPr lang="uk-UA" dirty="0" smtClean="0">
                <a:effectLst>
                  <a:outerShdw blurRad="38100" dist="38100" dir="2700000" algn="tl">
                    <a:srgbClr val="000000">
                      <a:alpha val="43137"/>
                    </a:srgbClr>
                  </a:outerShdw>
                </a:effectLst>
              </a:rPr>
              <a:t>Основні напрями роботи установ ООН в Україні</a:t>
            </a:r>
            <a:endParaRPr lang="uk-UA" dirty="0">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79512" y="1268760"/>
            <a:ext cx="8784976" cy="5328592"/>
          </a:xfrm>
        </p:spPr>
        <p:txBody>
          <a:bodyPr>
            <a:normAutofit fontScale="62500" lnSpcReduction="20000"/>
          </a:bodyPr>
          <a:lstStyle/>
          <a:p>
            <a:pPr marL="269875" indent="-268288">
              <a:lnSpc>
                <a:spcPct val="120000"/>
              </a:lnSpc>
            </a:pPr>
            <a:r>
              <a:rPr lang="uk-UA" b="1" dirty="0" smtClean="0">
                <a:solidFill>
                  <a:srgbClr val="C00000"/>
                </a:solidFill>
              </a:rPr>
              <a:t>Міжнародний Комітет Червоного  Хреста</a:t>
            </a:r>
            <a:r>
              <a:rPr lang="uk-UA" dirty="0" smtClean="0"/>
              <a:t> діє як нейтральна</a:t>
            </a:r>
          </a:p>
          <a:p>
            <a:pPr marL="269875" indent="-268288">
              <a:lnSpc>
                <a:spcPct val="120000"/>
              </a:lnSpc>
              <a:buNone/>
            </a:pPr>
            <a:r>
              <a:rPr lang="uk-UA" dirty="0" smtClean="0"/>
              <a:t>установа, чия гуманітарна діяльність здебільшого здійснюється </a:t>
            </a:r>
          </a:p>
          <a:p>
            <a:pPr marL="269875" indent="-268288">
              <a:lnSpc>
                <a:spcPct val="120000"/>
              </a:lnSpc>
              <a:buNone/>
            </a:pPr>
            <a:r>
              <a:rPr lang="uk-UA" dirty="0" smtClean="0"/>
              <a:t>під час міжнародних та інших збройних конфліктів, а також </a:t>
            </a:r>
          </a:p>
          <a:p>
            <a:pPr marL="269875" indent="-268288">
              <a:lnSpc>
                <a:spcPct val="120000"/>
              </a:lnSpc>
              <a:buNone/>
            </a:pPr>
            <a:r>
              <a:rPr lang="uk-UA" dirty="0" smtClean="0"/>
              <a:t>під час внутрішніх заворушень. МКЧХ намагається завжди забезпечувати</a:t>
            </a:r>
          </a:p>
          <a:p>
            <a:pPr marL="269875" indent="-268288">
              <a:lnSpc>
                <a:spcPct val="120000"/>
              </a:lnSpc>
              <a:buNone/>
            </a:pPr>
            <a:r>
              <a:rPr lang="uk-UA" dirty="0" smtClean="0"/>
              <a:t>захист і допомогу жертвам таких подій та їхніх прямих наслідків як серед </a:t>
            </a:r>
          </a:p>
          <a:p>
            <a:pPr marL="269875" indent="-268288">
              <a:lnSpc>
                <a:spcPct val="120000"/>
              </a:lnSpc>
              <a:buNone/>
            </a:pPr>
            <a:r>
              <a:rPr lang="uk-UA" dirty="0" smtClean="0"/>
              <a:t>військовослужбовців, так і серед цивільного населення.</a:t>
            </a:r>
          </a:p>
          <a:p>
            <a:pPr marL="87313" indent="0">
              <a:lnSpc>
                <a:spcPct val="120000"/>
              </a:lnSpc>
              <a:buNone/>
            </a:pPr>
            <a:endParaRPr lang="uk-UA" sz="1800" dirty="0" smtClean="0"/>
          </a:p>
          <a:p>
            <a:pPr marL="261938" indent="-255588">
              <a:lnSpc>
                <a:spcPct val="120000"/>
              </a:lnSpc>
            </a:pPr>
            <a:r>
              <a:rPr lang="uk-UA" dirty="0" smtClean="0"/>
              <a:t>МКЧХ має мандат на поширення </a:t>
            </a:r>
            <a:r>
              <a:rPr lang="uk-UA" dirty="0" err="1" smtClean="0"/>
              <a:t>МГП</a:t>
            </a:r>
            <a:r>
              <a:rPr lang="uk-UA" dirty="0" smtClean="0"/>
              <a:t>.</a:t>
            </a:r>
          </a:p>
          <a:p>
            <a:pPr marL="261938" indent="-255588">
              <a:lnSpc>
                <a:spcPct val="120000"/>
              </a:lnSpc>
            </a:pPr>
            <a:r>
              <a:rPr lang="uk-UA" dirty="0" smtClean="0"/>
              <a:t>МКЧХ доповнює функції держави-покровительки і працює з усіма сторонами конфлікту (… відвідує військовополонених та інших </a:t>
            </a:r>
          </a:p>
          <a:p>
            <a:pPr marL="3579813" indent="3175">
              <a:lnSpc>
                <a:spcPct val="120000"/>
              </a:lnSpc>
              <a:buNone/>
            </a:pPr>
            <a:r>
              <a:rPr lang="uk-UA" dirty="0" smtClean="0"/>
              <a:t>захищених осіб, керує діяльністю Центральної агенції з розшуку і возз’єднання сімей, надає гуманітарну допомогу, здійснює загальне право на гуманітарну ініціативу …)</a:t>
            </a:r>
          </a:p>
          <a:p>
            <a:pPr marL="3590925" indent="-7938">
              <a:lnSpc>
                <a:spcPct val="120000"/>
              </a:lnSpc>
              <a:buNone/>
            </a:pPr>
            <a:endParaRPr lang="uk-UA" dirty="0" smtClean="0"/>
          </a:p>
          <a:p>
            <a:pPr marL="3590925" indent="-177800">
              <a:lnSpc>
                <a:spcPct val="120000"/>
              </a:lnSpc>
            </a:pPr>
            <a:r>
              <a:rPr lang="uk-UA" dirty="0" smtClean="0"/>
              <a:t>МКЧХ є єдиною у світі організацією, яка була тричі нагороджена </a:t>
            </a:r>
            <a:r>
              <a:rPr lang="uk-UA" b="1" dirty="0" smtClean="0">
                <a:solidFill>
                  <a:srgbClr val="C00000"/>
                </a:solidFill>
              </a:rPr>
              <a:t>Нобелівською премією миру</a:t>
            </a:r>
            <a:r>
              <a:rPr lang="uk-UA" dirty="0" smtClean="0"/>
              <a:t> – у 1917, 1944 та 1963 роках.</a:t>
            </a:r>
            <a:endParaRPr lang="uk-UA" dirty="0"/>
          </a:p>
        </p:txBody>
      </p:sp>
      <p:sp>
        <p:nvSpPr>
          <p:cNvPr id="3" name="Заголовок 2"/>
          <p:cNvSpPr>
            <a:spLocks noGrp="1"/>
          </p:cNvSpPr>
          <p:nvPr>
            <p:ph type="title"/>
          </p:nvPr>
        </p:nvSpPr>
        <p:spPr>
          <a:xfrm>
            <a:off x="179512" y="260648"/>
            <a:ext cx="6984776" cy="864096"/>
          </a:xfrm>
        </p:spPr>
        <p:txBody>
          <a:bodyPr>
            <a:noAutofit/>
          </a:bodyPr>
          <a:lstStyle/>
          <a:p>
            <a:pPr algn="ctr"/>
            <a:r>
              <a:rPr lang="uk-UA" sz="3200" dirty="0" smtClean="0">
                <a:effectLst>
                  <a:outerShdw blurRad="38100" dist="38100" dir="2700000" algn="tl">
                    <a:srgbClr val="000000">
                      <a:alpha val="43137"/>
                    </a:srgbClr>
                  </a:outerShdw>
                </a:effectLst>
              </a:rPr>
              <a:t>Міжнародний Комітет </a:t>
            </a:r>
            <a:br>
              <a:rPr lang="uk-UA" sz="3200" dirty="0" smtClean="0">
                <a:effectLst>
                  <a:outerShdw blurRad="38100" dist="38100" dir="2700000" algn="tl">
                    <a:srgbClr val="000000">
                      <a:alpha val="43137"/>
                    </a:srgbClr>
                  </a:outerShdw>
                </a:effectLst>
              </a:rPr>
            </a:br>
            <a:r>
              <a:rPr lang="uk-UA" sz="3200" dirty="0" smtClean="0">
                <a:effectLst>
                  <a:outerShdw blurRad="38100" dist="38100" dir="2700000" algn="tl">
                    <a:srgbClr val="000000">
                      <a:alpha val="43137"/>
                    </a:srgbClr>
                  </a:outerShdw>
                </a:effectLst>
              </a:rPr>
              <a:t>Червоного Хреста (МКЧХ)</a:t>
            </a:r>
            <a:endParaRPr lang="uk-UA" sz="3200"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7380312" y="116632"/>
            <a:ext cx="1599178" cy="1872208"/>
          </a:xfrm>
          <a:prstGeom prst="rect">
            <a:avLst/>
          </a:prstGeom>
          <a:noFill/>
          <a:ln w="9525">
            <a:noFill/>
            <a:miter lim="800000"/>
            <a:headEnd/>
            <a:tailEnd/>
          </a:ln>
        </p:spPr>
      </p:pic>
      <p:pic>
        <p:nvPicPr>
          <p:cNvPr id="6" name="Picture 2401"/>
          <p:cNvPicPr/>
          <p:nvPr/>
        </p:nvPicPr>
        <p:blipFill>
          <a:blip r:embed="rId3" cstate="print"/>
          <a:stretch>
            <a:fillRect/>
          </a:stretch>
        </p:blipFill>
        <p:spPr>
          <a:xfrm>
            <a:off x="107504" y="4293096"/>
            <a:ext cx="3600400" cy="24585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260648"/>
            <a:ext cx="8712968" cy="6336704"/>
          </a:xfrm>
        </p:spPr>
        <p:txBody>
          <a:bodyPr>
            <a:normAutofit fontScale="55000" lnSpcReduction="20000"/>
          </a:bodyPr>
          <a:lstStyle/>
          <a:p>
            <a:r>
              <a:rPr lang="uk-UA" b="1" dirty="0" smtClean="0">
                <a:solidFill>
                  <a:srgbClr val="C00000"/>
                </a:solidFill>
              </a:rPr>
              <a:t>Гуманність</a:t>
            </a:r>
          </a:p>
          <a:p>
            <a:pPr>
              <a:buNone/>
            </a:pPr>
            <a:r>
              <a:rPr lang="uk-UA" dirty="0" smtClean="0"/>
              <a:t>Міжнародний рух, виникнення якого зумовлене прагненням надавати допомогу всім пораненим на полі бою без винятку або переваги, намагається за будь-яких обставин як на міжнародному, так і на національному рівні попереджувати або полегшувати страждання людини. Рух покликаний захищати життя та здоров’я людей, забезпечувати повагу до людської особистості. Він сприяє досягненню взаєморозуміння, дружби, співробітництва і міцного миру між народами.</a:t>
            </a:r>
          </a:p>
          <a:p>
            <a:r>
              <a:rPr lang="uk-UA" b="1" dirty="0" smtClean="0">
                <a:solidFill>
                  <a:srgbClr val="C00000"/>
                </a:solidFill>
              </a:rPr>
              <a:t>Неупередженість</a:t>
            </a:r>
          </a:p>
          <a:p>
            <a:pPr>
              <a:buNone/>
            </a:pPr>
            <a:r>
              <a:rPr lang="uk-UA" dirty="0" smtClean="0"/>
              <a:t>Міжнародний рух не робить будь-якого розрізнення за расовою, релігійною, класовою ознакою або політичними переконаннями. Він лише намагається полегшувати страждання людей і в першу чергу тих, хто найбільше цього потребує.</a:t>
            </a:r>
          </a:p>
          <a:p>
            <a:r>
              <a:rPr lang="uk-UA" b="1" dirty="0" smtClean="0">
                <a:solidFill>
                  <a:srgbClr val="C00000"/>
                </a:solidFill>
              </a:rPr>
              <a:t>Нейтральність</a:t>
            </a:r>
          </a:p>
          <a:p>
            <a:pPr>
              <a:buNone/>
            </a:pPr>
            <a:r>
              <a:rPr lang="uk-UA" dirty="0" smtClean="0"/>
              <a:t>Щоб зберегти загальну довіру, Міжнародний рух не може приймати будь-яку сторону у збройних конфліктах і вступати в суперечки політичного, расового, релігійного або ідеологічного характеру.</a:t>
            </a:r>
          </a:p>
          <a:p>
            <a:r>
              <a:rPr lang="uk-UA" b="1" dirty="0" smtClean="0">
                <a:solidFill>
                  <a:srgbClr val="C00000"/>
                </a:solidFill>
              </a:rPr>
              <a:t>Незалежність</a:t>
            </a:r>
          </a:p>
          <a:p>
            <a:pPr>
              <a:buNone/>
            </a:pPr>
            <a:r>
              <a:rPr lang="uk-UA" dirty="0" smtClean="0"/>
              <a:t>Міжнародний Рух незалежний. Національні товариства, надаючи допомогу уряду в його гуманітарній діяльності і дотримуючись законів своєї країни, повинні, проте, завжди зберігати автономію, щоб мати можливість діяти відповідно до принципів Міжнародного руху.</a:t>
            </a:r>
          </a:p>
          <a:p>
            <a:r>
              <a:rPr lang="uk-UA" b="1" dirty="0" smtClean="0">
                <a:solidFill>
                  <a:srgbClr val="C00000"/>
                </a:solidFill>
              </a:rPr>
              <a:t>Добровільність</a:t>
            </a:r>
          </a:p>
          <a:p>
            <a:pPr>
              <a:buNone/>
            </a:pPr>
            <a:r>
              <a:rPr lang="uk-UA" dirty="0" smtClean="0"/>
              <a:t>У своїй добровільній діяльності щодо надання допомоги Міжнародний рух ні в якій мірі не керується прагненням одержання вигоди.</a:t>
            </a:r>
          </a:p>
          <a:p>
            <a:r>
              <a:rPr lang="uk-UA" b="1" dirty="0" smtClean="0">
                <a:solidFill>
                  <a:srgbClr val="C00000"/>
                </a:solidFill>
              </a:rPr>
              <a:t>Єдиність</a:t>
            </a:r>
          </a:p>
          <a:p>
            <a:pPr>
              <a:buNone/>
            </a:pPr>
            <a:r>
              <a:rPr lang="uk-UA" dirty="0" smtClean="0"/>
              <a:t>У будь-якій країні може бути тільки одне національне товариство Червоного Хреста або Червоного Півмісяця. Воно повинно бути відкритим для всіх і здійснювати свою гуманітарну діяльність на всій території країни та за її межами.</a:t>
            </a:r>
          </a:p>
          <a:p>
            <a:r>
              <a:rPr lang="uk-UA" b="1" dirty="0" smtClean="0">
                <a:solidFill>
                  <a:srgbClr val="C00000"/>
                </a:solidFill>
              </a:rPr>
              <a:t>Універсальність</a:t>
            </a:r>
          </a:p>
          <a:p>
            <a:pPr>
              <a:buNone/>
            </a:pPr>
            <a:r>
              <a:rPr lang="uk-UA" dirty="0" smtClean="0"/>
              <a:t>Міжнародний Рух є всесвітнім. Всі національні товариства користуються рівними правами і зобов’язані надавати допомогу одне одному.</a:t>
            </a:r>
            <a:endParaRPr lang="uk-U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916832"/>
            <a:ext cx="8229600" cy="4464496"/>
          </a:xfrm>
        </p:spPr>
        <p:txBody>
          <a:bodyPr>
            <a:normAutofit fontScale="92500" lnSpcReduction="20000"/>
          </a:bodyPr>
          <a:lstStyle/>
          <a:p>
            <a:pPr marL="2243138" indent="-255588"/>
            <a:r>
              <a:rPr lang="uk-UA" b="1" dirty="0" smtClean="0">
                <a:solidFill>
                  <a:srgbClr val="C00000"/>
                </a:solidFill>
              </a:rPr>
              <a:t>Міжнародна Федерація товариств Червоного Хреста і Червоного Півмісяця</a:t>
            </a:r>
            <a:r>
              <a:rPr lang="uk-UA" dirty="0" smtClean="0"/>
              <a:t> очолює і координує міжнародну допомогу, яку надають національні товариства жертвам збройних конфліктів, стихійних лих і техногенних катастроф, біженцям, а також органам охорони здоров’я у надзвичайних ситуаціях. </a:t>
            </a:r>
          </a:p>
          <a:p>
            <a:pPr marL="2243138" indent="-255588">
              <a:buNone/>
            </a:pPr>
            <a:endParaRPr lang="uk-UA" sz="1300" dirty="0" smtClean="0"/>
          </a:p>
          <a:p>
            <a:pPr marL="2243138" indent="-255588"/>
            <a:r>
              <a:rPr lang="uk-UA" dirty="0" smtClean="0"/>
              <a:t>В Україні діє представництво Міжнародної Федерації товариств Червоного Хреста і Червоного Півмісяця</a:t>
            </a:r>
            <a:endParaRPr lang="uk-UA" dirty="0"/>
          </a:p>
        </p:txBody>
      </p:sp>
      <p:sp>
        <p:nvSpPr>
          <p:cNvPr id="3" name="Заголовок 2"/>
          <p:cNvSpPr>
            <a:spLocks noGrp="1"/>
          </p:cNvSpPr>
          <p:nvPr>
            <p:ph type="title"/>
          </p:nvPr>
        </p:nvSpPr>
        <p:spPr>
          <a:xfrm>
            <a:off x="457200" y="274638"/>
            <a:ext cx="8229600" cy="1498178"/>
          </a:xfrm>
        </p:spPr>
        <p:txBody>
          <a:bodyPr>
            <a:normAutofit fontScale="90000"/>
          </a:bodyPr>
          <a:lstStyle/>
          <a:p>
            <a:pPr algn="ctr"/>
            <a:r>
              <a:rPr lang="uk-UA" dirty="0" smtClean="0"/>
              <a:t>Міжнародна Федерація </a:t>
            </a:r>
            <a:br>
              <a:rPr lang="uk-UA" dirty="0" smtClean="0"/>
            </a:br>
            <a:r>
              <a:rPr lang="uk-UA" dirty="0" smtClean="0"/>
              <a:t>товариств Червоного Хреста і </a:t>
            </a:r>
            <a:br>
              <a:rPr lang="uk-UA" dirty="0" smtClean="0"/>
            </a:br>
            <a:r>
              <a:rPr lang="uk-UA" dirty="0" smtClean="0"/>
              <a:t>Червоного Півмісяця</a:t>
            </a:r>
            <a:endParaRPr lang="uk-UA" dirty="0"/>
          </a:p>
        </p:txBody>
      </p:sp>
      <p:pic>
        <p:nvPicPr>
          <p:cNvPr id="13" name="Picture 2343" descr="image100"/>
          <p:cNvPicPr preferRelativeResize="0">
            <a:picLocks noChangeArrowheads="1"/>
          </p:cNvPicPr>
          <p:nvPr/>
        </p:nvPicPr>
        <p:blipFill>
          <a:blip r:embed="rId2" cstate="print"/>
          <a:srcRect/>
          <a:stretch>
            <a:fillRect/>
          </a:stretch>
        </p:blipFill>
        <p:spPr bwMode="auto">
          <a:xfrm>
            <a:off x="251520" y="2492896"/>
            <a:ext cx="2232248" cy="2016224"/>
          </a:xfrm>
          <a:prstGeom prst="rect">
            <a:avLst/>
          </a:prstGeom>
          <a:noFill/>
          <a:ln w="9525">
            <a:solidFill>
              <a:srgbClr val="000000"/>
            </a:solidFill>
            <a:round/>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196752"/>
            <a:ext cx="8712968" cy="5328592"/>
          </a:xfrm>
        </p:spPr>
        <p:txBody>
          <a:bodyPr>
            <a:normAutofit fontScale="92500"/>
          </a:bodyPr>
          <a:lstStyle/>
          <a:p>
            <a:pPr marL="2155825" indent="-255588"/>
            <a:r>
              <a:rPr lang="uk-UA" b="1" dirty="0" smtClean="0">
                <a:solidFill>
                  <a:srgbClr val="C00000"/>
                </a:solidFill>
              </a:rPr>
              <a:t>Товариство Червоного Хреста України </a:t>
            </a:r>
            <a:r>
              <a:rPr lang="uk-UA" dirty="0" smtClean="0"/>
              <a:t>є неприбутковою добровільною гуманітарною всеукраїнською громадською організацією. </a:t>
            </a:r>
          </a:p>
          <a:p>
            <a:pPr marL="2155825" indent="-255588"/>
            <a:r>
              <a:rPr lang="uk-UA" b="1" dirty="0" smtClean="0">
                <a:solidFill>
                  <a:srgbClr val="C00000"/>
                </a:solidFill>
              </a:rPr>
              <a:t>Метою діяльності ТЧХУ </a:t>
            </a:r>
            <a:r>
              <a:rPr lang="uk-UA" dirty="0" smtClean="0"/>
              <a:t>є попередження та полегшення людських страждань під час збройних конфліктів, стихійного лиха, катастроф та аварій, надання допомоги медичній службі Збройних Сил і органам охорони здоров’я, сприяння органам державної влади України у їх діяльності в гуманітарній сфері.</a:t>
            </a:r>
            <a:endParaRPr lang="uk-UA" dirty="0"/>
          </a:p>
        </p:txBody>
      </p:sp>
      <p:sp>
        <p:nvSpPr>
          <p:cNvPr id="3" name="Заголовок 2"/>
          <p:cNvSpPr>
            <a:spLocks noGrp="1"/>
          </p:cNvSpPr>
          <p:nvPr>
            <p:ph type="title"/>
          </p:nvPr>
        </p:nvSpPr>
        <p:spPr>
          <a:xfrm>
            <a:off x="251520" y="274638"/>
            <a:ext cx="8640960" cy="850106"/>
          </a:xfrm>
        </p:spPr>
        <p:txBody>
          <a:bodyPr>
            <a:noAutofit/>
          </a:bodyPr>
          <a:lstStyle/>
          <a:p>
            <a:pPr algn="ctr"/>
            <a:r>
              <a:rPr lang="uk-UA" sz="3400" dirty="0" smtClean="0"/>
              <a:t>Товариство Червоного Хреста України</a:t>
            </a:r>
            <a:endParaRPr lang="uk-UA" sz="3400" dirty="0"/>
          </a:p>
        </p:txBody>
      </p:sp>
      <p:pic>
        <p:nvPicPr>
          <p:cNvPr id="1026" name="Picture 2"/>
          <p:cNvPicPr>
            <a:picLocks noChangeAspect="1" noChangeArrowheads="1"/>
          </p:cNvPicPr>
          <p:nvPr/>
        </p:nvPicPr>
        <p:blipFill>
          <a:blip r:embed="rId2" cstate="print"/>
          <a:srcRect/>
          <a:stretch>
            <a:fillRect/>
          </a:stretch>
        </p:blipFill>
        <p:spPr bwMode="auto">
          <a:xfrm>
            <a:off x="179512" y="2060848"/>
            <a:ext cx="2051720" cy="206203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778098"/>
          </a:xfrm>
        </p:spPr>
        <p:txBody>
          <a:bodyPr>
            <a:normAutofit fontScale="90000"/>
          </a:bodyPr>
          <a:lstStyle/>
          <a:p>
            <a:r>
              <a:rPr lang="uk-UA" dirty="0" smtClean="0">
                <a:effectLst>
                  <a:outerShdw blurRad="38100" dist="38100" dir="2700000" algn="tl">
                    <a:srgbClr val="000000">
                      <a:alpha val="43137"/>
                    </a:srgbClr>
                  </a:outerShdw>
                </a:effectLst>
              </a:rPr>
              <a:t>Міжнародні неурядові організації</a:t>
            </a:r>
            <a:endParaRPr lang="uk-UA" dirty="0">
              <a:effectLst>
                <a:outerShdw blurRad="38100" dist="38100" dir="2700000" algn="tl">
                  <a:srgbClr val="000000">
                    <a:alpha val="43137"/>
                  </a:srgbClr>
                </a:outerShdw>
              </a:effectLst>
            </a:endParaRPr>
          </a:p>
        </p:txBody>
      </p:sp>
      <p:pic>
        <p:nvPicPr>
          <p:cNvPr id="4" name="Рисунок 3" descr="C:\Users\Usr\Desktop\420px-Save_the_Children_logo.svg.png"/>
          <p:cNvPicPr/>
          <p:nvPr/>
        </p:nvPicPr>
        <p:blipFill>
          <a:blip r:embed="rId2" cstate="print"/>
          <a:srcRect/>
          <a:stretch>
            <a:fillRect/>
          </a:stretch>
        </p:blipFill>
        <p:spPr bwMode="auto">
          <a:xfrm>
            <a:off x="5940152" y="3501008"/>
            <a:ext cx="3008362" cy="716657"/>
          </a:xfrm>
          <a:prstGeom prst="rect">
            <a:avLst/>
          </a:prstGeom>
          <a:noFill/>
          <a:ln w="9525">
            <a:noFill/>
            <a:miter lim="800000"/>
            <a:headEnd/>
            <a:tailEnd/>
          </a:ln>
        </p:spPr>
      </p:pic>
      <p:sp>
        <p:nvSpPr>
          <p:cNvPr id="2" name="Содержимое 1"/>
          <p:cNvSpPr>
            <a:spLocks noGrp="1"/>
          </p:cNvSpPr>
          <p:nvPr>
            <p:ph idx="1"/>
          </p:nvPr>
        </p:nvSpPr>
        <p:spPr>
          <a:xfrm>
            <a:off x="251520" y="1052736"/>
            <a:ext cx="8712968" cy="5544616"/>
          </a:xfrm>
        </p:spPr>
        <p:txBody>
          <a:bodyPr>
            <a:normAutofit fontScale="70000" lnSpcReduction="20000"/>
          </a:bodyPr>
          <a:lstStyle/>
          <a:p>
            <a:pPr marL="87313" indent="-9525">
              <a:buNone/>
            </a:pPr>
            <a:r>
              <a:rPr lang="uk-UA" dirty="0" smtClean="0"/>
              <a:t>До міжнародних неурядових організацій, які діють з гуманітарною місією у період збройного конфлікту, належить широке коло організацій у гуманітарній сфері, серед яких: </a:t>
            </a:r>
          </a:p>
          <a:p>
            <a:pPr marL="87313" indent="-9525">
              <a:buNone/>
            </a:pPr>
            <a:endParaRPr lang="uk-UA" sz="1600" dirty="0" smtClean="0"/>
          </a:p>
          <a:p>
            <a:pPr marL="452438" indent="-255588">
              <a:buFont typeface="Wingdings" pitchFamily="2" charset="2"/>
              <a:buChar char="q"/>
            </a:pPr>
            <a:r>
              <a:rPr lang="uk-UA" dirty="0" smtClean="0"/>
              <a:t>«Лікарі без кордонів» (</a:t>
            </a:r>
            <a:r>
              <a:rPr lang="en-US" dirty="0" err="1" smtClean="0"/>
              <a:t>Médecins</a:t>
            </a:r>
            <a:r>
              <a:rPr lang="en-US" dirty="0" smtClean="0"/>
              <a:t> Sans </a:t>
            </a:r>
            <a:r>
              <a:rPr lang="en-US" dirty="0" err="1" smtClean="0"/>
              <a:t>Frontières</a:t>
            </a:r>
            <a:r>
              <a:rPr lang="en-US" dirty="0" smtClean="0"/>
              <a:t> (MSF)), </a:t>
            </a:r>
            <a:endParaRPr lang="uk-UA" dirty="0" smtClean="0"/>
          </a:p>
          <a:p>
            <a:pPr marL="452438" indent="-255588">
              <a:buFont typeface="Wingdings" pitchFamily="2" charset="2"/>
              <a:buChar char="q"/>
            </a:pPr>
            <a:r>
              <a:rPr lang="en-US" dirty="0" smtClean="0"/>
              <a:t>«</a:t>
            </a:r>
            <a:r>
              <a:rPr lang="uk-UA" dirty="0" err="1" smtClean="0"/>
              <a:t>Карітас</a:t>
            </a:r>
            <a:r>
              <a:rPr lang="uk-UA" dirty="0" smtClean="0"/>
              <a:t>» (С</a:t>
            </a:r>
            <a:r>
              <a:rPr lang="en-US" dirty="0" err="1" smtClean="0"/>
              <a:t>aritas</a:t>
            </a:r>
            <a:r>
              <a:rPr lang="en-US" dirty="0" smtClean="0"/>
              <a:t>), </a:t>
            </a:r>
            <a:endParaRPr lang="uk-UA" dirty="0" smtClean="0"/>
          </a:p>
          <a:p>
            <a:pPr marL="452438" indent="-255588">
              <a:buFont typeface="Wingdings" pitchFamily="2" charset="2"/>
              <a:buChar char="q"/>
            </a:pPr>
            <a:r>
              <a:rPr lang="en-US" dirty="0" smtClean="0"/>
              <a:t>«</a:t>
            </a:r>
            <a:r>
              <a:rPr lang="uk-UA" dirty="0" smtClean="0"/>
              <a:t>Міжнародний медичний корпус» (</a:t>
            </a:r>
            <a:r>
              <a:rPr lang="en-US" dirty="0" smtClean="0"/>
              <a:t>International Medical Corps), </a:t>
            </a:r>
            <a:endParaRPr lang="uk-UA" dirty="0" smtClean="0"/>
          </a:p>
          <a:p>
            <a:pPr marL="452438" indent="-255588">
              <a:buFont typeface="Wingdings" pitchFamily="2" charset="2"/>
              <a:buChar char="q"/>
            </a:pPr>
            <a:r>
              <a:rPr lang="uk-UA" dirty="0" smtClean="0"/>
              <a:t>Мальтійська Служба Допомоги, </a:t>
            </a:r>
          </a:p>
          <a:p>
            <a:pPr marL="452438" lvl="0" indent="-255588" fontAlgn="base">
              <a:buFont typeface="Wingdings" pitchFamily="2" charset="2"/>
              <a:buChar char="q"/>
            </a:pPr>
            <a:r>
              <a:rPr lang="uk-UA" dirty="0" smtClean="0"/>
              <a:t>Міжнародна гуманітарна організація «Людина в біді» </a:t>
            </a:r>
            <a:r>
              <a:rPr lang="en-GB" dirty="0" smtClean="0"/>
              <a:t>(People in Need, PIN),</a:t>
            </a:r>
          </a:p>
          <a:p>
            <a:pPr marL="452438" lvl="0" indent="-255588" fontAlgn="base">
              <a:buFont typeface="Wingdings" pitchFamily="2" charset="2"/>
              <a:buChar char="q"/>
            </a:pPr>
            <a:r>
              <a:rPr lang="en-GB" dirty="0" smtClean="0"/>
              <a:t>Save the Children</a:t>
            </a:r>
            <a:r>
              <a:rPr lang="uk-UA" dirty="0" smtClean="0"/>
              <a:t> (міжнародна неурядова </a:t>
            </a:r>
          </a:p>
          <a:p>
            <a:pPr marL="452438" lvl="0" indent="-255588" fontAlgn="base">
              <a:buNone/>
            </a:pPr>
            <a:r>
              <a:rPr lang="uk-UA" dirty="0" smtClean="0"/>
              <a:t>організація, що надає допомогу і </a:t>
            </a:r>
          </a:p>
          <a:p>
            <a:pPr marL="452438" lvl="0" indent="-255588" fontAlgn="base">
              <a:buNone/>
            </a:pPr>
            <a:r>
              <a:rPr lang="uk-UA" dirty="0" smtClean="0"/>
              <a:t>підтримує дітей у країнах, що розвиваються)</a:t>
            </a:r>
          </a:p>
          <a:p>
            <a:pPr marL="442913" indent="-255588">
              <a:buFont typeface="Wingdings" pitchFamily="2" charset="2"/>
              <a:buChar char="q"/>
            </a:pPr>
            <a:r>
              <a:rPr lang="uk-UA" dirty="0" smtClean="0"/>
              <a:t>ACTED (Агентство технічного співробітництва та розвитку (французька гуманітарна неурядова організація)</a:t>
            </a:r>
          </a:p>
          <a:p>
            <a:pPr marL="1347788" indent="-9525">
              <a:buNone/>
            </a:pPr>
            <a:endParaRPr lang="uk-UA" sz="1600" dirty="0" smtClean="0"/>
          </a:p>
          <a:p>
            <a:pPr marL="1793875" indent="-9525">
              <a:buNone/>
            </a:pPr>
            <a:r>
              <a:rPr lang="uk-UA" dirty="0" smtClean="0"/>
              <a:t>Діяльність міжнародних неурядових організацій визначається законодавством держави реєстрації організації, також у ряді випадків укладаються меморандуми про співпрацю між організацією та відповідним міністерством/відомством держави </a:t>
            </a:r>
            <a:endParaRPr lang="uk-UA" dirty="0"/>
          </a:p>
        </p:txBody>
      </p:sp>
      <p:pic>
        <p:nvPicPr>
          <p:cNvPr id="5123" name="Picture 3"/>
          <p:cNvPicPr>
            <a:picLocks noChangeAspect="1" noChangeArrowheads="1"/>
          </p:cNvPicPr>
          <p:nvPr/>
        </p:nvPicPr>
        <p:blipFill>
          <a:blip r:embed="rId3" cstate="print"/>
          <a:srcRect/>
          <a:stretch>
            <a:fillRect/>
          </a:stretch>
        </p:blipFill>
        <p:spPr bwMode="auto">
          <a:xfrm>
            <a:off x="395536" y="5229200"/>
            <a:ext cx="1152128" cy="114700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052736"/>
            <a:ext cx="8640960" cy="5544616"/>
          </a:xfrm>
        </p:spPr>
        <p:txBody>
          <a:bodyPr>
            <a:normAutofit fontScale="62500" lnSpcReduction="20000"/>
          </a:bodyPr>
          <a:lstStyle/>
          <a:p>
            <a:pPr marL="87313" indent="-9525">
              <a:buNone/>
            </a:pPr>
            <a:r>
              <a:rPr lang="uk-UA" dirty="0" smtClean="0"/>
              <a:t>Відмітні емблеми вказують на те, що особа чи об’єкт знаходяться під захистом, вони посилюють впізнаваність та захист. Відмітні емблеми самі по собі не надають захисного статусу, а лише </a:t>
            </a:r>
            <a:r>
              <a:rPr lang="uk-UA" b="1" dirty="0" smtClean="0">
                <a:solidFill>
                  <a:srgbClr val="C00000"/>
                </a:solidFill>
              </a:rPr>
              <a:t>спрямовані на полегшення ідентифікації або упізнавання осіб та об’єктів</a:t>
            </a:r>
            <a:r>
              <a:rPr lang="uk-UA" dirty="0" smtClean="0"/>
              <a:t>, що мають право на захист за нормами </a:t>
            </a:r>
            <a:r>
              <a:rPr lang="uk-UA" dirty="0" err="1" smtClean="0"/>
              <a:t>МГП</a:t>
            </a:r>
            <a:r>
              <a:rPr lang="uk-UA" dirty="0" smtClean="0"/>
              <a:t>.</a:t>
            </a:r>
          </a:p>
          <a:p>
            <a:pPr marL="87313" indent="-9525">
              <a:buNone/>
            </a:pPr>
            <a:endParaRPr lang="uk-UA" sz="1200" dirty="0" smtClean="0"/>
          </a:p>
          <a:p>
            <a:pPr marL="87313" indent="-9525">
              <a:buNone/>
            </a:pPr>
            <a:r>
              <a:rPr lang="uk-UA" dirty="0" smtClean="0"/>
              <a:t>Для </a:t>
            </a:r>
            <a:r>
              <a:rPr lang="uk-UA" b="1" dirty="0" smtClean="0">
                <a:solidFill>
                  <a:srgbClr val="C00000"/>
                </a:solidFill>
              </a:rPr>
              <a:t>захисту медичного та релігійного персоналу, санітарно-транспортних засобів і медичного майна </a:t>
            </a:r>
            <a:r>
              <a:rPr lang="uk-UA" dirty="0" smtClean="0"/>
              <a:t>під час збройного конфлікту, Женевськими конвенціями про захист жертв війни 1949 р. та Додатковими протоколами до них встановлені відмітні емблеми: </a:t>
            </a:r>
          </a:p>
          <a:p>
            <a:pPr marL="87313" indent="-9525">
              <a:buNone/>
            </a:pPr>
            <a:endParaRPr lang="uk-UA" sz="1800" dirty="0" smtClean="0"/>
          </a:p>
          <a:p>
            <a:pPr marL="88900" indent="198438">
              <a:buFont typeface="Wingdings" pitchFamily="2" charset="2"/>
              <a:buChar char="q"/>
            </a:pPr>
            <a:r>
              <a:rPr lang="uk-UA" b="1" dirty="0" smtClean="0"/>
              <a:t>Червоний Хрест, </a:t>
            </a:r>
          </a:p>
          <a:p>
            <a:pPr marL="88900" indent="198438">
              <a:buFont typeface="Wingdings" pitchFamily="2" charset="2"/>
              <a:buChar char="q"/>
            </a:pPr>
            <a:endParaRPr lang="uk-UA" b="1" dirty="0" smtClean="0"/>
          </a:p>
          <a:p>
            <a:pPr marL="88900" indent="198438">
              <a:buFont typeface="Wingdings" pitchFamily="2" charset="2"/>
              <a:buChar char="q"/>
            </a:pPr>
            <a:r>
              <a:rPr lang="uk-UA" b="1" dirty="0" smtClean="0"/>
              <a:t>Червоний Півмісяць, </a:t>
            </a:r>
          </a:p>
          <a:p>
            <a:pPr marL="88900" indent="198438">
              <a:buFont typeface="Wingdings" pitchFamily="2" charset="2"/>
              <a:buChar char="q"/>
            </a:pPr>
            <a:endParaRPr lang="uk-UA" b="1" dirty="0" smtClean="0"/>
          </a:p>
          <a:p>
            <a:pPr marL="88900" indent="198438">
              <a:buFont typeface="Wingdings" pitchFamily="2" charset="2"/>
              <a:buChar char="q"/>
            </a:pPr>
            <a:r>
              <a:rPr lang="uk-UA" b="1" dirty="0" smtClean="0"/>
              <a:t>Червоний Кристал (червона рамка у формі </a:t>
            </a:r>
          </a:p>
          <a:p>
            <a:pPr marL="88900" indent="198438">
              <a:buNone/>
            </a:pPr>
            <a:r>
              <a:rPr lang="uk-UA" b="1" dirty="0" smtClean="0"/>
              <a:t>квадрата, що стоїть на одній зі своїх вершин). </a:t>
            </a:r>
          </a:p>
          <a:p>
            <a:pPr marL="88900" indent="198438">
              <a:buNone/>
            </a:pPr>
            <a:endParaRPr lang="uk-UA" b="1" dirty="0" smtClean="0"/>
          </a:p>
          <a:p>
            <a:pPr marL="88900" indent="-3175">
              <a:buNone/>
            </a:pPr>
            <a:r>
              <a:rPr lang="uk-UA" dirty="0" smtClean="0"/>
              <a:t>(</a:t>
            </a:r>
            <a:r>
              <a:rPr lang="uk-UA" i="1" dirty="0" smtClean="0"/>
              <a:t>усі три емблеми мають рівноцінний статус </a:t>
            </a:r>
          </a:p>
          <a:p>
            <a:pPr marL="88900" indent="-3175">
              <a:buNone/>
            </a:pPr>
            <a:r>
              <a:rPr lang="uk-UA" i="1" dirty="0" smtClean="0"/>
              <a:t>та можуть бути використані в тих же цілях, </a:t>
            </a:r>
          </a:p>
          <a:p>
            <a:pPr marL="88900" indent="-3175">
              <a:buNone/>
            </a:pPr>
            <a:r>
              <a:rPr lang="uk-UA" i="1" dirty="0" smtClean="0"/>
              <a:t>та за тих самих умов</a:t>
            </a:r>
            <a:r>
              <a:rPr lang="uk-UA" dirty="0" smtClean="0"/>
              <a:t>).</a:t>
            </a:r>
          </a:p>
          <a:p>
            <a:pPr marL="88900" indent="198438">
              <a:buFont typeface="Wingdings" pitchFamily="2" charset="2"/>
              <a:buChar char="q"/>
            </a:pPr>
            <a:endParaRPr lang="uk-UA" b="1" dirty="0" smtClean="0"/>
          </a:p>
          <a:p>
            <a:pPr marL="2336800" indent="198438">
              <a:buFont typeface="Wingdings" pitchFamily="2" charset="2"/>
              <a:buChar char="q"/>
            </a:pPr>
            <a:r>
              <a:rPr lang="uk-UA" b="1" dirty="0" smtClean="0"/>
              <a:t>Червоний Лев і Сонце (вийшли з ужитку)</a:t>
            </a:r>
          </a:p>
          <a:p>
            <a:pPr marL="808038" indent="-255588">
              <a:buFont typeface="Wingdings" pitchFamily="2" charset="2"/>
              <a:buChar char="q"/>
            </a:pPr>
            <a:endParaRPr lang="uk-UA" b="1" dirty="0" smtClean="0"/>
          </a:p>
        </p:txBody>
      </p:sp>
      <p:sp>
        <p:nvSpPr>
          <p:cNvPr id="3" name="Заголовок 2"/>
          <p:cNvSpPr>
            <a:spLocks noGrp="1"/>
          </p:cNvSpPr>
          <p:nvPr>
            <p:ph type="title"/>
          </p:nvPr>
        </p:nvSpPr>
        <p:spPr>
          <a:xfrm>
            <a:off x="457200" y="274638"/>
            <a:ext cx="8229600" cy="778098"/>
          </a:xfrm>
        </p:spPr>
        <p:txBody>
          <a:bodyPr/>
          <a:lstStyle/>
          <a:p>
            <a:pPr algn="ctr"/>
            <a:r>
              <a:rPr lang="uk-UA" dirty="0" smtClean="0">
                <a:effectLst>
                  <a:outerShdw blurRad="38100" dist="38100" dir="2700000" algn="tl">
                    <a:srgbClr val="000000">
                      <a:alpha val="43137"/>
                    </a:srgbClr>
                  </a:outerShdw>
                </a:effectLst>
              </a:rPr>
              <a:t>Відмітні емблеми</a:t>
            </a:r>
            <a:endParaRPr lang="uk-UA" dirty="0">
              <a:effectLst>
                <a:outerShdw blurRad="38100" dist="38100" dir="2700000" algn="tl">
                  <a:srgbClr val="000000">
                    <a:alpha val="43137"/>
                  </a:srgbClr>
                </a:outerShdw>
              </a:effectLst>
            </a:endParaRPr>
          </a:p>
        </p:txBody>
      </p:sp>
      <p:pic>
        <p:nvPicPr>
          <p:cNvPr id="18433" name="Picture 1"/>
          <p:cNvPicPr>
            <a:picLocks noChangeAspect="1" noChangeArrowheads="1"/>
          </p:cNvPicPr>
          <p:nvPr/>
        </p:nvPicPr>
        <p:blipFill>
          <a:blip r:embed="rId2" cstate="print"/>
          <a:srcRect/>
          <a:stretch>
            <a:fillRect/>
          </a:stretch>
        </p:blipFill>
        <p:spPr bwMode="auto">
          <a:xfrm>
            <a:off x="5436096" y="3068960"/>
            <a:ext cx="1296144" cy="1098754"/>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6804248" y="3068960"/>
            <a:ext cx="1817011" cy="108012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l="13869" r="13319"/>
          <a:stretch>
            <a:fillRect/>
          </a:stretch>
        </p:blipFill>
        <p:spPr bwMode="auto">
          <a:xfrm>
            <a:off x="5796136" y="4221087"/>
            <a:ext cx="1728192" cy="1582341"/>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15915" t="22235" r="29785" b="8720"/>
          <a:stretch>
            <a:fillRect/>
          </a:stretch>
        </p:blipFill>
        <p:spPr bwMode="auto">
          <a:xfrm>
            <a:off x="7452320" y="5013176"/>
            <a:ext cx="1512168" cy="153824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714356"/>
            <a:ext cx="8229600" cy="5094364"/>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endParaRPr lang="uk-UA" b="1" i="1" dirty="0" smtClean="0"/>
          </a:p>
          <a:p>
            <a:pPr>
              <a:buNone/>
            </a:pPr>
            <a:r>
              <a:rPr lang="uk-UA" b="1" i="1" dirty="0" smtClean="0"/>
              <a:t> </a:t>
            </a:r>
            <a:r>
              <a:rPr lang="uk-UA" b="1" i="1" dirty="0" smtClean="0"/>
              <a:t> </a:t>
            </a:r>
          </a:p>
          <a:p>
            <a:pPr>
              <a:buNone/>
            </a:pPr>
            <a:r>
              <a:rPr lang="uk-UA" b="1" i="1" dirty="0" smtClean="0"/>
              <a:t>«… </a:t>
            </a:r>
            <a:r>
              <a:rPr lang="uk-UA" b="1" i="1" dirty="0" smtClean="0"/>
              <a:t>Учитель повинен свідомо йти в ногу з сучасністю, </a:t>
            </a:r>
            <a:br>
              <a:rPr lang="uk-UA" b="1" i="1" dirty="0" smtClean="0"/>
            </a:br>
            <a:r>
              <a:rPr lang="uk-UA" b="1" i="1" dirty="0" smtClean="0"/>
              <a:t>пройматися і надихатися силами, що пробудилися в ній».</a:t>
            </a:r>
            <a:endParaRPr lang="uk-UA" dirty="0" smtClean="0"/>
          </a:p>
          <a:p>
            <a:pPr algn="r"/>
            <a:r>
              <a:rPr lang="uk-UA" dirty="0" smtClean="0"/>
              <a:t>Адольф </a:t>
            </a:r>
            <a:r>
              <a:rPr lang="uk-UA" dirty="0" err="1" smtClean="0"/>
              <a:t>Дістервег</a:t>
            </a:r>
            <a:endParaRPr lang="uk-U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79512" y="1052736"/>
            <a:ext cx="8712968" cy="3744416"/>
          </a:xfrm>
        </p:spPr>
        <p:txBody>
          <a:bodyPr>
            <a:normAutofit fontScale="85000" lnSpcReduction="20000"/>
          </a:bodyPr>
          <a:lstStyle/>
          <a:p>
            <a:r>
              <a:rPr lang="uk-UA" dirty="0" smtClean="0"/>
              <a:t>Основна мета використання відмітних емблем полягає у тому, щоб надати видимий знак захисту, на який має право медичний персонал та медичні об’єкти. </a:t>
            </a:r>
          </a:p>
          <a:p>
            <a:endParaRPr lang="uk-UA" sz="1200" dirty="0" smtClean="0"/>
          </a:p>
          <a:p>
            <a:r>
              <a:rPr lang="uk-UA" dirty="0" smtClean="0"/>
              <a:t>Захисне </a:t>
            </a:r>
            <a:r>
              <a:rPr lang="uk-UA" b="1" dirty="0" smtClean="0">
                <a:solidFill>
                  <a:srgbClr val="C00000"/>
                </a:solidFill>
              </a:rPr>
              <a:t>використання відмітних емблем обмежується </a:t>
            </a:r>
            <a:r>
              <a:rPr lang="uk-UA" dirty="0" smtClean="0"/>
              <a:t>пунктами медичної допомоги та транспортними засобами, а також медичним та релігійним персоналом, обладнанням та матеріалами у значенні </a:t>
            </a:r>
            <a:r>
              <a:rPr lang="uk-UA" dirty="0" err="1" smtClean="0"/>
              <a:t>МГП</a:t>
            </a:r>
            <a:r>
              <a:rPr lang="uk-UA" dirty="0" smtClean="0"/>
              <a:t>. </a:t>
            </a:r>
          </a:p>
          <a:p>
            <a:endParaRPr lang="uk-UA" sz="1200" dirty="0" smtClean="0"/>
          </a:p>
          <a:p>
            <a:r>
              <a:rPr lang="uk-UA" dirty="0" smtClean="0"/>
              <a:t>Відмітні емблеми в цілях захисту можуть використовувати МКЧХ та Міжнародна федерація Червоного Хреста та Червоного Півмісяця</a:t>
            </a:r>
            <a:endParaRPr lang="uk-UA" dirty="0"/>
          </a:p>
        </p:txBody>
      </p:sp>
      <p:sp>
        <p:nvSpPr>
          <p:cNvPr id="3" name="Заголовок 2"/>
          <p:cNvSpPr>
            <a:spLocks noGrp="1"/>
          </p:cNvSpPr>
          <p:nvPr>
            <p:ph type="title"/>
          </p:nvPr>
        </p:nvSpPr>
        <p:spPr>
          <a:xfrm>
            <a:off x="457200" y="274638"/>
            <a:ext cx="8229600" cy="706090"/>
          </a:xfrm>
        </p:spPr>
        <p:txBody>
          <a:bodyPr>
            <a:normAutofit fontScale="90000"/>
          </a:bodyPr>
          <a:lstStyle/>
          <a:p>
            <a:pPr algn="ctr"/>
            <a:r>
              <a:rPr lang="uk-UA" dirty="0" smtClean="0">
                <a:effectLst>
                  <a:outerShdw blurRad="38100" dist="38100" dir="2700000" algn="tl">
                    <a:srgbClr val="000000">
                      <a:alpha val="43137"/>
                    </a:srgbClr>
                  </a:outerShdw>
                </a:effectLst>
              </a:rPr>
              <a:t>Використання відмітних емблем</a:t>
            </a:r>
            <a:endParaRPr lang="uk-UA" dirty="0">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a:blip r:embed="rId2" cstate="print"/>
          <a:srcRect/>
          <a:stretch>
            <a:fillRect/>
          </a:stretch>
        </p:blipFill>
        <p:spPr bwMode="auto">
          <a:xfrm>
            <a:off x="107504" y="4941168"/>
            <a:ext cx="2777452" cy="172819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724128" y="4869160"/>
            <a:ext cx="3291388" cy="17861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987824" y="4941168"/>
            <a:ext cx="2619375" cy="17430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124744"/>
            <a:ext cx="8712968" cy="3240360"/>
          </a:xfrm>
        </p:spPr>
        <p:txBody>
          <a:bodyPr>
            <a:normAutofit fontScale="70000" lnSpcReduction="20000"/>
          </a:bodyPr>
          <a:lstStyle/>
          <a:p>
            <a:r>
              <a:rPr lang="uk-UA" dirty="0" smtClean="0"/>
              <a:t>Відмітні емблеми із захисною метою </a:t>
            </a:r>
            <a:r>
              <a:rPr lang="uk-UA" b="1" u="sng" dirty="0" smtClean="0">
                <a:solidFill>
                  <a:srgbClr val="C00000"/>
                </a:solidFill>
              </a:rPr>
              <a:t>не можуть використовуватися для інших об’єктів або осіб!!!</a:t>
            </a:r>
            <a:r>
              <a:rPr lang="uk-UA" dirty="0" smtClean="0"/>
              <a:t> </a:t>
            </a:r>
          </a:p>
          <a:p>
            <a:pPr>
              <a:buNone/>
            </a:pPr>
            <a:endParaRPr lang="uk-UA" sz="1600" dirty="0" smtClean="0"/>
          </a:p>
          <a:p>
            <a:pPr marL="361950" indent="-255588"/>
            <a:r>
              <a:rPr lang="uk-UA" dirty="0" smtClean="0"/>
              <a:t>Держави зобов’язані забезпечувати належне використання цих емблем у будь-який час та </a:t>
            </a:r>
            <a:r>
              <a:rPr lang="uk-UA" b="1" dirty="0" smtClean="0">
                <a:solidFill>
                  <a:srgbClr val="C00000"/>
                </a:solidFill>
              </a:rPr>
              <a:t>забороняти</a:t>
            </a:r>
            <a:r>
              <a:rPr lang="uk-UA" dirty="0" smtClean="0"/>
              <a:t> будь-яке зловживання ними. </a:t>
            </a:r>
          </a:p>
          <a:p>
            <a:pPr>
              <a:buNone/>
            </a:pPr>
            <a:endParaRPr lang="uk-UA" sz="1600" dirty="0" smtClean="0"/>
          </a:p>
          <a:p>
            <a:r>
              <a:rPr lang="uk-UA" b="1" dirty="0" err="1" smtClean="0">
                <a:solidFill>
                  <a:srgbClr val="C00000"/>
                </a:solidFill>
              </a:rPr>
              <a:t>МГП</a:t>
            </a:r>
            <a:r>
              <a:rPr lang="uk-UA" b="1" dirty="0" smtClean="0">
                <a:solidFill>
                  <a:srgbClr val="C00000"/>
                </a:solidFill>
              </a:rPr>
              <a:t> забороняє будь-яке неналежне використання відмітних емблем</a:t>
            </a:r>
            <a:r>
              <a:rPr lang="uk-UA" dirty="0" smtClean="0"/>
              <a:t>, знаків та сигналів, передбачених Женевськими конвенціями про захист жертв війни 1949 року та Додатковими протоколами до них 1977 р. Залежно від обставин, навмисне неправомірне використання відмітної емблеми </a:t>
            </a:r>
            <a:r>
              <a:rPr lang="uk-UA" b="1" dirty="0" smtClean="0">
                <a:solidFill>
                  <a:srgbClr val="C00000"/>
                </a:solidFill>
              </a:rPr>
              <a:t>може навіть розглядатися як воєнний злочин (віроломство)</a:t>
            </a:r>
            <a:r>
              <a:rPr lang="uk-UA" dirty="0" smtClean="0"/>
              <a:t>.  </a:t>
            </a:r>
          </a:p>
          <a:p>
            <a:pPr>
              <a:buNone/>
            </a:pPr>
            <a:endParaRPr lang="uk-UA" sz="1400" dirty="0" smtClean="0"/>
          </a:p>
        </p:txBody>
      </p:sp>
      <p:sp>
        <p:nvSpPr>
          <p:cNvPr id="3" name="Заголовок 2"/>
          <p:cNvSpPr>
            <a:spLocks noGrp="1"/>
          </p:cNvSpPr>
          <p:nvPr>
            <p:ph type="title"/>
          </p:nvPr>
        </p:nvSpPr>
        <p:spPr>
          <a:xfrm>
            <a:off x="457200" y="274638"/>
            <a:ext cx="8229600" cy="778098"/>
          </a:xfrm>
        </p:spPr>
        <p:txBody>
          <a:bodyPr>
            <a:normAutofit fontScale="90000"/>
          </a:bodyPr>
          <a:lstStyle/>
          <a:p>
            <a:pPr algn="ctr"/>
            <a:r>
              <a:rPr lang="uk-UA" dirty="0" smtClean="0">
                <a:effectLst>
                  <a:outerShdw blurRad="38100" dist="38100" dir="2700000" algn="tl">
                    <a:srgbClr val="000000">
                      <a:alpha val="43137"/>
                    </a:srgbClr>
                  </a:outerShdw>
                </a:effectLst>
              </a:rPr>
              <a:t>Використання відмітних емблем</a:t>
            </a:r>
            <a:endParaRPr lang="uk-UA" dirty="0"/>
          </a:p>
        </p:txBody>
      </p:sp>
      <p:pic>
        <p:nvPicPr>
          <p:cNvPr id="13316" name="Picture 3250" descr="image140"/>
          <p:cNvPicPr preferRelativeResize="0">
            <a:picLocks noChangeArrowheads="1"/>
          </p:cNvPicPr>
          <p:nvPr/>
        </p:nvPicPr>
        <p:blipFill>
          <a:blip r:embed="rId2" cstate="print"/>
          <a:srcRect/>
          <a:stretch>
            <a:fillRect/>
          </a:stretch>
        </p:blipFill>
        <p:spPr bwMode="auto">
          <a:xfrm>
            <a:off x="251520" y="4581128"/>
            <a:ext cx="3096344" cy="2016224"/>
          </a:xfrm>
          <a:prstGeom prst="rect">
            <a:avLst/>
          </a:prstGeom>
          <a:noFill/>
          <a:ln w="9525">
            <a:solidFill>
              <a:srgbClr val="000000"/>
            </a:solidFill>
            <a:round/>
            <a:headEnd/>
            <a:tailEnd/>
          </a:ln>
        </p:spPr>
      </p:pic>
      <p:pic>
        <p:nvPicPr>
          <p:cNvPr id="5" name="Picture 41" descr="https://cheline.com.ua/wp-content/uploads/2022/04/apteky-u-sokali.jpg"/>
          <p:cNvPicPr>
            <a:picLocks noChangeAspect="1" noChangeArrowheads="1"/>
          </p:cNvPicPr>
          <p:nvPr/>
        </p:nvPicPr>
        <p:blipFill>
          <a:blip r:embed="rId3" cstate="print"/>
          <a:srcRect/>
          <a:stretch>
            <a:fillRect/>
          </a:stretch>
        </p:blipFill>
        <p:spPr bwMode="auto">
          <a:xfrm>
            <a:off x="5868143" y="4221088"/>
            <a:ext cx="3141833" cy="1800200"/>
          </a:xfrm>
          <a:prstGeom prst="rect">
            <a:avLst/>
          </a:prstGeom>
          <a:noFill/>
        </p:spPr>
      </p:pic>
      <p:pic>
        <p:nvPicPr>
          <p:cNvPr id="6" name="Picture 43" descr="Вивіска для аптеки світлодіодна 2100х600 - фото 1 - id-p481665037"/>
          <p:cNvPicPr>
            <a:picLocks noChangeAspect="1" noChangeArrowheads="1"/>
          </p:cNvPicPr>
          <p:nvPr/>
        </p:nvPicPr>
        <p:blipFill>
          <a:blip r:embed="rId4" cstate="print"/>
          <a:srcRect/>
          <a:stretch>
            <a:fillRect/>
          </a:stretch>
        </p:blipFill>
        <p:spPr bwMode="auto">
          <a:xfrm>
            <a:off x="3851920" y="4869160"/>
            <a:ext cx="2664296" cy="177966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229600" cy="5044016"/>
          </a:xfrm>
        </p:spPr>
        <p:txBody>
          <a:bodyPr>
            <a:normAutofit fontScale="92500" lnSpcReduction="20000"/>
          </a:bodyPr>
          <a:lstStyle/>
          <a:p>
            <a:r>
              <a:rPr lang="uk-UA" dirty="0" smtClean="0"/>
              <a:t>Заборонено використовувати не за призначенням розпізнавальну емблему Червоного Хреста, Червоного Півмісяця, Червоного Лева і Сонця або інші емблеми, знаки та сигнали, передбачені Конвенціями або цим Протоколом. </a:t>
            </a:r>
          </a:p>
          <a:p>
            <a:endParaRPr lang="uk-UA" sz="1300" dirty="0" smtClean="0"/>
          </a:p>
          <a:p>
            <a:r>
              <a:rPr lang="uk-UA" dirty="0" smtClean="0"/>
              <a:t>Також заборонено  навмисно зловживати під час збройних конфліктів іншими </a:t>
            </a:r>
            <a:r>
              <a:rPr lang="uk-UA" dirty="0" err="1" smtClean="0"/>
              <a:t>міжнародно</a:t>
            </a:r>
            <a:r>
              <a:rPr lang="uk-UA" dirty="0" smtClean="0"/>
              <a:t> визнаними захисними </a:t>
            </a:r>
          </a:p>
          <a:p>
            <a:pPr marL="365125" indent="-3175">
              <a:buNone/>
            </a:pPr>
            <a:r>
              <a:rPr lang="uk-UA" dirty="0" smtClean="0"/>
              <a:t>емблемами, знаками та </a:t>
            </a:r>
          </a:p>
          <a:p>
            <a:pPr marL="365125" indent="-3175">
              <a:buNone/>
            </a:pPr>
            <a:r>
              <a:rPr lang="uk-UA" dirty="0" smtClean="0"/>
              <a:t>сигналами, включаючи </a:t>
            </a:r>
          </a:p>
          <a:p>
            <a:pPr marL="365125" indent="-3175">
              <a:buNone/>
            </a:pPr>
            <a:r>
              <a:rPr lang="uk-UA" dirty="0" smtClean="0"/>
              <a:t>прапор перемир'я та </a:t>
            </a:r>
          </a:p>
          <a:p>
            <a:pPr marL="365125" indent="-3175">
              <a:buNone/>
            </a:pPr>
            <a:r>
              <a:rPr lang="uk-UA" dirty="0" smtClean="0"/>
              <a:t>захисну емблему </a:t>
            </a:r>
          </a:p>
          <a:p>
            <a:pPr marL="365125" indent="-3175">
              <a:buNone/>
            </a:pPr>
            <a:r>
              <a:rPr lang="uk-UA" dirty="0" smtClean="0"/>
              <a:t>культурних цінностей.</a:t>
            </a:r>
          </a:p>
          <a:p>
            <a:endParaRPr lang="uk-UA" dirty="0"/>
          </a:p>
        </p:txBody>
      </p:sp>
      <p:sp>
        <p:nvSpPr>
          <p:cNvPr id="3" name="Заголовок 2"/>
          <p:cNvSpPr>
            <a:spLocks noGrp="1"/>
          </p:cNvSpPr>
          <p:nvPr>
            <p:ph type="title"/>
          </p:nvPr>
        </p:nvSpPr>
        <p:spPr>
          <a:xfrm>
            <a:off x="457200" y="274638"/>
            <a:ext cx="8229600" cy="922114"/>
          </a:xfrm>
        </p:spPr>
        <p:txBody>
          <a:bodyPr>
            <a:normAutofit fontScale="90000"/>
          </a:bodyPr>
          <a:lstStyle/>
          <a:p>
            <a:pPr algn="ctr"/>
            <a:r>
              <a:rPr lang="uk-UA" dirty="0" smtClean="0">
                <a:effectLst>
                  <a:outerShdw blurRad="38100" dist="38100" dir="2700000" algn="tl">
                    <a:srgbClr val="000000">
                      <a:alpha val="43137"/>
                    </a:srgbClr>
                  </a:outerShdw>
                </a:effectLst>
              </a:rPr>
              <a:t>Стаття 38. Визнані емблеми (</a:t>
            </a:r>
            <a:r>
              <a:rPr lang="uk-UA" dirty="0" err="1" smtClean="0">
                <a:effectLst>
                  <a:outerShdw blurRad="38100" dist="38100" dir="2700000" algn="tl">
                    <a:srgbClr val="000000">
                      <a:alpha val="43137"/>
                    </a:srgbClr>
                  </a:outerShdw>
                </a:effectLst>
              </a:rPr>
              <a:t>ДП</a:t>
            </a:r>
            <a:r>
              <a:rPr lang="uk-UA" dirty="0" smtClean="0">
                <a:effectLst>
                  <a:outerShdw blurRad="38100" dist="38100" dir="2700000" algn="tl">
                    <a:srgbClr val="000000">
                      <a:alpha val="43137"/>
                    </a:srgbClr>
                  </a:outerShdw>
                </a:effectLst>
              </a:rPr>
              <a:t> І)</a:t>
            </a:r>
            <a:endParaRPr lang="uk-UA"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5220071" y="4437112"/>
            <a:ext cx="3702283" cy="194421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88640"/>
            <a:ext cx="6489304" cy="3888432"/>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3" cstate="print"/>
          <a:srcRect/>
          <a:stretch>
            <a:fillRect/>
          </a:stretch>
        </p:blipFill>
        <p:spPr bwMode="auto">
          <a:xfrm>
            <a:off x="3563888" y="3573015"/>
            <a:ext cx="5328592" cy="319715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79512" y="1052736"/>
            <a:ext cx="8784976" cy="5472608"/>
          </a:xfrm>
        </p:spPr>
        <p:txBody>
          <a:bodyPr>
            <a:normAutofit fontScale="77500" lnSpcReduction="20000"/>
          </a:bodyPr>
          <a:lstStyle/>
          <a:p>
            <a:r>
              <a:rPr lang="uk-UA" dirty="0" smtClean="0"/>
              <a:t>Національні товариства Червоного Хреста (Червоного Півмісяця, Червоного Кристала) та МКЧХ можуть застосовувати відмітні емблеми й у мирний час для позначення осіб та об’єктів, пов’язаних з ними. </a:t>
            </a:r>
          </a:p>
          <a:p>
            <a:pPr>
              <a:buNone/>
            </a:pPr>
            <a:endParaRPr lang="uk-UA" sz="2600" dirty="0" smtClean="0"/>
          </a:p>
          <a:p>
            <a:pPr marL="1971675" indent="-255588"/>
            <a:r>
              <a:rPr lang="uk-UA" dirty="0" smtClean="0"/>
              <a:t>В такому випадку навколо емблеми вказується назва організації. Дозвіл на таке використання надається  національним товариством відповідно  національного законодавства.</a:t>
            </a:r>
          </a:p>
          <a:p>
            <a:pPr>
              <a:buNone/>
            </a:pPr>
            <a:endParaRPr lang="uk-UA" sz="1400" dirty="0" smtClean="0"/>
          </a:p>
          <a:p>
            <a:pPr marL="5022850" indent="-255588"/>
            <a:r>
              <a:rPr lang="uk-UA" dirty="0" smtClean="0"/>
              <a:t>В Україні використання емблеми Червоного Хреста, Червоного Півмісяця і Червоного Кристала регулює </a:t>
            </a:r>
            <a:r>
              <a:rPr lang="uk-UA" dirty="0" smtClean="0">
                <a:solidFill>
                  <a:srgbClr val="C00000"/>
                </a:solidFill>
              </a:rPr>
              <a:t>Закон України «Про символіку Червоного Хреста, Червоного Півмісяця, Червоного Кристала в Україні</a:t>
            </a:r>
            <a:r>
              <a:rPr lang="ru-RU" dirty="0" smtClean="0">
                <a:solidFill>
                  <a:srgbClr val="C00000"/>
                </a:solidFill>
              </a:rPr>
              <a:t>»</a:t>
            </a:r>
            <a:r>
              <a:rPr lang="ru-RU" dirty="0" smtClean="0"/>
              <a:t>.</a:t>
            </a:r>
            <a:endParaRPr lang="uk-UA" dirty="0"/>
          </a:p>
        </p:txBody>
      </p:sp>
      <p:sp>
        <p:nvSpPr>
          <p:cNvPr id="3" name="Заголовок 2"/>
          <p:cNvSpPr>
            <a:spLocks noGrp="1"/>
          </p:cNvSpPr>
          <p:nvPr>
            <p:ph type="title"/>
          </p:nvPr>
        </p:nvSpPr>
        <p:spPr>
          <a:xfrm>
            <a:off x="457200" y="274638"/>
            <a:ext cx="8229600" cy="778098"/>
          </a:xfrm>
        </p:spPr>
        <p:txBody>
          <a:bodyPr>
            <a:normAutofit fontScale="90000"/>
          </a:bodyPr>
          <a:lstStyle/>
          <a:p>
            <a:pPr algn="ctr"/>
            <a:r>
              <a:rPr lang="uk-UA" dirty="0" smtClean="0">
                <a:effectLst>
                  <a:outerShdw blurRad="38100" dist="38100" dir="2700000" algn="tl">
                    <a:srgbClr val="000000">
                      <a:alpha val="43137"/>
                    </a:srgbClr>
                  </a:outerShdw>
                </a:effectLst>
              </a:rPr>
              <a:t>Використання відмітних емблем</a:t>
            </a:r>
            <a:endParaRPr lang="uk-UA" dirty="0"/>
          </a:p>
        </p:txBody>
      </p:sp>
      <p:pic>
        <p:nvPicPr>
          <p:cNvPr id="6146" name="Picture 2"/>
          <p:cNvPicPr>
            <a:picLocks noChangeAspect="1" noChangeArrowheads="1"/>
          </p:cNvPicPr>
          <p:nvPr/>
        </p:nvPicPr>
        <p:blipFill>
          <a:blip r:embed="rId2" cstate="print"/>
          <a:srcRect/>
          <a:stretch>
            <a:fillRect/>
          </a:stretch>
        </p:blipFill>
        <p:spPr bwMode="auto">
          <a:xfrm>
            <a:off x="251519" y="2132856"/>
            <a:ext cx="1584177" cy="1592138"/>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79512" y="3789040"/>
            <a:ext cx="4735439" cy="288032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cstate="print"/>
          <a:srcRect l="21402" r="25679"/>
          <a:stretch>
            <a:fillRect/>
          </a:stretch>
        </p:blipFill>
        <p:spPr bwMode="auto">
          <a:xfrm>
            <a:off x="7452320" y="188640"/>
            <a:ext cx="1368152" cy="1447800"/>
          </a:xfrm>
          <a:prstGeom prst="rect">
            <a:avLst/>
          </a:prstGeom>
          <a:noFill/>
          <a:ln w="9525">
            <a:noFill/>
            <a:miter lim="800000"/>
            <a:headEnd/>
            <a:tailEnd/>
          </a:ln>
        </p:spPr>
      </p:pic>
      <p:sp>
        <p:nvSpPr>
          <p:cNvPr id="2" name="Содержимое 1"/>
          <p:cNvSpPr>
            <a:spLocks noGrp="1"/>
          </p:cNvSpPr>
          <p:nvPr>
            <p:ph idx="1"/>
          </p:nvPr>
        </p:nvSpPr>
        <p:spPr>
          <a:xfrm>
            <a:off x="251520" y="1340769"/>
            <a:ext cx="8435280" cy="2016223"/>
          </a:xfrm>
        </p:spPr>
        <p:txBody>
          <a:bodyPr>
            <a:normAutofit/>
          </a:bodyPr>
          <a:lstStyle/>
          <a:p>
            <a:r>
              <a:rPr lang="uk-UA" dirty="0" smtClean="0"/>
              <a:t>Емблема у вигляді синьо-білого щита використовується для позначення культурних цінностей, які мають велике значення для культурної спадщини кожного народу.</a:t>
            </a:r>
            <a:endParaRPr lang="uk-UA" dirty="0"/>
          </a:p>
        </p:txBody>
      </p:sp>
      <p:sp>
        <p:nvSpPr>
          <p:cNvPr id="3" name="Заголовок 2"/>
          <p:cNvSpPr>
            <a:spLocks noGrp="1"/>
          </p:cNvSpPr>
          <p:nvPr>
            <p:ph type="title"/>
          </p:nvPr>
        </p:nvSpPr>
        <p:spPr>
          <a:xfrm>
            <a:off x="611560" y="260648"/>
            <a:ext cx="6552728" cy="936104"/>
          </a:xfrm>
        </p:spPr>
        <p:txBody>
          <a:bodyPr>
            <a:normAutofit fontScale="90000"/>
          </a:bodyPr>
          <a:lstStyle/>
          <a:p>
            <a:pPr algn="ctr"/>
            <a:r>
              <a:rPr lang="uk-UA" dirty="0" smtClean="0">
                <a:effectLst>
                  <a:outerShdw blurRad="38100" dist="38100" dir="2700000" algn="tl">
                    <a:srgbClr val="000000">
                      <a:alpha val="43137"/>
                    </a:srgbClr>
                  </a:outerShdw>
                </a:effectLst>
              </a:rPr>
              <a:t>Захист культурних цінностей</a:t>
            </a:r>
            <a:endParaRPr lang="uk-UA" dirty="0">
              <a:effectLst>
                <a:outerShdw blurRad="38100" dist="38100" dir="2700000" algn="tl">
                  <a:srgbClr val="000000">
                    <a:alpha val="43137"/>
                  </a:srgbClr>
                </a:outerShdw>
              </a:effectLst>
            </a:endParaRPr>
          </a:p>
        </p:txBody>
      </p:sp>
      <p:pic>
        <p:nvPicPr>
          <p:cNvPr id="10246" name="Picture 6"/>
          <p:cNvPicPr>
            <a:picLocks noChangeAspect="1" noChangeArrowheads="1"/>
          </p:cNvPicPr>
          <p:nvPr/>
        </p:nvPicPr>
        <p:blipFill>
          <a:blip r:embed="rId3" cstate="print"/>
          <a:srcRect/>
          <a:stretch>
            <a:fillRect/>
          </a:stretch>
        </p:blipFill>
        <p:spPr bwMode="auto">
          <a:xfrm>
            <a:off x="2915816" y="3212976"/>
            <a:ext cx="4176464" cy="2349261"/>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1979712" y="5068400"/>
            <a:ext cx="2592288" cy="178960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6516216" y="3068960"/>
            <a:ext cx="2448272" cy="1930593"/>
          </a:xfrm>
          <a:prstGeom prst="rect">
            <a:avLst/>
          </a:prstGeom>
          <a:noFill/>
          <a:ln w="9525">
            <a:noFill/>
            <a:miter lim="800000"/>
            <a:headEnd/>
            <a:tailEnd/>
          </a:ln>
        </p:spPr>
      </p:pic>
      <p:pic>
        <p:nvPicPr>
          <p:cNvPr id="10247" name="Picture 7"/>
          <p:cNvPicPr>
            <a:picLocks noChangeAspect="1" noChangeArrowheads="1"/>
          </p:cNvPicPr>
          <p:nvPr/>
        </p:nvPicPr>
        <p:blipFill>
          <a:blip r:embed="rId6" cstate="print"/>
          <a:srcRect l="22879" t="10107" r="29394" b="45176"/>
          <a:stretch>
            <a:fillRect/>
          </a:stretch>
        </p:blipFill>
        <p:spPr bwMode="auto">
          <a:xfrm>
            <a:off x="107504" y="3068960"/>
            <a:ext cx="2376264" cy="2970330"/>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5652120" y="5085184"/>
            <a:ext cx="2808312" cy="164619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052736"/>
            <a:ext cx="8712968" cy="5544616"/>
          </a:xfrm>
        </p:spPr>
        <p:txBody>
          <a:bodyPr>
            <a:normAutofit fontScale="70000" lnSpcReduction="20000"/>
          </a:bodyPr>
          <a:lstStyle/>
          <a:p>
            <a:r>
              <a:rPr lang="uk-UA" b="1" dirty="0" smtClean="0">
                <a:solidFill>
                  <a:srgbClr val="C00000"/>
                </a:solidFill>
              </a:rPr>
              <a:t>Культурні цінності у період збройного конфлікту мають підвищений рівень захисту серед цивільних об’єктів</a:t>
            </a:r>
            <a:r>
              <a:rPr lang="uk-UA" dirty="0" smtClean="0"/>
              <a:t>. Правовою основою для забезпечення спеціального захисту культурних цінностей є Гаазькі правила 1907 року, Гаазька конвенція про захист культурних цінностей у випадку збройного конфлікту 1954року і два Протоколи до неї 1954 і 1999 років, Додаткові протоколи до Женевських конвенцій 1977 року, а також звичаєве </a:t>
            </a:r>
            <a:r>
              <a:rPr lang="uk-UA" dirty="0" err="1" smtClean="0"/>
              <a:t>МГП</a:t>
            </a:r>
            <a:r>
              <a:rPr lang="uk-UA" dirty="0" smtClean="0"/>
              <a:t>.</a:t>
            </a:r>
          </a:p>
          <a:p>
            <a:pPr>
              <a:buNone/>
            </a:pPr>
            <a:endParaRPr lang="uk-UA" sz="2900" dirty="0" smtClean="0"/>
          </a:p>
          <a:p>
            <a:r>
              <a:rPr lang="uk-UA" b="1" dirty="0" err="1" smtClean="0">
                <a:solidFill>
                  <a:srgbClr val="C00000"/>
                </a:solidFill>
              </a:rPr>
              <a:t>МГП</a:t>
            </a:r>
            <a:r>
              <a:rPr lang="uk-UA" b="1" dirty="0" smtClean="0">
                <a:solidFill>
                  <a:srgbClr val="C00000"/>
                </a:solidFill>
              </a:rPr>
              <a:t> зобов’язує сторони конфлікту поважати та захищати культурні цінності</a:t>
            </a:r>
            <a:r>
              <a:rPr lang="uk-UA" dirty="0" smtClean="0"/>
              <a:t>. Повага означає, що в ході військових операцій слід вживати особливих заходів обережності, щоб уникнути заподіяння шкоди культурним цінностям, за винятком випадків, коли вони були перетворені у військові об’єкти. </a:t>
            </a:r>
          </a:p>
          <a:p>
            <a:pPr>
              <a:buNone/>
            </a:pPr>
            <a:endParaRPr lang="uk-UA" sz="2900" dirty="0" smtClean="0"/>
          </a:p>
          <a:p>
            <a:pPr marL="2690813" indent="-255588"/>
            <a:r>
              <a:rPr lang="uk-UA" b="1" dirty="0" smtClean="0">
                <a:solidFill>
                  <a:srgbClr val="C00000"/>
                </a:solidFill>
              </a:rPr>
              <a:t>Захист означає</a:t>
            </a:r>
            <a:r>
              <a:rPr lang="uk-UA" dirty="0" smtClean="0"/>
              <a:t>, що </a:t>
            </a:r>
            <a:r>
              <a:rPr lang="uk-UA" b="1" dirty="0" smtClean="0">
                <a:solidFill>
                  <a:srgbClr val="C00000"/>
                </a:solidFill>
              </a:rPr>
              <a:t>заборонено</a:t>
            </a:r>
            <a:r>
              <a:rPr lang="uk-UA" dirty="0" smtClean="0"/>
              <a:t> будь-яке навмисне захоплення, знищення чи пошкодження культурних цінностей. Культурні цінності жодним чином не можуть піддаватися нападам, якщо вони за своїм призначенням не були перетворені на військову ціль, а також </a:t>
            </a:r>
            <a:r>
              <a:rPr lang="uk-UA" b="1" dirty="0" smtClean="0">
                <a:solidFill>
                  <a:srgbClr val="C00000"/>
                </a:solidFill>
              </a:rPr>
              <a:t>грабункам і вандалізму</a:t>
            </a:r>
            <a:r>
              <a:rPr lang="uk-UA" dirty="0" smtClean="0"/>
              <a:t>.</a:t>
            </a:r>
            <a:endParaRPr lang="uk-UA" dirty="0"/>
          </a:p>
        </p:txBody>
      </p:sp>
      <p:sp>
        <p:nvSpPr>
          <p:cNvPr id="3" name="Заголовок 2"/>
          <p:cNvSpPr>
            <a:spLocks noGrp="1"/>
          </p:cNvSpPr>
          <p:nvPr>
            <p:ph type="title"/>
          </p:nvPr>
        </p:nvSpPr>
        <p:spPr>
          <a:xfrm>
            <a:off x="457200" y="274638"/>
            <a:ext cx="8229600" cy="706090"/>
          </a:xfrm>
        </p:spPr>
        <p:txBody>
          <a:bodyPr>
            <a:normAutofit fontScale="90000"/>
          </a:bodyPr>
          <a:lstStyle/>
          <a:p>
            <a:pPr algn="ctr"/>
            <a:r>
              <a:rPr lang="uk-UA" dirty="0" smtClean="0">
                <a:effectLst>
                  <a:outerShdw blurRad="38100" dist="38100" dir="2700000" algn="tl">
                    <a:srgbClr val="000000">
                      <a:alpha val="43137"/>
                    </a:srgbClr>
                  </a:outerShdw>
                </a:effectLst>
              </a:rPr>
              <a:t>Захист культурних цінностей</a:t>
            </a:r>
            <a:endParaRPr lang="uk-UA" dirty="0"/>
          </a:p>
        </p:txBody>
      </p:sp>
      <p:pic>
        <p:nvPicPr>
          <p:cNvPr id="5" name="Picture 2"/>
          <p:cNvPicPr>
            <a:picLocks noChangeAspect="1" noChangeArrowheads="1"/>
          </p:cNvPicPr>
          <p:nvPr/>
        </p:nvPicPr>
        <p:blipFill>
          <a:blip r:embed="rId2" cstate="print"/>
          <a:srcRect/>
          <a:stretch>
            <a:fillRect/>
          </a:stretch>
        </p:blipFill>
        <p:spPr bwMode="auto">
          <a:xfrm>
            <a:off x="179512" y="4581127"/>
            <a:ext cx="2520280" cy="196608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517232"/>
            <a:ext cx="8784976" cy="1033264"/>
          </a:xfrm>
        </p:spPr>
        <p:txBody>
          <a:bodyPr/>
          <a:lstStyle/>
          <a:p>
            <a:pPr algn="ctr"/>
            <a:r>
              <a:rPr lang="uk-UA" sz="2000" dirty="0" smtClean="0"/>
              <a:t>Зруйнований комплекс Григорію Сковороді внаслідок російського ракетного удару по Національному музею Сковороди в селі Сковородинівка на Харківщині, 7 травня 2022 року</a:t>
            </a:r>
            <a:endParaRPr lang="uk-UA" sz="2000" dirty="0"/>
          </a:p>
        </p:txBody>
      </p:sp>
      <p:pic>
        <p:nvPicPr>
          <p:cNvPr id="5" name="Рисунок 4" descr="Пошкоджений пам’ятник Григорію Сковороді внаслідок російського ракетного удару по Національному музею Сковороди в селі Сковородинівка на Харківщині, 7 травня 2022 року"/>
          <p:cNvPicPr/>
          <p:nvPr/>
        </p:nvPicPr>
        <p:blipFill>
          <a:blip r:embed="rId2" cstate="print"/>
          <a:srcRect/>
          <a:stretch>
            <a:fillRect/>
          </a:stretch>
        </p:blipFill>
        <p:spPr bwMode="auto">
          <a:xfrm>
            <a:off x="611560" y="188640"/>
            <a:ext cx="7765876" cy="515007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i.lb.ua/068/54/62e28b077f5d4.jpeg"/>
          <p:cNvPicPr/>
          <p:nvPr/>
        </p:nvPicPr>
        <p:blipFill>
          <a:blip r:embed="rId2" cstate="print"/>
          <a:srcRect/>
          <a:stretch>
            <a:fillRect/>
          </a:stretch>
        </p:blipFill>
        <p:spPr bwMode="auto">
          <a:xfrm>
            <a:off x="1471612" y="328612"/>
            <a:ext cx="6200775" cy="62007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i.lb.ua/026/29/62e28add7c533.jpeg"/>
          <p:cNvPicPr/>
          <p:nvPr/>
        </p:nvPicPr>
        <p:blipFill>
          <a:blip r:embed="rId2" cstate="print"/>
          <a:srcRect/>
          <a:stretch>
            <a:fillRect/>
          </a:stretch>
        </p:blipFill>
        <p:spPr bwMode="auto">
          <a:xfrm>
            <a:off x="1276350" y="133350"/>
            <a:ext cx="6591300" cy="65913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357166"/>
            <a:ext cx="8229600" cy="5797597"/>
          </a:xfrm>
        </p:spPr>
        <p:txBody>
          <a:bodyPr>
            <a:normAutofit/>
          </a:bodyPr>
          <a:lstStyle/>
          <a:p>
            <a:pPr>
              <a:buNone/>
            </a:pPr>
            <a:endParaRPr lang="uk-UA" dirty="0"/>
          </a:p>
        </p:txBody>
      </p:sp>
      <p:pic>
        <p:nvPicPr>
          <p:cNvPr id="5" name="image3.png"/>
          <p:cNvPicPr/>
          <p:nvPr/>
        </p:nvPicPr>
        <p:blipFill>
          <a:blip r:embed="rId2"/>
          <a:srcRect/>
          <a:stretch>
            <a:fillRect/>
          </a:stretch>
        </p:blipFill>
        <p:spPr>
          <a:xfrm>
            <a:off x="357158" y="428604"/>
            <a:ext cx="8501121" cy="5857915"/>
          </a:xfrm>
          <a:prstGeom prst="rect">
            <a:avLst/>
          </a:prstGeom>
          <a:ln>
            <a:solidFill>
              <a:srgbClr val="FFFF00"/>
            </a:solidFill>
          </a:ln>
        </p:spPr>
        <p:style>
          <a:lnRef idx="1">
            <a:schemeClr val="accent1"/>
          </a:lnRef>
          <a:fillRef idx="2">
            <a:schemeClr val="accent1"/>
          </a:fillRef>
          <a:effectRef idx="1">
            <a:schemeClr val="accent1"/>
          </a:effectRef>
          <a:fontRef idx="minor">
            <a:schemeClr val="dk1"/>
          </a:fontRef>
        </p:style>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i.lb.ua/034/28/62e28ae58c408.jpeg"/>
          <p:cNvPicPr/>
          <p:nvPr/>
        </p:nvPicPr>
        <p:blipFill>
          <a:blip r:embed="rId2" cstate="print"/>
          <a:srcRect/>
          <a:stretch>
            <a:fillRect/>
          </a:stretch>
        </p:blipFill>
        <p:spPr bwMode="auto">
          <a:xfrm>
            <a:off x="1187624" y="260648"/>
            <a:ext cx="6624736" cy="633670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99592" y="5589240"/>
            <a:ext cx="7481776" cy="784448"/>
          </a:xfrm>
        </p:spPr>
        <p:txBody>
          <a:bodyPr/>
          <a:lstStyle/>
          <a:p>
            <a:pPr algn="ctr"/>
            <a:r>
              <a:rPr lang="uk-UA" sz="2000" dirty="0" smtClean="0"/>
              <a:t>Харківський університет після </a:t>
            </a:r>
            <a:r>
              <a:rPr lang="uk-UA" sz="2000" dirty="0" err="1" smtClean="0"/>
              <a:t>авіаудару</a:t>
            </a:r>
            <a:r>
              <a:rPr lang="uk-UA" sz="2000" dirty="0" smtClean="0"/>
              <a:t> російської армії. Україна, 2 березня 2022 року</a:t>
            </a:r>
            <a:endParaRPr lang="uk-UA" sz="2000" dirty="0"/>
          </a:p>
        </p:txBody>
      </p:sp>
      <p:pic>
        <p:nvPicPr>
          <p:cNvPr id="7" name="Содержимое 6" descr="Харківський університет після авіаудару російської армії. Україна, 2 березня 2022 року"/>
          <p:cNvPicPr>
            <a:picLocks noGrp="1"/>
          </p:cNvPicPr>
          <p:nvPr>
            <p:ph sz="half" idx="1"/>
          </p:nvPr>
        </p:nvPicPr>
        <p:blipFill>
          <a:blip r:embed="rId2" cstate="print"/>
          <a:srcRect/>
          <a:stretch>
            <a:fillRect/>
          </a:stretch>
        </p:blipFill>
        <p:spPr bwMode="auto">
          <a:xfrm>
            <a:off x="683568" y="404664"/>
            <a:ext cx="7690048" cy="462678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https://i.lb.ua/093/13/62e28b20bf330.jpeg"/>
          <p:cNvPicPr>
            <a:picLocks noGrp="1"/>
          </p:cNvPicPr>
          <p:nvPr>
            <p:ph sz="half" idx="4294967295"/>
          </p:nvPr>
        </p:nvPicPr>
        <p:blipFill>
          <a:blip r:embed="rId2" cstate="print"/>
          <a:srcRect/>
          <a:stretch>
            <a:fillRect/>
          </a:stretch>
        </p:blipFill>
        <p:spPr bwMode="auto">
          <a:xfrm>
            <a:off x="1115616" y="116632"/>
            <a:ext cx="6264696" cy="662473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733256"/>
            <a:ext cx="8352928" cy="792088"/>
          </a:xfrm>
        </p:spPr>
        <p:txBody>
          <a:bodyPr/>
          <a:lstStyle/>
          <a:p>
            <a:pPr algn="ctr"/>
            <a:r>
              <a:rPr lang="uk-UA" sz="2000" b="1" i="1" dirty="0" smtClean="0"/>
              <a:t>На супутникових знімках видно напис «діти/</a:t>
            </a:r>
            <a:r>
              <a:rPr lang="uk-UA" sz="2000" b="1" i="1" dirty="0" err="1" smtClean="0"/>
              <a:t>дети</a:t>
            </a:r>
            <a:r>
              <a:rPr lang="uk-UA" sz="2000" b="1" i="1" dirty="0" smtClean="0"/>
              <a:t>» біля театру в Маріуполі, на який  російські війська скинули бомбу</a:t>
            </a:r>
            <a:r>
              <a:rPr lang="uk-UA" b="1" i="1" dirty="0" smtClean="0"/>
              <a:t/>
            </a:r>
            <a:br>
              <a:rPr lang="uk-UA" b="1" i="1" dirty="0" smtClean="0"/>
            </a:br>
            <a:endParaRPr lang="uk-UA" dirty="0"/>
          </a:p>
        </p:txBody>
      </p:sp>
      <p:pic>
        <p:nvPicPr>
          <p:cNvPr id="5" name="Содержимое 4" descr="Написи – попереду і позаду будівлі">
            <a:hlinkClick r:id="rId2" tooltip="На супутникових знімках видно напис «дети» біля театру в Маріуполі, на який війська РФ скинули бомбу"/>
          </p:cNvPr>
          <p:cNvPicPr>
            <a:picLocks noGrp="1"/>
          </p:cNvPicPr>
          <p:nvPr>
            <p:ph sz="half" idx="1"/>
          </p:nvPr>
        </p:nvPicPr>
        <p:blipFill>
          <a:blip r:embed="rId3" cstate="print"/>
          <a:srcRect/>
          <a:stretch>
            <a:fillRect/>
          </a:stretch>
        </p:blipFill>
        <p:spPr bwMode="auto">
          <a:xfrm>
            <a:off x="683568" y="404664"/>
            <a:ext cx="7560840" cy="511256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cstate="print"/>
          <a:srcRect/>
          <a:stretch>
            <a:fillRect/>
          </a:stretch>
        </p:blipFill>
        <p:spPr bwMode="auto">
          <a:xfrm>
            <a:off x="323528" y="3212976"/>
            <a:ext cx="4176464" cy="1071306"/>
          </a:xfrm>
          <a:prstGeom prst="rect">
            <a:avLst/>
          </a:prstGeom>
          <a:noFill/>
          <a:ln w="9525">
            <a:noFill/>
            <a:miter lim="800000"/>
            <a:headEnd/>
            <a:tailEnd/>
          </a:ln>
        </p:spPr>
      </p:pic>
      <p:sp>
        <p:nvSpPr>
          <p:cNvPr id="2" name="Содержимое 1"/>
          <p:cNvSpPr>
            <a:spLocks noGrp="1"/>
          </p:cNvSpPr>
          <p:nvPr>
            <p:ph idx="1"/>
          </p:nvPr>
        </p:nvSpPr>
        <p:spPr>
          <a:xfrm>
            <a:off x="251520" y="1340769"/>
            <a:ext cx="8640960" cy="1800200"/>
          </a:xfrm>
        </p:spPr>
        <p:txBody>
          <a:bodyPr>
            <a:normAutofit fontScale="77500" lnSpcReduction="20000"/>
          </a:bodyPr>
          <a:lstStyle/>
          <a:p>
            <a:pPr marL="3175" indent="-3175">
              <a:buNone/>
            </a:pPr>
            <a:r>
              <a:rPr lang="uk-UA" dirty="0" smtClean="0"/>
              <a:t>Спеціальний знак у вигляді </a:t>
            </a:r>
            <a:r>
              <a:rPr lang="uk-UA" b="1" dirty="0" smtClean="0">
                <a:solidFill>
                  <a:srgbClr val="C00000"/>
                </a:solidFill>
              </a:rPr>
              <a:t>групи з трьох кіл яскраво-жовтогарячого кольору</a:t>
            </a:r>
            <a:r>
              <a:rPr lang="uk-UA" dirty="0" smtClean="0"/>
              <a:t>, однакового розміру, розташованих на одній і тій самій осі використовується для позначення </a:t>
            </a:r>
            <a:r>
              <a:rPr lang="uk-UA" b="1" dirty="0" smtClean="0">
                <a:solidFill>
                  <a:srgbClr val="C00000"/>
                </a:solidFill>
              </a:rPr>
              <a:t>установок та споруд, що містять небезпечні сили</a:t>
            </a:r>
            <a:r>
              <a:rPr lang="uk-UA" dirty="0" smtClean="0"/>
              <a:t>. Перелік таких об’єктів вичерпаний та включає дамби, греблі, атомні електростанції, хімічні конгломерати.</a:t>
            </a:r>
            <a:endParaRPr lang="uk-UA" dirty="0"/>
          </a:p>
        </p:txBody>
      </p:sp>
      <p:sp>
        <p:nvSpPr>
          <p:cNvPr id="3" name="Заголовок 2"/>
          <p:cNvSpPr>
            <a:spLocks noGrp="1"/>
          </p:cNvSpPr>
          <p:nvPr>
            <p:ph type="title"/>
          </p:nvPr>
        </p:nvSpPr>
        <p:spPr>
          <a:xfrm>
            <a:off x="457200" y="274638"/>
            <a:ext cx="8229600" cy="922114"/>
          </a:xfrm>
        </p:spPr>
        <p:txBody>
          <a:bodyPr>
            <a:normAutofit fontScale="90000"/>
          </a:bodyPr>
          <a:lstStyle/>
          <a:p>
            <a:pPr algn="ctr"/>
            <a:r>
              <a:rPr lang="uk-UA" dirty="0" smtClean="0">
                <a:effectLst>
                  <a:outerShdw blurRad="38100" dist="38100" dir="2700000" algn="tl">
                    <a:srgbClr val="000000">
                      <a:alpha val="43137"/>
                    </a:srgbClr>
                  </a:outerShdw>
                </a:effectLst>
              </a:rPr>
              <a:t>Установки та споруди, що містять небезпечні сили</a:t>
            </a:r>
            <a:endParaRPr lang="uk-UA" dirty="0">
              <a:effectLst>
                <a:outerShdw blurRad="38100" dist="38100" dir="2700000" algn="tl">
                  <a:srgbClr val="000000">
                    <a:alpha val="43137"/>
                  </a:srgbClr>
                </a:outerShdw>
              </a:effectLst>
            </a:endParaRPr>
          </a:p>
        </p:txBody>
      </p:sp>
      <p:pic>
        <p:nvPicPr>
          <p:cNvPr id="9220" name="Picture 4"/>
          <p:cNvPicPr>
            <a:picLocks noChangeAspect="1" noChangeArrowheads="1"/>
          </p:cNvPicPr>
          <p:nvPr/>
        </p:nvPicPr>
        <p:blipFill>
          <a:blip r:embed="rId3" cstate="print"/>
          <a:srcRect/>
          <a:stretch>
            <a:fillRect/>
          </a:stretch>
        </p:blipFill>
        <p:spPr bwMode="auto">
          <a:xfrm>
            <a:off x="4932040" y="3717032"/>
            <a:ext cx="4023977" cy="2880320"/>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395536" y="4365104"/>
            <a:ext cx="4054289" cy="237626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481329"/>
            <a:ext cx="8363272" cy="3027791"/>
          </a:xfrm>
        </p:spPr>
        <p:txBody>
          <a:bodyPr>
            <a:normAutofit fontScale="77500" lnSpcReduction="20000"/>
          </a:bodyPr>
          <a:lstStyle/>
          <a:p>
            <a:pPr marL="88900" indent="-3175">
              <a:buNone/>
            </a:pPr>
            <a:r>
              <a:rPr lang="uk-UA" dirty="0" smtClean="0"/>
              <a:t>Ці установки та споруди як цивільні об’єкти захищені від прямих нападів. Але, оскільки їх часткове або повне знищення може мати катастрофічні гуманітарні наслідки для навколишнього цивільного населення та цивільних об’єктів, то у випадках, коли вони кваліфікуються як військові цілі, ці установки та споруди не повинні зазнавати нападів, якщо такий напад може становити небезпеку і, як наслідок, може призвести до серйозних втрат серед цивільного населення чи тотального забруднення навколишнього середовища (гуманітарна катастрофа). </a:t>
            </a:r>
            <a:endParaRPr lang="uk-UA" dirty="0"/>
          </a:p>
        </p:txBody>
      </p:sp>
      <p:sp>
        <p:nvSpPr>
          <p:cNvPr id="3" name="Заголовок 2"/>
          <p:cNvSpPr>
            <a:spLocks noGrp="1"/>
          </p:cNvSpPr>
          <p:nvPr>
            <p:ph type="title"/>
          </p:nvPr>
        </p:nvSpPr>
        <p:spPr/>
        <p:txBody>
          <a:bodyPr>
            <a:normAutofit fontScale="90000"/>
          </a:bodyPr>
          <a:lstStyle/>
          <a:p>
            <a:pPr algn="ctr"/>
            <a:r>
              <a:rPr lang="uk-UA" dirty="0" smtClean="0">
                <a:effectLst>
                  <a:outerShdw blurRad="38100" dist="38100" dir="2700000" algn="tl">
                    <a:srgbClr val="000000">
                      <a:alpha val="43137"/>
                    </a:srgbClr>
                  </a:outerShdw>
                </a:effectLst>
              </a:rPr>
              <a:t>Установки та споруди, що містять небезпечні сили</a:t>
            </a:r>
            <a:endParaRPr lang="uk-UA" dirty="0"/>
          </a:p>
        </p:txBody>
      </p:sp>
      <p:pic>
        <p:nvPicPr>
          <p:cNvPr id="7" name="Picture 2"/>
          <p:cNvPicPr>
            <a:picLocks noChangeAspect="1" noChangeArrowheads="1"/>
          </p:cNvPicPr>
          <p:nvPr/>
        </p:nvPicPr>
        <p:blipFill>
          <a:blip r:embed="rId2" cstate="print"/>
          <a:srcRect/>
          <a:stretch>
            <a:fillRect/>
          </a:stretch>
        </p:blipFill>
        <p:spPr bwMode="auto">
          <a:xfrm>
            <a:off x="323528" y="4365104"/>
            <a:ext cx="3725166" cy="237626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44008" y="4365104"/>
            <a:ext cx="3936504" cy="236658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2" cstate="print"/>
          <a:srcRect l="10828" r="7230"/>
          <a:stretch>
            <a:fillRect/>
          </a:stretch>
        </p:blipFill>
        <p:spPr bwMode="auto">
          <a:xfrm>
            <a:off x="179512" y="5445224"/>
            <a:ext cx="2448272" cy="792088"/>
          </a:xfrm>
          <a:prstGeom prst="rect">
            <a:avLst/>
          </a:prstGeom>
          <a:noFill/>
          <a:ln w="9525">
            <a:noFill/>
            <a:miter lim="800000"/>
            <a:headEnd/>
            <a:tailEnd/>
          </a:ln>
        </p:spPr>
      </p:pic>
      <p:sp>
        <p:nvSpPr>
          <p:cNvPr id="5" name="Заголовок 4"/>
          <p:cNvSpPr>
            <a:spLocks noGrp="1"/>
          </p:cNvSpPr>
          <p:nvPr>
            <p:ph type="title"/>
          </p:nvPr>
        </p:nvSpPr>
        <p:spPr>
          <a:xfrm>
            <a:off x="5652120" y="116632"/>
            <a:ext cx="3359224" cy="1008112"/>
          </a:xfrm>
        </p:spPr>
        <p:txBody>
          <a:bodyPr>
            <a:normAutofit fontScale="90000"/>
          </a:bodyPr>
          <a:lstStyle/>
          <a:p>
            <a:pPr algn="ctr"/>
            <a:r>
              <a:rPr lang="uk-UA" sz="2400" dirty="0" smtClean="0"/>
              <a:t>Атомні електростанції України</a:t>
            </a:r>
            <a:endParaRPr lang="uk-UA" sz="2400" dirty="0"/>
          </a:p>
        </p:txBody>
      </p:sp>
      <p:pic>
        <p:nvPicPr>
          <p:cNvPr id="2" name="Picture 2" descr="Запорізьку АЕС пошкоджено внаслідок обстрілів, один енергоблок відключено"/>
          <p:cNvPicPr>
            <a:picLocks noChangeAspect="1" noChangeArrowheads="1"/>
          </p:cNvPicPr>
          <p:nvPr/>
        </p:nvPicPr>
        <p:blipFill>
          <a:blip r:embed="rId3" cstate="print"/>
          <a:srcRect r="13313" b="45240"/>
          <a:stretch>
            <a:fillRect/>
          </a:stretch>
        </p:blipFill>
        <p:spPr bwMode="auto">
          <a:xfrm>
            <a:off x="2843808" y="4149080"/>
            <a:ext cx="6192688" cy="2592288"/>
          </a:xfrm>
          <a:prstGeom prst="rect">
            <a:avLst/>
          </a:prstGeom>
          <a:noFill/>
        </p:spPr>
      </p:pic>
      <p:pic>
        <p:nvPicPr>
          <p:cNvPr id="10" name="Picture 4" descr="Хмельницька АЕС - uatom"/>
          <p:cNvPicPr>
            <a:picLocks noChangeAspect="1" noChangeArrowheads="1"/>
          </p:cNvPicPr>
          <p:nvPr/>
        </p:nvPicPr>
        <p:blipFill>
          <a:blip r:embed="rId4" cstate="print"/>
          <a:srcRect t="6454" b="11800"/>
          <a:stretch>
            <a:fillRect/>
          </a:stretch>
        </p:blipFill>
        <p:spPr bwMode="auto">
          <a:xfrm>
            <a:off x="107504" y="116632"/>
            <a:ext cx="5438499" cy="2952328"/>
          </a:xfrm>
          <a:prstGeom prst="rect">
            <a:avLst/>
          </a:prstGeom>
          <a:noFill/>
        </p:spPr>
      </p:pic>
      <p:pic>
        <p:nvPicPr>
          <p:cNvPr id="11" name="Picture 4"/>
          <p:cNvPicPr>
            <a:picLocks noChangeAspect="1" noChangeArrowheads="1"/>
          </p:cNvPicPr>
          <p:nvPr/>
        </p:nvPicPr>
        <p:blipFill>
          <a:blip r:embed="rId5" cstate="print"/>
          <a:srcRect/>
          <a:stretch>
            <a:fillRect/>
          </a:stretch>
        </p:blipFill>
        <p:spPr bwMode="auto">
          <a:xfrm>
            <a:off x="4860032" y="1268760"/>
            <a:ext cx="4084881" cy="2539694"/>
          </a:xfrm>
          <a:prstGeom prst="rect">
            <a:avLst/>
          </a:prstGeom>
          <a:noFill/>
          <a:ln w="9525">
            <a:noFill/>
            <a:miter lim="800000"/>
            <a:headEnd/>
            <a:tailEnd/>
          </a:ln>
        </p:spPr>
      </p:pic>
      <p:pic>
        <p:nvPicPr>
          <p:cNvPr id="12" name="Picture 6" descr="Просимо не панікувати»: на Південноукраїнській АЕС аварійно зупинили  енергоблоки"/>
          <p:cNvPicPr>
            <a:picLocks noChangeAspect="1" noChangeArrowheads="1"/>
          </p:cNvPicPr>
          <p:nvPr/>
        </p:nvPicPr>
        <p:blipFill>
          <a:blip r:embed="rId6" cstate="print"/>
          <a:srcRect b="17647"/>
          <a:stretch>
            <a:fillRect/>
          </a:stretch>
        </p:blipFill>
        <p:spPr bwMode="auto">
          <a:xfrm>
            <a:off x="107504" y="3212976"/>
            <a:ext cx="4843891" cy="201622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260648"/>
            <a:ext cx="1656184" cy="5890666"/>
          </a:xfrm>
        </p:spPr>
        <p:txBody>
          <a:bodyPr vert="vert270"/>
          <a:lstStyle/>
          <a:p>
            <a:pPr algn="ctr"/>
            <a:r>
              <a:rPr lang="uk-UA" dirty="0" smtClean="0"/>
              <a:t>Україна</a:t>
            </a:r>
            <a:br>
              <a:rPr lang="uk-UA" dirty="0" smtClean="0"/>
            </a:br>
            <a:r>
              <a:rPr lang="uk-UA" dirty="0" smtClean="0"/>
              <a:t>ЕНЕРГОАТОМ</a:t>
            </a:r>
            <a:endParaRPr lang="uk-UA" dirty="0"/>
          </a:p>
        </p:txBody>
      </p:sp>
      <p:pic>
        <p:nvPicPr>
          <p:cNvPr id="62466" name="Picture 2" descr="Новини | ДП «НАЕК «Енергоатом»"/>
          <p:cNvPicPr>
            <a:picLocks noChangeAspect="1" noChangeArrowheads="1"/>
          </p:cNvPicPr>
          <p:nvPr/>
        </p:nvPicPr>
        <p:blipFill>
          <a:blip r:embed="rId2" cstate="print"/>
          <a:srcRect/>
          <a:stretch>
            <a:fillRect/>
          </a:stretch>
        </p:blipFill>
        <p:spPr bwMode="auto">
          <a:xfrm>
            <a:off x="2339752" y="188640"/>
            <a:ext cx="6552728" cy="655272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2" name="AutoShape 12" descr="Запорізька АЕС: МАГАТЕ опублікувала звіт | Новини на Gazeta.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61454" name="Picture 14" descr="Працівникам Запорізької АЕС призначили надбавку до зарплати в розмірі 20%,  - Енергоатом - портал новин LB.ua"/>
          <p:cNvPicPr>
            <a:picLocks noChangeAspect="1" noChangeArrowheads="1"/>
          </p:cNvPicPr>
          <p:nvPr/>
        </p:nvPicPr>
        <p:blipFill>
          <a:blip r:embed="rId2" cstate="print"/>
          <a:srcRect l="8721"/>
          <a:stretch>
            <a:fillRect/>
          </a:stretch>
        </p:blipFill>
        <p:spPr bwMode="auto">
          <a:xfrm>
            <a:off x="4355976" y="476672"/>
            <a:ext cx="4522103" cy="3096344"/>
          </a:xfrm>
          <a:prstGeom prst="rect">
            <a:avLst/>
          </a:prstGeom>
          <a:noFill/>
        </p:spPr>
      </p:pic>
      <p:pic>
        <p:nvPicPr>
          <p:cNvPr id="13" name="Picture 8" descr="Снова акт доброй воли? Россия может уйти с ЗАЭС - Korrespondent.net"/>
          <p:cNvPicPr>
            <a:picLocks noChangeAspect="1" noChangeArrowheads="1"/>
          </p:cNvPicPr>
          <p:nvPr/>
        </p:nvPicPr>
        <p:blipFill>
          <a:blip r:embed="rId3" cstate="print"/>
          <a:srcRect/>
          <a:stretch>
            <a:fillRect/>
          </a:stretch>
        </p:blipFill>
        <p:spPr bwMode="auto">
          <a:xfrm>
            <a:off x="251520" y="260648"/>
            <a:ext cx="4348052" cy="2952328"/>
          </a:xfrm>
          <a:prstGeom prst="rect">
            <a:avLst/>
          </a:prstGeom>
          <a:noFill/>
        </p:spPr>
      </p:pic>
      <p:pic>
        <p:nvPicPr>
          <p:cNvPr id="5124" name="Picture 4" descr="https://focus.ua/static/storage/thumbs/740x375/5/e4/dc3d520a-616ea0558fc3770413e97cf4e1358e45.jpeg?v=3570_1"/>
          <p:cNvPicPr>
            <a:picLocks noChangeAspect="1" noChangeArrowheads="1"/>
          </p:cNvPicPr>
          <p:nvPr/>
        </p:nvPicPr>
        <p:blipFill>
          <a:blip r:embed="rId4" cstate="print"/>
          <a:srcRect/>
          <a:stretch>
            <a:fillRect/>
          </a:stretch>
        </p:blipFill>
        <p:spPr bwMode="auto">
          <a:xfrm>
            <a:off x="179512" y="3501008"/>
            <a:ext cx="6053828" cy="3211835"/>
          </a:xfrm>
          <a:prstGeom prst="rect">
            <a:avLst/>
          </a:prstGeom>
          <a:noFill/>
        </p:spPr>
      </p:pic>
      <p:pic>
        <p:nvPicPr>
          <p:cNvPr id="10" name="Picture 4" descr="Обстріли Запорізької АЕС та мінування енергоблоків: це ще не найстрашніше  до чого можуть дійти рашисти | Defense Express"/>
          <p:cNvPicPr>
            <a:picLocks noChangeAspect="1" noChangeArrowheads="1"/>
          </p:cNvPicPr>
          <p:nvPr/>
        </p:nvPicPr>
        <p:blipFill>
          <a:blip r:embed="rId5" cstate="print"/>
          <a:srcRect/>
          <a:stretch>
            <a:fillRect/>
          </a:stretch>
        </p:blipFill>
        <p:spPr bwMode="auto">
          <a:xfrm>
            <a:off x="179512" y="3429000"/>
            <a:ext cx="5849265" cy="3312368"/>
          </a:xfrm>
          <a:prstGeom prst="rect">
            <a:avLst/>
          </a:prstGeom>
          <a:noFill/>
        </p:spPr>
      </p:pic>
      <p:pic>
        <p:nvPicPr>
          <p:cNvPr id="8" name="Picture 16" descr="Запорізька АЕС - Сторінка 3"/>
          <p:cNvPicPr>
            <a:picLocks noChangeAspect="1" noChangeArrowheads="1"/>
          </p:cNvPicPr>
          <p:nvPr/>
        </p:nvPicPr>
        <p:blipFill>
          <a:blip r:embed="rId6" cstate="print"/>
          <a:srcRect/>
          <a:stretch>
            <a:fillRect/>
          </a:stretch>
        </p:blipFill>
        <p:spPr bwMode="auto">
          <a:xfrm>
            <a:off x="5715000" y="3789040"/>
            <a:ext cx="3429000" cy="228600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5292080" y="5877272"/>
            <a:ext cx="3600400" cy="864096"/>
          </a:xfrm>
        </p:spPr>
        <p:txBody>
          <a:bodyPr>
            <a:noAutofit/>
          </a:bodyPr>
          <a:lstStyle/>
          <a:p>
            <a:pPr algn="ctr"/>
            <a:r>
              <a:rPr lang="uk-UA" sz="2000" dirty="0" smtClean="0"/>
              <a:t>ПАТ “АЗОТ” (</a:t>
            </a:r>
            <a:r>
              <a:rPr lang="uk-UA" sz="2000" dirty="0" err="1" smtClean="0"/>
              <a:t>Сєвєродонецьк</a:t>
            </a:r>
            <a:r>
              <a:rPr lang="uk-UA" sz="2000" dirty="0" smtClean="0"/>
              <a:t>, Рівне, Черкаси)</a:t>
            </a:r>
            <a:endParaRPr lang="uk-UA" sz="2000" dirty="0"/>
          </a:p>
        </p:txBody>
      </p:sp>
      <p:pic>
        <p:nvPicPr>
          <p:cNvPr id="8" name="Picture 5"/>
          <p:cNvPicPr>
            <a:picLocks noChangeAspect="1" noChangeArrowheads="1"/>
          </p:cNvPicPr>
          <p:nvPr/>
        </p:nvPicPr>
        <p:blipFill>
          <a:blip r:embed="rId2" cstate="print"/>
          <a:srcRect/>
          <a:stretch>
            <a:fillRect/>
          </a:stretch>
        </p:blipFill>
        <p:spPr bwMode="auto">
          <a:xfrm>
            <a:off x="5940152" y="1916832"/>
            <a:ext cx="2987824" cy="792088"/>
          </a:xfrm>
          <a:prstGeom prst="rect">
            <a:avLst/>
          </a:prstGeom>
          <a:noFill/>
          <a:ln w="9525">
            <a:noFill/>
            <a:miter lim="800000"/>
            <a:headEnd/>
            <a:tailEnd/>
          </a:ln>
        </p:spPr>
      </p:pic>
      <p:sp>
        <p:nvSpPr>
          <p:cNvPr id="5122" name="AutoShape 2" descr="Северодонецкий «Азот» остановил производство — Новости — GMK Cen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2" name="Picture 3"/>
          <p:cNvPicPr>
            <a:picLocks noChangeAspect="1" noChangeArrowheads="1"/>
          </p:cNvPicPr>
          <p:nvPr/>
        </p:nvPicPr>
        <p:blipFill>
          <a:blip r:embed="rId3" cstate="print"/>
          <a:srcRect/>
          <a:stretch>
            <a:fillRect/>
          </a:stretch>
        </p:blipFill>
        <p:spPr bwMode="auto">
          <a:xfrm>
            <a:off x="107504" y="188640"/>
            <a:ext cx="5760640" cy="3024336"/>
          </a:xfrm>
          <a:prstGeom prst="rect">
            <a:avLst/>
          </a:prstGeom>
          <a:noFill/>
          <a:ln w="9525">
            <a:noFill/>
            <a:miter lim="800000"/>
            <a:headEnd/>
            <a:tailEnd/>
          </a:ln>
          <a:effectLst/>
        </p:spPr>
      </p:pic>
      <p:sp>
        <p:nvSpPr>
          <p:cNvPr id="19" name="Заголовок 6"/>
          <p:cNvSpPr txBox="1">
            <a:spLocks/>
          </p:cNvSpPr>
          <p:nvPr/>
        </p:nvSpPr>
        <p:spPr>
          <a:xfrm>
            <a:off x="6164560" y="427038"/>
            <a:ext cx="2808312" cy="1210146"/>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400" b="1" i="0" u="none"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Підприємства хімічної промисловості</a:t>
            </a:r>
            <a:endParaRPr kumimoji="0" lang="uk-UA" sz="24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128" name="AutoShape 8" descr="https://rivne.rayon.in.ua/storage/cache/images/upload/news/22/2022-11/08-PQBCXYOg/700x371-636a0c2255e55.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5130" name="AutoShape 10" descr="Рівнеазот відновив роботу наполовину потужносте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5131" name="Picture 11"/>
          <p:cNvPicPr>
            <a:picLocks noChangeAspect="1" noChangeArrowheads="1"/>
          </p:cNvPicPr>
          <p:nvPr/>
        </p:nvPicPr>
        <p:blipFill>
          <a:blip r:embed="rId4" cstate="print"/>
          <a:srcRect r="7298"/>
          <a:stretch>
            <a:fillRect/>
          </a:stretch>
        </p:blipFill>
        <p:spPr bwMode="auto">
          <a:xfrm>
            <a:off x="179512" y="3789040"/>
            <a:ext cx="5040560" cy="2780481"/>
          </a:xfrm>
          <a:prstGeom prst="rect">
            <a:avLst/>
          </a:prstGeom>
          <a:noFill/>
          <a:ln w="9525">
            <a:noFill/>
            <a:miter lim="800000"/>
            <a:headEnd/>
            <a:tailEnd/>
          </a:ln>
          <a:effectLst/>
        </p:spPr>
      </p:pic>
      <p:pic>
        <p:nvPicPr>
          <p:cNvPr id="11" name="Picture 4" descr="http://gdb.rferl.org/05693591-6D7E-4C2C-8205-3C5025A2928A_mw800_mh600_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504" y="3645024"/>
            <a:ext cx="5200437" cy="3092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Черкаський Азот. Фоторепортаж як з газу виробляють добрива — Forbes.ua"/>
          <p:cNvPicPr>
            <a:picLocks noChangeAspect="1" noChangeArrowheads="1"/>
          </p:cNvPicPr>
          <p:nvPr/>
        </p:nvPicPr>
        <p:blipFill>
          <a:blip r:embed="rId6" cstate="print"/>
          <a:srcRect l="9591" r="5691"/>
          <a:stretch>
            <a:fillRect/>
          </a:stretch>
        </p:blipFill>
        <p:spPr bwMode="auto">
          <a:xfrm>
            <a:off x="4644008" y="2924944"/>
            <a:ext cx="4392488" cy="28178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42910" y="2786058"/>
            <a:ext cx="2997358" cy="1385822"/>
          </a:xfrm>
        </p:spPr>
        <p:txBody>
          <a:bodyPr>
            <a:normAutofit/>
          </a:bodyPr>
          <a:lstStyle/>
          <a:p>
            <a:pPr>
              <a:buNone/>
            </a:pPr>
            <a:endParaRPr lang="uk-UA" dirty="0" smtClean="0"/>
          </a:p>
          <a:p>
            <a:endParaRPr lang="uk-UA" dirty="0" smtClean="0"/>
          </a:p>
          <a:p>
            <a:endParaRPr lang="uk-UA" dirty="0"/>
          </a:p>
        </p:txBody>
      </p:sp>
      <p:sp>
        <p:nvSpPr>
          <p:cNvPr id="3" name="Заголовок 2"/>
          <p:cNvSpPr>
            <a:spLocks noGrp="1"/>
          </p:cNvSpPr>
          <p:nvPr>
            <p:ph type="title"/>
          </p:nvPr>
        </p:nvSpPr>
        <p:spPr>
          <a:xfrm>
            <a:off x="457200" y="274638"/>
            <a:ext cx="8229600" cy="1725602"/>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uk-UA" dirty="0" smtClean="0"/>
              <a:t>Види </a:t>
            </a:r>
            <a:r>
              <a:rPr lang="uk-UA" dirty="0" smtClean="0"/>
              <a:t>інноваційних </a:t>
            </a:r>
            <a:r>
              <a:rPr lang="uk-UA" dirty="0" smtClean="0"/>
              <a:t>цифрових технологій на уроках </a:t>
            </a:r>
            <a:r>
              <a:rPr lang="uk-UA" dirty="0" err="1" smtClean="0"/>
              <a:t>“Захист</a:t>
            </a:r>
            <a:r>
              <a:rPr lang="uk-UA" dirty="0" smtClean="0"/>
              <a:t> </a:t>
            </a:r>
            <a:r>
              <a:rPr lang="uk-UA" dirty="0" err="1" smtClean="0"/>
              <a:t>України”</a:t>
            </a:r>
            <a:endParaRPr lang="uk-UA" dirty="0">
              <a:effectLst>
                <a:outerShdw blurRad="38100" dist="38100" dir="2700000" algn="tl">
                  <a:srgbClr val="000000">
                    <a:alpha val="43137"/>
                  </a:srgbClr>
                </a:outerShdw>
              </a:effectLst>
            </a:endParaRPr>
          </a:p>
        </p:txBody>
      </p:sp>
      <p:sp>
        <p:nvSpPr>
          <p:cNvPr id="8" name="Содержимое 1"/>
          <p:cNvSpPr txBox="1">
            <a:spLocks/>
          </p:cNvSpPr>
          <p:nvPr/>
        </p:nvSpPr>
        <p:spPr>
          <a:xfrm>
            <a:off x="4786314" y="2857496"/>
            <a:ext cx="2997358" cy="1385822"/>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uk-UA" sz="27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uk-UA" sz="27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uk-UA"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Содержимое 1"/>
          <p:cNvSpPr txBox="1">
            <a:spLocks/>
          </p:cNvSpPr>
          <p:nvPr/>
        </p:nvSpPr>
        <p:spPr>
          <a:xfrm>
            <a:off x="285720" y="2285992"/>
            <a:ext cx="2997358" cy="1385822"/>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uk-UA" sz="27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uk-UA" sz="27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uk-UA"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Прямоугольник 9"/>
          <p:cNvSpPr/>
          <p:nvPr/>
        </p:nvSpPr>
        <p:spPr>
          <a:xfrm>
            <a:off x="285720" y="2285992"/>
            <a:ext cx="3719288" cy="369332"/>
          </a:xfrm>
          <a:prstGeom prst="rect">
            <a:avLst/>
          </a:prstGeom>
          <a:solidFill>
            <a:srgbClr val="FFC000"/>
          </a:solidFill>
          <a:ln>
            <a:solidFill>
              <a:srgbClr val="FFC000"/>
            </a:solidFill>
          </a:ln>
        </p:spPr>
        <p:txBody>
          <a:bodyPr wrap="none">
            <a:spAutoFit/>
          </a:bodyPr>
          <a:lstStyle/>
          <a:p>
            <a:r>
              <a:rPr lang="uk-UA" dirty="0" smtClean="0"/>
              <a:t>Тренінгові та ігрові технології</a:t>
            </a:r>
            <a:endParaRPr lang="uk-UA" dirty="0"/>
          </a:p>
        </p:txBody>
      </p:sp>
      <p:graphicFrame>
        <p:nvGraphicFramePr>
          <p:cNvPr id="11" name="Таблица 10"/>
          <p:cNvGraphicFramePr>
            <a:graphicFrameLocks noGrp="1"/>
          </p:cNvGraphicFramePr>
          <p:nvPr/>
        </p:nvGraphicFramePr>
        <p:xfrm>
          <a:off x="4786314" y="2428868"/>
          <a:ext cx="2591452" cy="500066"/>
        </p:xfrm>
        <a:graphic>
          <a:graphicData uri="http://schemas.openxmlformats.org/drawingml/2006/table">
            <a:tbl>
              <a:tblPr/>
              <a:tblGrid>
                <a:gridCol w="2591452"/>
              </a:tblGrid>
              <a:tr h="500066">
                <a:tc>
                  <a:txBody>
                    <a:bodyPr/>
                    <a:lstStyle/>
                    <a:p>
                      <a:pPr algn="just">
                        <a:spcAft>
                          <a:spcPts val="0"/>
                        </a:spcAft>
                      </a:pPr>
                      <a:r>
                        <a:rPr lang="uk-UA" sz="2000" dirty="0">
                          <a:latin typeface="Times New Roman"/>
                          <a:ea typeface="Times New Roman"/>
                          <a:cs typeface="Times New Roman"/>
                        </a:rPr>
                        <a:t>Візуальні технології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2" name="Таблица 11"/>
          <p:cNvGraphicFramePr>
            <a:graphicFrameLocks noGrp="1"/>
          </p:cNvGraphicFramePr>
          <p:nvPr/>
        </p:nvGraphicFramePr>
        <p:xfrm>
          <a:off x="428596" y="3071810"/>
          <a:ext cx="1714512" cy="785818"/>
        </p:xfrm>
        <a:graphic>
          <a:graphicData uri="http://schemas.openxmlformats.org/drawingml/2006/table">
            <a:tbl>
              <a:tblPr/>
              <a:tblGrid>
                <a:gridCol w="1714512"/>
              </a:tblGrid>
              <a:tr h="785818">
                <a:tc>
                  <a:txBody>
                    <a:bodyPr/>
                    <a:lstStyle/>
                    <a:p>
                      <a:pPr algn="just">
                        <a:spcAft>
                          <a:spcPts val="0"/>
                        </a:spcAft>
                      </a:pPr>
                      <a:r>
                        <a:rPr lang="uk-UA" sz="2400" dirty="0" err="1">
                          <a:latin typeface="Times New Roman"/>
                          <a:ea typeface="Times New Roman"/>
                          <a:cs typeface="Times New Roman"/>
                        </a:rPr>
                        <a:t>Проєктні</a:t>
                      </a:r>
                      <a:r>
                        <a:rPr lang="uk-UA" sz="2400" dirty="0">
                          <a:latin typeface="Times New Roman"/>
                          <a:ea typeface="Times New Roman"/>
                          <a:cs typeface="Times New Roman"/>
                        </a:rPr>
                        <a:t> технології</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13" name="Таблица 12"/>
          <p:cNvGraphicFramePr>
            <a:graphicFrameLocks noGrp="1"/>
          </p:cNvGraphicFramePr>
          <p:nvPr/>
        </p:nvGraphicFramePr>
        <p:xfrm>
          <a:off x="6357950" y="3143248"/>
          <a:ext cx="2000264" cy="1463040"/>
        </p:xfrm>
        <a:graphic>
          <a:graphicData uri="http://schemas.openxmlformats.org/drawingml/2006/table">
            <a:tbl>
              <a:tblPr/>
              <a:tblGrid>
                <a:gridCol w="2000264"/>
              </a:tblGrid>
              <a:tr h="1214446">
                <a:tc>
                  <a:txBody>
                    <a:bodyPr/>
                    <a:lstStyle/>
                    <a:p>
                      <a:pPr algn="just">
                        <a:spcAft>
                          <a:spcPts val="0"/>
                        </a:spcAft>
                      </a:pPr>
                      <a:endParaRPr lang="uk-UA" sz="2400" dirty="0" smtClean="0">
                        <a:latin typeface="Times New Roman"/>
                        <a:ea typeface="Times New Roman"/>
                        <a:cs typeface="Times New Roman"/>
                      </a:endParaRPr>
                    </a:p>
                    <a:p>
                      <a:pPr algn="just">
                        <a:spcAft>
                          <a:spcPts val="0"/>
                        </a:spcAft>
                      </a:pPr>
                      <a:r>
                        <a:rPr lang="uk-UA" sz="2400" dirty="0" smtClean="0">
                          <a:latin typeface="Times New Roman"/>
                          <a:ea typeface="Times New Roman"/>
                          <a:cs typeface="Times New Roman"/>
                        </a:rPr>
                        <a:t>Нестандартні уроки</a:t>
                      </a:r>
                    </a:p>
                    <a:p>
                      <a:pPr algn="just">
                        <a:spcAft>
                          <a:spcPts val="0"/>
                        </a:spcAft>
                      </a:pPr>
                      <a:endParaRPr lang="uk-UA"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14" name="Таблица 13"/>
          <p:cNvGraphicFramePr>
            <a:graphicFrameLocks noGrp="1"/>
          </p:cNvGraphicFramePr>
          <p:nvPr/>
        </p:nvGraphicFramePr>
        <p:xfrm>
          <a:off x="2643174" y="3286124"/>
          <a:ext cx="3000396" cy="1500198"/>
        </p:xfrm>
        <a:graphic>
          <a:graphicData uri="http://schemas.openxmlformats.org/drawingml/2006/table">
            <a:tbl>
              <a:tblPr/>
              <a:tblGrid>
                <a:gridCol w="3000396"/>
              </a:tblGrid>
              <a:tr h="1500198">
                <a:tc>
                  <a:txBody>
                    <a:bodyPr/>
                    <a:lstStyle/>
                    <a:p>
                      <a:pPr algn="ctr">
                        <a:spcAft>
                          <a:spcPts val="0"/>
                        </a:spcAft>
                      </a:pPr>
                      <a:r>
                        <a:rPr lang="uk-UA" sz="2400" dirty="0">
                          <a:latin typeface="Times New Roman"/>
                          <a:ea typeface="Times New Roman"/>
                          <a:cs typeface="Times New Roman"/>
                        </a:rPr>
                        <a:t>Системи дистанційного навчання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15" name="Прямоугольник 14"/>
          <p:cNvSpPr/>
          <p:nvPr/>
        </p:nvSpPr>
        <p:spPr>
          <a:xfrm>
            <a:off x="857224" y="5357826"/>
            <a:ext cx="6858048" cy="523220"/>
          </a:xfrm>
          <a:prstGeom prst="rect">
            <a:avLst/>
          </a:prstGeom>
          <a:solidFill>
            <a:srgbClr val="FF0000"/>
          </a:solidFill>
        </p:spPr>
        <p:txBody>
          <a:bodyPr wrap="square">
            <a:spAutoFit/>
          </a:bodyPr>
          <a:lstStyle/>
          <a:p>
            <a:pPr algn="ctr"/>
            <a:r>
              <a:rPr lang="uk-UA" sz="2800" dirty="0" smtClean="0"/>
              <a:t>Системи тестувань</a:t>
            </a:r>
            <a:endParaRPr lang="uk-UA"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444208" y="5517232"/>
            <a:ext cx="2376264" cy="1008112"/>
          </a:xfrm>
        </p:spPr>
        <p:txBody>
          <a:bodyPr>
            <a:normAutofit/>
          </a:bodyPr>
          <a:lstStyle/>
          <a:p>
            <a:pPr algn="ctr"/>
            <a:r>
              <a:rPr lang="uk-UA" sz="2400" dirty="0" smtClean="0">
                <a:effectLst>
                  <a:outerShdw blurRad="38100" dist="38100" dir="2700000" algn="tl">
                    <a:srgbClr val="000000">
                      <a:alpha val="43137"/>
                    </a:srgbClr>
                  </a:outerShdw>
                </a:effectLst>
              </a:rPr>
              <a:t>Червень 2022</a:t>
            </a:r>
            <a:endParaRPr lang="uk-UA" sz="2400" dirty="0">
              <a:effectLst>
                <a:outerShdw blurRad="38100" dist="38100" dir="2700000" algn="tl">
                  <a:srgbClr val="000000">
                    <a:alpha val="43137"/>
                  </a:srgbClr>
                </a:outerShdw>
              </a:effectLst>
            </a:endParaRPr>
          </a:p>
        </p:txBody>
      </p:sp>
      <p:pic>
        <p:nvPicPr>
          <p:cNvPr id="60418" name="Picture 2" descr="Сєвєродонецьк, вид з боку Лисичанська"/>
          <p:cNvPicPr>
            <a:picLocks noChangeAspect="1" noChangeArrowheads="1"/>
          </p:cNvPicPr>
          <p:nvPr/>
        </p:nvPicPr>
        <p:blipFill>
          <a:blip r:embed="rId2" cstate="print"/>
          <a:srcRect/>
          <a:stretch>
            <a:fillRect/>
          </a:stretch>
        </p:blipFill>
        <p:spPr bwMode="auto">
          <a:xfrm>
            <a:off x="179512" y="3212976"/>
            <a:ext cx="6096000" cy="3429001"/>
          </a:xfrm>
          <a:prstGeom prst="rect">
            <a:avLst/>
          </a:prstGeom>
          <a:noFill/>
        </p:spPr>
      </p:pic>
      <p:pic>
        <p:nvPicPr>
          <p:cNvPr id="60420" name="Picture 4" descr="https://static.nv.ua/shared/system/Article/posters/002/526/559/original/59d2804d760e06aaf6261fc79ae56ce6.jpg?q=85&amp;stamp=20220620204335&amp;w=600"/>
          <p:cNvPicPr>
            <a:picLocks noChangeAspect="1" noChangeArrowheads="1"/>
          </p:cNvPicPr>
          <p:nvPr/>
        </p:nvPicPr>
        <p:blipFill>
          <a:blip r:embed="rId3" cstate="print"/>
          <a:srcRect/>
          <a:stretch>
            <a:fillRect/>
          </a:stretch>
        </p:blipFill>
        <p:spPr bwMode="auto">
          <a:xfrm>
            <a:off x="3275856" y="1844824"/>
            <a:ext cx="5715000" cy="2857500"/>
          </a:xfrm>
          <a:prstGeom prst="rect">
            <a:avLst/>
          </a:prstGeom>
          <a:noFill/>
        </p:spPr>
      </p:pic>
      <p:sp>
        <p:nvSpPr>
          <p:cNvPr id="60422" name="AutoShape 6" descr="Завод «Азот» в Северодонецке сравнивают с мариупольской «Азовсталью» И там,  и там украинские войска укрылись в промзоне частично захваченного города.  Но это не значит, что история «Азовстали» повторится — Meduz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60424" name="AutoShape 8" descr="Завод «Азот» в Северодонецке сравнивают с мариупольской «Азовсталью» И там,  и там украинские войска укрылись в промзоне частично захваченного города.  Но это не значит, что история «Азовстали» повторится — Meduz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60426" name="AutoShape 10" descr="Пошкоджений будинок у Лисичанську, 9 червня 2022 рок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10" name="Picture 12" descr="https://svoi.city/upload/article/o_1g62oq4h61sl31tcn1qq61bscl3844.png"/>
          <p:cNvPicPr>
            <a:picLocks noChangeAspect="1" noChangeArrowheads="1"/>
          </p:cNvPicPr>
          <p:nvPr/>
        </p:nvPicPr>
        <p:blipFill>
          <a:blip r:embed="rId4" cstate="print"/>
          <a:srcRect t="17778"/>
          <a:stretch>
            <a:fillRect/>
          </a:stretch>
        </p:blipFill>
        <p:spPr bwMode="auto">
          <a:xfrm>
            <a:off x="251520" y="260648"/>
            <a:ext cx="4902083" cy="2664296"/>
          </a:xfrm>
          <a:prstGeom prst="rect">
            <a:avLst/>
          </a:prstGeom>
          <a:noFill/>
        </p:spPr>
      </p:pic>
      <p:sp>
        <p:nvSpPr>
          <p:cNvPr id="11" name="Заголовок 2"/>
          <p:cNvSpPr txBox="1">
            <a:spLocks/>
          </p:cNvSpPr>
          <p:nvPr/>
        </p:nvSpPr>
        <p:spPr>
          <a:xfrm>
            <a:off x="5588496" y="427038"/>
            <a:ext cx="3456384" cy="142617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“АЗОТ”</a:t>
            </a:r>
            <a:br>
              <a:rPr kumimoji="0" lang="uk-UA"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br>
            <a:r>
              <a:rPr kumimoji="0" lang="uk-UA"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a:t>
            </a:r>
            <a:r>
              <a:rPr kumimoji="0" lang="uk-UA" sz="2800" b="1" i="0" u="none" strike="noStrike" kern="120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Сєвєродонецьк</a:t>
            </a:r>
            <a:r>
              <a:rPr kumimoji="0" lang="uk-UA" sz="28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a:t>
            </a:r>
            <a:endParaRPr kumimoji="0" lang="uk-UA" sz="28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980728"/>
            <a:ext cx="8507288" cy="5472608"/>
          </a:xfrm>
        </p:spPr>
        <p:txBody>
          <a:bodyPr>
            <a:normAutofit fontScale="85000" lnSpcReduction="10000"/>
          </a:bodyPr>
          <a:lstStyle/>
          <a:p>
            <a:pPr marL="87313" indent="-9525">
              <a:buNone/>
            </a:pPr>
            <a:r>
              <a:rPr lang="uk-UA" dirty="0" smtClean="0"/>
              <a:t>Саме </a:t>
            </a:r>
            <a:r>
              <a:rPr lang="uk-UA" b="1" dirty="0" smtClean="0">
                <a:solidFill>
                  <a:srgbClr val="C00000"/>
                </a:solidFill>
              </a:rPr>
              <a:t>на держави покладається відповідальність </a:t>
            </a:r>
            <a:r>
              <a:rPr lang="uk-UA" dirty="0" smtClean="0"/>
              <a:t>за порушення норм </a:t>
            </a:r>
            <a:r>
              <a:rPr lang="uk-UA" dirty="0" err="1" smtClean="0"/>
              <a:t>МГП</a:t>
            </a:r>
            <a:r>
              <a:rPr lang="uk-UA" dirty="0" smtClean="0"/>
              <a:t>. </a:t>
            </a:r>
          </a:p>
          <a:p>
            <a:r>
              <a:rPr lang="uk-UA" dirty="0" smtClean="0"/>
              <a:t>Державі присвоюється відповідальність за порушення </a:t>
            </a:r>
            <a:r>
              <a:rPr lang="uk-UA" dirty="0" err="1" smtClean="0"/>
              <a:t>МГП</a:t>
            </a:r>
            <a:r>
              <a:rPr lang="uk-UA" dirty="0" smtClean="0"/>
              <a:t>, </a:t>
            </a:r>
            <a:r>
              <a:rPr lang="uk-UA" b="1" dirty="0" smtClean="0">
                <a:solidFill>
                  <a:srgbClr val="C00000"/>
                </a:solidFill>
              </a:rPr>
              <a:t>вчинені усіма гілками влади та особами</a:t>
            </a:r>
            <a:r>
              <a:rPr lang="uk-UA" dirty="0" smtClean="0"/>
              <a:t>, що знаходяться під її владою чи контролем. Зокрема, вона несе відповідальність за всі дії, що вчиняються особами, які входять до складу її збройних сил.</a:t>
            </a:r>
          </a:p>
          <a:p>
            <a:pPr>
              <a:buNone/>
            </a:pPr>
            <a:endParaRPr lang="uk-UA" sz="1500" dirty="0" smtClean="0"/>
          </a:p>
          <a:p>
            <a:r>
              <a:rPr lang="uk-UA" dirty="0" smtClean="0"/>
              <a:t>Відповідальність держав має свої особливості. Вона включає матеріальну відповідальність (репарацію, реституцію) та політичну відповідальність.</a:t>
            </a:r>
          </a:p>
          <a:p>
            <a:pPr>
              <a:buNone/>
            </a:pPr>
            <a:endParaRPr lang="uk-UA" sz="1500" dirty="0" smtClean="0"/>
          </a:p>
          <a:p>
            <a:r>
              <a:rPr lang="uk-UA" dirty="0" smtClean="0"/>
              <a:t>За серйозні порушення </a:t>
            </a:r>
            <a:r>
              <a:rPr lang="uk-UA" dirty="0" err="1" smtClean="0"/>
              <a:t>МГП</a:t>
            </a:r>
            <a:r>
              <a:rPr lang="uk-UA" dirty="0" smtClean="0"/>
              <a:t> (</a:t>
            </a:r>
            <a:r>
              <a:rPr lang="uk-UA" b="1" dirty="0" smtClean="0">
                <a:solidFill>
                  <a:srgbClr val="C00000"/>
                </a:solidFill>
              </a:rPr>
              <a:t>воєнні злочини</a:t>
            </a:r>
            <a:r>
              <a:rPr lang="uk-UA" dirty="0" smtClean="0"/>
              <a:t>) передбачається кримінальна відповідальність. </a:t>
            </a:r>
          </a:p>
          <a:p>
            <a:pPr>
              <a:buNone/>
            </a:pPr>
            <a:endParaRPr lang="uk-UA" sz="1400" dirty="0" smtClean="0"/>
          </a:p>
          <a:p>
            <a:r>
              <a:rPr lang="uk-UA" b="1" dirty="0" smtClean="0">
                <a:solidFill>
                  <a:srgbClr val="C00000"/>
                </a:solidFill>
              </a:rPr>
              <a:t>Притягнення до відповідальності за воєнні злочини – це обов’язок держави.</a:t>
            </a:r>
          </a:p>
        </p:txBody>
      </p:sp>
      <p:sp>
        <p:nvSpPr>
          <p:cNvPr id="3" name="Заголовок 2"/>
          <p:cNvSpPr>
            <a:spLocks noGrp="1"/>
          </p:cNvSpPr>
          <p:nvPr>
            <p:ph type="title"/>
          </p:nvPr>
        </p:nvSpPr>
        <p:spPr>
          <a:xfrm>
            <a:off x="457200" y="274638"/>
            <a:ext cx="8229600" cy="706090"/>
          </a:xfrm>
        </p:spPr>
        <p:txBody>
          <a:bodyPr>
            <a:normAutofit fontScale="90000"/>
          </a:bodyPr>
          <a:lstStyle/>
          <a:p>
            <a:pPr algn="ctr"/>
            <a:r>
              <a:rPr lang="uk-UA" dirty="0" smtClean="0"/>
              <a:t>Відповідальність</a:t>
            </a:r>
            <a:endParaRPr lang="uk-U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908720"/>
            <a:ext cx="8640960" cy="5400600"/>
          </a:xfrm>
        </p:spPr>
        <p:txBody>
          <a:bodyPr>
            <a:normAutofit fontScale="62500" lnSpcReduction="20000"/>
          </a:bodyPr>
          <a:lstStyle/>
          <a:p>
            <a:pPr marL="87313" indent="-9525">
              <a:buNone/>
            </a:pPr>
            <a:r>
              <a:rPr lang="uk-UA" dirty="0" smtClean="0"/>
              <a:t>У міжнародному праві існує </a:t>
            </a:r>
            <a:r>
              <a:rPr lang="uk-UA" b="1" dirty="0" smtClean="0">
                <a:solidFill>
                  <a:srgbClr val="C00000"/>
                </a:solidFill>
              </a:rPr>
              <a:t>чотири склади міжнародних злочинів</a:t>
            </a:r>
            <a:r>
              <a:rPr lang="uk-UA" dirty="0" smtClean="0"/>
              <a:t>. Це:</a:t>
            </a:r>
          </a:p>
          <a:p>
            <a:pPr marL="365125" indent="-255588">
              <a:buFont typeface="Wingdings" pitchFamily="2" charset="2"/>
              <a:buChar char="q"/>
            </a:pPr>
            <a:r>
              <a:rPr lang="uk-UA" b="1" dirty="0" smtClean="0">
                <a:solidFill>
                  <a:srgbClr val="C00000"/>
                </a:solidFill>
              </a:rPr>
              <a:t>Агресія</a:t>
            </a:r>
            <a:r>
              <a:rPr lang="uk-UA" dirty="0" smtClean="0"/>
              <a:t> (застосування збройної сили однією державою  проти суверенітету, територіальної  цілісності чи політичної незалежності іншої держави, або будь-яким іншим чином, несумісним зі Статутом ООН ),</a:t>
            </a:r>
          </a:p>
          <a:p>
            <a:pPr marL="365125" indent="-255588">
              <a:buNone/>
            </a:pPr>
            <a:endParaRPr lang="uk-UA" sz="1300" dirty="0" smtClean="0"/>
          </a:p>
          <a:p>
            <a:pPr marL="365125" indent="-255588">
              <a:buFont typeface="Wingdings" pitchFamily="2" charset="2"/>
              <a:buChar char="q"/>
            </a:pPr>
            <a:r>
              <a:rPr lang="uk-UA" b="1" dirty="0" smtClean="0">
                <a:solidFill>
                  <a:srgbClr val="C00000"/>
                </a:solidFill>
              </a:rPr>
              <a:t>Воєнні злочини </a:t>
            </a:r>
            <a:r>
              <a:rPr lang="uk-UA" dirty="0" smtClean="0"/>
              <a:t>(серйозні порушення міжнародного гуманітарного права (договірного та звичаєвого), за які на міжнародному та національному рівні встановлена кримінальна відповідальність фізичних осіб), </a:t>
            </a:r>
          </a:p>
          <a:p>
            <a:pPr marL="365125" indent="-255588">
              <a:buNone/>
            </a:pPr>
            <a:endParaRPr lang="uk-UA" sz="1300" dirty="0" smtClean="0"/>
          </a:p>
          <a:p>
            <a:pPr marL="365125" indent="-255588">
              <a:buFont typeface="Wingdings" pitchFamily="2" charset="2"/>
              <a:buChar char="q"/>
            </a:pPr>
            <a:r>
              <a:rPr lang="uk-UA" b="1" dirty="0" smtClean="0">
                <a:solidFill>
                  <a:srgbClr val="C00000"/>
                </a:solidFill>
              </a:rPr>
              <a:t>Злочини проти людяності </a:t>
            </a:r>
            <a:r>
              <a:rPr lang="uk-UA" dirty="0" smtClean="0"/>
              <a:t>(категорія міжнародних злочинів, що полягають у широкомасштабному або систематичному нападі на будь-яких цивільних осіб з метою проведення політики держави або організації, спрямованої на скоєння такого нападу, або з метою сприяння такій політиці),</a:t>
            </a:r>
          </a:p>
          <a:p>
            <a:pPr marL="365125" indent="-255588">
              <a:buNone/>
            </a:pPr>
            <a:endParaRPr lang="uk-UA" sz="1300" dirty="0" smtClean="0"/>
          </a:p>
          <a:p>
            <a:pPr marL="365125" indent="-255588">
              <a:buFont typeface="Wingdings" pitchFamily="2" charset="2"/>
              <a:buChar char="q"/>
            </a:pPr>
            <a:r>
              <a:rPr lang="uk-UA" b="1" dirty="0" smtClean="0">
                <a:solidFill>
                  <a:srgbClr val="C00000"/>
                </a:solidFill>
              </a:rPr>
              <a:t>Геноцид</a:t>
            </a:r>
            <a:r>
              <a:rPr lang="uk-UA" dirty="0" smtClean="0"/>
              <a:t> (міжнародний злочин, що полягає у діях, які вчиняються з наміром знищити повністю чи частково будь-яку національну, етнічну, расову чи релігійну групу як таку). </a:t>
            </a:r>
          </a:p>
          <a:p>
            <a:pPr marL="87313" indent="0">
              <a:buNone/>
            </a:pPr>
            <a:endParaRPr lang="uk-UA" sz="1300" dirty="0" smtClean="0"/>
          </a:p>
          <a:p>
            <a:pPr marL="87313" indent="0">
              <a:buNone/>
            </a:pPr>
            <a:r>
              <a:rPr lang="uk-UA" dirty="0" smtClean="0"/>
              <a:t>Безпосередньо </a:t>
            </a:r>
            <a:r>
              <a:rPr lang="uk-UA" dirty="0" smtClean="0">
                <a:solidFill>
                  <a:srgbClr val="7030A0"/>
                </a:solidFill>
              </a:rPr>
              <a:t>зі збройним конфліктом</a:t>
            </a:r>
            <a:r>
              <a:rPr lang="uk-UA" dirty="0" smtClean="0"/>
              <a:t> пов’язана </a:t>
            </a:r>
            <a:r>
              <a:rPr lang="uk-UA" dirty="0" smtClean="0">
                <a:solidFill>
                  <a:srgbClr val="7030A0"/>
                </a:solidFill>
              </a:rPr>
              <a:t>агресія та воєнні злочини</a:t>
            </a:r>
          </a:p>
          <a:p>
            <a:pPr marL="87313" indent="-9525">
              <a:buNone/>
            </a:pPr>
            <a:endParaRPr lang="uk-UA" sz="1300" dirty="0" smtClean="0"/>
          </a:p>
          <a:p>
            <a:pPr marL="87313" indent="-9525">
              <a:buNone/>
            </a:pPr>
            <a:r>
              <a:rPr lang="uk-UA" dirty="0" smtClean="0">
                <a:solidFill>
                  <a:srgbClr val="7030A0"/>
                </a:solidFill>
              </a:rPr>
              <a:t>Воєнні злочини </a:t>
            </a:r>
            <a:r>
              <a:rPr lang="uk-UA" dirty="0" smtClean="0"/>
              <a:t>можуть бути </a:t>
            </a:r>
            <a:r>
              <a:rPr lang="uk-UA" b="1" dirty="0" smtClean="0">
                <a:solidFill>
                  <a:srgbClr val="C00000"/>
                </a:solidFill>
              </a:rPr>
              <a:t>вчинені лише під час збройного конфлікту</a:t>
            </a:r>
            <a:r>
              <a:rPr lang="uk-UA" dirty="0" smtClean="0"/>
              <a:t>, як міжнародного, так і неміжнародного. Тобто кваліфікація воєнного злочину можлива лише при наявності збройного конфлікту. </a:t>
            </a:r>
          </a:p>
        </p:txBody>
      </p:sp>
      <p:sp>
        <p:nvSpPr>
          <p:cNvPr id="3" name="Заголовок 2"/>
          <p:cNvSpPr>
            <a:spLocks noGrp="1"/>
          </p:cNvSpPr>
          <p:nvPr>
            <p:ph type="title"/>
          </p:nvPr>
        </p:nvSpPr>
        <p:spPr>
          <a:xfrm>
            <a:off x="467544" y="188640"/>
            <a:ext cx="8229600" cy="562074"/>
          </a:xfrm>
        </p:spPr>
        <p:txBody>
          <a:bodyPr>
            <a:normAutofit fontScale="90000"/>
          </a:bodyPr>
          <a:lstStyle/>
          <a:p>
            <a:pPr algn="ctr"/>
            <a:r>
              <a:rPr lang="uk-UA" dirty="0" smtClean="0"/>
              <a:t>Воєнні злочини</a:t>
            </a:r>
            <a:endParaRPr lang="uk-UA"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908720"/>
            <a:ext cx="8579296" cy="5760640"/>
          </a:xfrm>
        </p:spPr>
        <p:txBody>
          <a:bodyPr>
            <a:normAutofit fontScale="70000" lnSpcReduction="20000"/>
          </a:bodyPr>
          <a:lstStyle/>
          <a:p>
            <a:pPr marL="87313" indent="-9525">
              <a:buNone/>
            </a:pPr>
            <a:r>
              <a:rPr lang="uk-UA" dirty="0" smtClean="0"/>
              <a:t>Ще до початку Першої світової війни держави визнали, що певні порушення законів війни, багато з яких були кодифіковані в Гаазькому положенні про закони й звичаї сухопутної війни 1899 та 1907 років, є злочинами. </a:t>
            </a:r>
          </a:p>
          <a:p>
            <a:pPr marL="87313" indent="-9525">
              <a:buNone/>
            </a:pPr>
            <a:endParaRPr lang="uk-UA" sz="1500" dirty="0" smtClean="0"/>
          </a:p>
          <a:p>
            <a:pPr marL="87313" indent="-9525">
              <a:buNone/>
            </a:pPr>
            <a:r>
              <a:rPr lang="uk-UA" dirty="0" smtClean="0"/>
              <a:t>У 1945 році </a:t>
            </a:r>
            <a:r>
              <a:rPr lang="uk-UA" b="1" dirty="0" smtClean="0">
                <a:solidFill>
                  <a:srgbClr val="C00000"/>
                </a:solidFill>
              </a:rPr>
              <a:t>Статут Нюрнберзького трибуналу</a:t>
            </a:r>
            <a:r>
              <a:rPr lang="uk-UA" dirty="0" smtClean="0"/>
              <a:t> визначив </a:t>
            </a:r>
            <a:r>
              <a:rPr lang="uk-UA" b="1" dirty="0" smtClean="0">
                <a:solidFill>
                  <a:srgbClr val="C00000"/>
                </a:solidFill>
              </a:rPr>
              <a:t>воєнні злочини</a:t>
            </a:r>
            <a:r>
              <a:rPr lang="uk-UA" dirty="0" smtClean="0"/>
              <a:t> як "</a:t>
            </a:r>
            <a:r>
              <a:rPr lang="uk-UA" b="1" dirty="0" smtClean="0">
                <a:solidFill>
                  <a:srgbClr val="C00000"/>
                </a:solidFill>
              </a:rPr>
              <a:t>порушення законів і звичаїв війни</a:t>
            </a:r>
            <a:r>
              <a:rPr lang="uk-UA" dirty="0" smtClean="0"/>
              <a:t>", назвавши ними такі діяння:</a:t>
            </a:r>
          </a:p>
          <a:p>
            <a:pPr marL="360363" indent="-255588">
              <a:buNone/>
            </a:pPr>
            <a:r>
              <a:rPr lang="uk-UA" dirty="0" smtClean="0"/>
              <a:t>1) вбивство цивільних осіб, жорстоке поводження з ними або їхнє переміщення, що здійснювалися на окупованих територіях;</a:t>
            </a:r>
          </a:p>
          <a:p>
            <a:pPr marL="360363" indent="-255588">
              <a:buNone/>
            </a:pPr>
            <a:r>
              <a:rPr lang="uk-UA" dirty="0" smtClean="0"/>
              <a:t>2) вбивство або жорстоке поводження з військовополоненими;</a:t>
            </a:r>
          </a:p>
          <a:p>
            <a:pPr marL="360363" indent="-255588">
              <a:buNone/>
            </a:pPr>
            <a:r>
              <a:rPr lang="uk-UA" dirty="0" smtClean="0"/>
              <a:t>3) вбивство заручників;</a:t>
            </a:r>
          </a:p>
          <a:p>
            <a:pPr marL="360363" indent="-255588">
              <a:buNone/>
            </a:pPr>
            <a:r>
              <a:rPr lang="uk-UA" dirty="0" smtClean="0"/>
              <a:t>4) розграбування суспільної чи приватної власності;</a:t>
            </a:r>
          </a:p>
          <a:p>
            <a:pPr marL="360363" indent="-255588">
              <a:buNone/>
            </a:pPr>
            <a:r>
              <a:rPr lang="uk-UA" dirty="0" smtClean="0"/>
              <a:t>5) безглузде руйнування населених пунктів, не спричинене військовою необхідністю;</a:t>
            </a:r>
          </a:p>
          <a:p>
            <a:pPr marL="360363" indent="-255588">
              <a:buNone/>
            </a:pPr>
            <a:r>
              <a:rPr lang="uk-UA" dirty="0" smtClean="0"/>
              <a:t>6) використання отруйних речовин;</a:t>
            </a:r>
          </a:p>
          <a:p>
            <a:pPr marL="360363" indent="-255588">
              <a:buNone/>
            </a:pPr>
            <a:r>
              <a:rPr lang="uk-UA" dirty="0" smtClean="0"/>
              <a:t>7) напад на місцевості, що не обороняються;</a:t>
            </a:r>
          </a:p>
          <a:p>
            <a:pPr marL="360363" indent="-255588">
              <a:buNone/>
            </a:pPr>
            <a:r>
              <a:rPr lang="uk-UA" dirty="0" smtClean="0"/>
              <a:t>8) напади на релігійні й культурні установи;</a:t>
            </a:r>
          </a:p>
          <a:p>
            <a:pPr marL="360363" indent="-255588">
              <a:buNone/>
            </a:pPr>
            <a:r>
              <a:rPr lang="uk-UA" dirty="0" smtClean="0"/>
              <a:t>9) незаконна депортація чи переміщення, незаконне позбавлення волі тощо.</a:t>
            </a:r>
          </a:p>
          <a:p>
            <a:pPr algn="r">
              <a:buNone/>
            </a:pPr>
            <a:r>
              <a:rPr lang="uk-UA" dirty="0" smtClean="0"/>
              <a:t>(ст. 6 (b) Статуту).</a:t>
            </a:r>
          </a:p>
          <a:p>
            <a:endParaRPr lang="uk-UA" dirty="0"/>
          </a:p>
        </p:txBody>
      </p:sp>
      <p:sp>
        <p:nvSpPr>
          <p:cNvPr id="3" name="Заголовок 2"/>
          <p:cNvSpPr>
            <a:spLocks noGrp="1"/>
          </p:cNvSpPr>
          <p:nvPr>
            <p:ph type="title"/>
          </p:nvPr>
        </p:nvSpPr>
        <p:spPr>
          <a:xfrm>
            <a:off x="457200" y="274638"/>
            <a:ext cx="8229600" cy="562074"/>
          </a:xfrm>
        </p:spPr>
        <p:txBody>
          <a:bodyPr>
            <a:normAutofit fontScale="90000"/>
          </a:bodyPr>
          <a:lstStyle/>
          <a:p>
            <a:pPr algn="ctr"/>
            <a:r>
              <a:rPr lang="uk-UA" dirty="0" smtClean="0"/>
              <a:t>Воєнні злочини</a:t>
            </a:r>
            <a:endParaRPr lang="uk-U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908720"/>
            <a:ext cx="8640960" cy="5472608"/>
          </a:xfrm>
        </p:spPr>
        <p:txBody>
          <a:bodyPr>
            <a:normAutofit fontScale="70000" lnSpcReduction="20000"/>
          </a:bodyPr>
          <a:lstStyle/>
          <a:p>
            <a:pPr marL="87313" indent="-9525">
              <a:buNone/>
            </a:pPr>
            <a:r>
              <a:rPr lang="uk-UA" b="1" dirty="0" smtClean="0">
                <a:solidFill>
                  <a:srgbClr val="C00000"/>
                </a:solidFill>
              </a:rPr>
              <a:t>Перелік воєнних злочинів</a:t>
            </a:r>
            <a:r>
              <a:rPr lang="uk-UA" dirty="0" smtClean="0"/>
              <a:t>, що становлять серйозні порушення Женевських конвенцій від 12 серпня 1949 року, охоплює:</a:t>
            </a:r>
          </a:p>
          <a:p>
            <a:pPr>
              <a:buNone/>
            </a:pPr>
            <a:r>
              <a:rPr lang="uk-UA" dirty="0" smtClean="0"/>
              <a:t>1) умисне вбивство;</a:t>
            </a:r>
          </a:p>
          <a:p>
            <a:pPr>
              <a:buNone/>
            </a:pPr>
            <a:r>
              <a:rPr lang="uk-UA" dirty="0" smtClean="0"/>
              <a:t>2) катування і нелюдське поводження, зокрема біологічні експерименти, умисне заподіяння тяжких страждань чи серйозного каліцтва, завдання шкоди здоров’ю;</a:t>
            </a:r>
          </a:p>
          <a:p>
            <a:pPr>
              <a:buNone/>
            </a:pPr>
            <a:r>
              <a:rPr lang="uk-UA" dirty="0" smtClean="0"/>
              <a:t>3) незаконне, невмотивоване і широкомасштабне руйнування і привласнення майна, не спричинене військовою необхідністю, скоєне щодо осіб та майна, які перебувають під захистом конвенцій;</a:t>
            </a:r>
          </a:p>
          <a:p>
            <a:pPr>
              <a:buNone/>
            </a:pPr>
            <a:r>
              <a:rPr lang="uk-UA" dirty="0" smtClean="0"/>
              <a:t>4) примус цивільної особи чи військовополоненого служити в збройних силах ворожої держави;</a:t>
            </a:r>
          </a:p>
          <a:p>
            <a:pPr>
              <a:buNone/>
            </a:pPr>
            <a:r>
              <a:rPr lang="uk-UA" dirty="0" smtClean="0"/>
              <a:t>5) позбавлення особи права на неупереджене і нормальне судочинство; </a:t>
            </a:r>
          </a:p>
          <a:p>
            <a:pPr>
              <a:buNone/>
            </a:pPr>
            <a:r>
              <a:rPr lang="uk-UA" dirty="0" smtClean="0"/>
              <a:t>6) незаконна депортація, переміщення цивільної особи;</a:t>
            </a:r>
          </a:p>
          <a:p>
            <a:pPr>
              <a:buNone/>
            </a:pPr>
            <a:r>
              <a:rPr lang="uk-UA" dirty="0" smtClean="0"/>
              <a:t>7) незаконний арешт цивільної особи;</a:t>
            </a:r>
          </a:p>
          <a:p>
            <a:pPr>
              <a:buNone/>
            </a:pPr>
            <a:r>
              <a:rPr lang="uk-UA" dirty="0" smtClean="0"/>
              <a:t>8) взяття заручників. </a:t>
            </a:r>
          </a:p>
          <a:p>
            <a:pPr algn="r">
              <a:buNone/>
            </a:pPr>
            <a:r>
              <a:rPr lang="uk-UA" dirty="0" smtClean="0"/>
              <a:t>(ст. 50 ЖКІ, ст. 51 ЖКІІ, ст. 130 ЖКІІІ, </a:t>
            </a:r>
            <a:r>
              <a:rPr lang="uk-UA" dirty="0" err="1" smtClean="0"/>
              <a:t>cт</a:t>
            </a:r>
            <a:r>
              <a:rPr lang="uk-UA" dirty="0" smtClean="0"/>
              <a:t>. 147 ЖКІV)</a:t>
            </a:r>
          </a:p>
          <a:p>
            <a:pPr marL="87313" indent="-9525">
              <a:buNone/>
            </a:pPr>
            <a:r>
              <a:rPr lang="uk-UA" dirty="0" smtClean="0"/>
              <a:t>Додатковий протокол I 1977 року розширює перелік серйозних порушень Женевських конвенцій</a:t>
            </a:r>
            <a:endParaRPr lang="uk-UA" dirty="0"/>
          </a:p>
        </p:txBody>
      </p:sp>
      <p:sp>
        <p:nvSpPr>
          <p:cNvPr id="3" name="Заголовок 2"/>
          <p:cNvSpPr>
            <a:spLocks noGrp="1"/>
          </p:cNvSpPr>
          <p:nvPr>
            <p:ph type="title"/>
          </p:nvPr>
        </p:nvSpPr>
        <p:spPr>
          <a:xfrm>
            <a:off x="457200" y="274638"/>
            <a:ext cx="8229600" cy="562074"/>
          </a:xfrm>
        </p:spPr>
        <p:txBody>
          <a:bodyPr>
            <a:normAutofit fontScale="90000"/>
          </a:bodyPr>
          <a:lstStyle/>
          <a:p>
            <a:pPr algn="ctr"/>
            <a:r>
              <a:rPr lang="uk-UA" dirty="0" smtClean="0"/>
              <a:t>Воєнні злочини</a:t>
            </a:r>
            <a:endParaRPr lang="uk-U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79512" y="980728"/>
            <a:ext cx="8784976" cy="5328592"/>
          </a:xfrm>
        </p:spPr>
        <p:txBody>
          <a:bodyPr>
            <a:normAutofit fontScale="77500" lnSpcReduction="20000"/>
          </a:bodyPr>
          <a:lstStyle/>
          <a:p>
            <a:r>
              <a:rPr lang="uk-UA" b="1" dirty="0" smtClean="0">
                <a:solidFill>
                  <a:srgbClr val="C00000"/>
                </a:solidFill>
              </a:rPr>
              <a:t>Повний перелік воєнних злочинів визначено Римським статутом Міжнародного кримінального суду</a:t>
            </a:r>
            <a:r>
              <a:rPr lang="uk-UA" b="1" dirty="0" smtClean="0"/>
              <a:t>, </a:t>
            </a:r>
            <a:r>
              <a:rPr lang="uk-UA" b="1" dirty="0" smtClean="0">
                <a:solidFill>
                  <a:srgbClr val="C00000"/>
                </a:solidFill>
              </a:rPr>
              <a:t>Стаття 8</a:t>
            </a:r>
            <a:r>
              <a:rPr lang="uk-UA" dirty="0" smtClean="0"/>
              <a:t> якого говорить, що  до воєнних злочинів під час міжнародних збройних конфліктів належать не тільки серйозні порушення Женевських конвенцій, але і 26 інших серйозних порушень законів і звичаїв війни, більшість з яких держави розглядають як злочини ще з часів Другої світової війни.</a:t>
            </a:r>
          </a:p>
          <a:p>
            <a:r>
              <a:rPr lang="uk-UA" dirty="0" smtClean="0"/>
              <a:t>Звичаєві норми міжнародного гуманітарного права застосовуються при </a:t>
            </a:r>
            <a:r>
              <a:rPr lang="uk-UA" b="1" dirty="0" smtClean="0">
                <a:solidFill>
                  <a:srgbClr val="C00000"/>
                </a:solidFill>
              </a:rPr>
              <a:t>кваліфікації порушень законів та звичаїв війни в Кримінальному кодексі України</a:t>
            </a:r>
            <a:r>
              <a:rPr lang="uk-UA" dirty="0" smtClean="0">
                <a:solidFill>
                  <a:srgbClr val="C00000"/>
                </a:solidFill>
              </a:rPr>
              <a:t>.</a:t>
            </a:r>
            <a:r>
              <a:rPr lang="uk-UA" dirty="0" smtClean="0"/>
              <a:t>  </a:t>
            </a:r>
          </a:p>
          <a:p>
            <a:pPr marL="365125" indent="-3175">
              <a:buNone/>
            </a:pPr>
            <a:r>
              <a:rPr lang="uk-UA" dirty="0" smtClean="0"/>
              <a:t>Зокрема:</a:t>
            </a:r>
          </a:p>
          <a:p>
            <a:pPr marL="898525" indent="-255588">
              <a:buFont typeface="Wingdings" pitchFamily="2" charset="2"/>
              <a:buChar char="q"/>
            </a:pPr>
            <a:r>
              <a:rPr lang="uk-UA" dirty="0" smtClean="0"/>
              <a:t>Злочин агресії – Ст. 436-437 КК України</a:t>
            </a:r>
          </a:p>
          <a:p>
            <a:pPr marL="898525" indent="-255588">
              <a:buFont typeface="Wingdings" pitchFamily="2" charset="2"/>
              <a:buChar char="q"/>
            </a:pPr>
            <a:r>
              <a:rPr lang="uk-UA" dirty="0" smtClean="0"/>
              <a:t>Злочин геноциду – Ст. 442 КК України</a:t>
            </a:r>
          </a:p>
          <a:p>
            <a:pPr marL="898525" indent="-255588">
              <a:buFont typeface="Wingdings" pitchFamily="2" charset="2"/>
              <a:buChar char="q"/>
            </a:pPr>
            <a:r>
              <a:rPr lang="uk-UA" dirty="0" smtClean="0"/>
              <a:t>Злочин проти людяності – немає </a:t>
            </a:r>
          </a:p>
          <a:p>
            <a:pPr marL="898525" indent="-255588">
              <a:buFont typeface="Wingdings" pitchFamily="2" charset="2"/>
              <a:buChar char="q"/>
            </a:pPr>
            <a:r>
              <a:rPr lang="uk-UA" dirty="0" smtClean="0"/>
              <a:t>Воєнні злочини – Ст. 438 КК України</a:t>
            </a:r>
          </a:p>
          <a:p>
            <a:pPr marL="366713" indent="-255588"/>
            <a:r>
              <a:rPr lang="uk-UA" dirty="0" smtClean="0"/>
              <a:t>Відповідно до </a:t>
            </a:r>
            <a:r>
              <a:rPr lang="uk-UA" b="1" dirty="0" smtClean="0">
                <a:solidFill>
                  <a:srgbClr val="C00000"/>
                </a:solidFill>
              </a:rPr>
              <a:t>Конвенції про незастосовність строку давності до воєнних злочинів і злочинів проти людяності</a:t>
            </a:r>
            <a:r>
              <a:rPr lang="uk-UA" dirty="0" smtClean="0"/>
              <a:t> 1968 року, до воєнних злочинів </a:t>
            </a:r>
            <a:r>
              <a:rPr lang="uk-UA" b="1" dirty="0" smtClean="0">
                <a:solidFill>
                  <a:srgbClr val="C00000"/>
                </a:solidFill>
              </a:rPr>
              <a:t>строки давності не застосовуються</a:t>
            </a:r>
            <a:r>
              <a:rPr lang="uk-UA" dirty="0" smtClean="0"/>
              <a:t>.</a:t>
            </a:r>
            <a:endParaRPr lang="uk-UA" dirty="0"/>
          </a:p>
        </p:txBody>
      </p:sp>
      <p:sp>
        <p:nvSpPr>
          <p:cNvPr id="3" name="Заголовок 2"/>
          <p:cNvSpPr>
            <a:spLocks noGrp="1"/>
          </p:cNvSpPr>
          <p:nvPr>
            <p:ph type="title"/>
          </p:nvPr>
        </p:nvSpPr>
        <p:spPr>
          <a:xfrm>
            <a:off x="457200" y="274638"/>
            <a:ext cx="8229600" cy="562074"/>
          </a:xfrm>
        </p:spPr>
        <p:txBody>
          <a:bodyPr>
            <a:normAutofit fontScale="90000"/>
          </a:bodyPr>
          <a:lstStyle/>
          <a:p>
            <a:pPr algn="ctr"/>
            <a:r>
              <a:rPr lang="uk-UA" dirty="0" smtClean="0"/>
              <a:t>Воєнні злочини</a:t>
            </a:r>
            <a:endParaRPr lang="uk-U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340768"/>
            <a:ext cx="8640960" cy="4896544"/>
          </a:xfrm>
        </p:spPr>
        <p:txBody>
          <a:bodyPr>
            <a:normAutofit fontScale="77500" lnSpcReduction="20000"/>
          </a:bodyPr>
          <a:lstStyle/>
          <a:p>
            <a:r>
              <a:rPr lang="uk-UA" dirty="0" smtClean="0"/>
              <a:t>Договірних норм, що регулюють збройні </a:t>
            </a:r>
            <a:r>
              <a:rPr lang="uk-UA" b="1" dirty="0" smtClean="0">
                <a:solidFill>
                  <a:srgbClr val="C00000"/>
                </a:solidFill>
              </a:rPr>
              <a:t>конфлікти неміжнародного характеру</a:t>
            </a:r>
            <a:r>
              <a:rPr lang="uk-UA" dirty="0" smtClean="0"/>
              <a:t>, у сучасному міжнародному праві набагато менше. Левова частина з них міститься у </a:t>
            </a:r>
            <a:r>
              <a:rPr lang="uk-UA" b="1" dirty="0" smtClean="0">
                <a:solidFill>
                  <a:srgbClr val="C00000"/>
                </a:solidFill>
              </a:rPr>
              <a:t>Додатковому протоколі II</a:t>
            </a:r>
            <a:r>
              <a:rPr lang="uk-UA" dirty="0" smtClean="0"/>
              <a:t> від 8 червня 1977 року.</a:t>
            </a:r>
          </a:p>
          <a:p>
            <a:pPr>
              <a:buNone/>
            </a:pPr>
            <a:endParaRPr lang="uk-UA" sz="1300" dirty="0" smtClean="0"/>
          </a:p>
          <a:p>
            <a:r>
              <a:rPr lang="uk-UA" b="1" dirty="0" smtClean="0">
                <a:solidFill>
                  <a:srgbClr val="C00000"/>
                </a:solidFill>
              </a:rPr>
              <a:t>Римський статут  Міжнародного кримінального суду </a:t>
            </a:r>
            <a:r>
              <a:rPr lang="uk-UA" dirty="0" smtClean="0"/>
              <a:t>серед воєнних злочинів у збройних конфліктах неміжнародного характеру визначає </a:t>
            </a:r>
            <a:r>
              <a:rPr lang="uk-UA" i="1" dirty="0" smtClean="0">
                <a:solidFill>
                  <a:srgbClr val="C00000"/>
                </a:solidFill>
              </a:rPr>
              <a:t>чотири серйозні порушення </a:t>
            </a:r>
            <a:r>
              <a:rPr lang="uk-UA" dirty="0" smtClean="0"/>
              <a:t>загальної статті 3 Женевських конвенцій 1949 року:</a:t>
            </a:r>
          </a:p>
          <a:p>
            <a:pPr marL="1077913" indent="-255588">
              <a:buFont typeface="Wingdings" pitchFamily="2" charset="2"/>
              <a:buChar char="q"/>
            </a:pPr>
            <a:r>
              <a:rPr lang="uk-UA" dirty="0" smtClean="0"/>
              <a:t>зазіхання на життя і фізичну недоторканність, </a:t>
            </a:r>
          </a:p>
          <a:p>
            <a:pPr marL="1077913" indent="-255588">
              <a:buFont typeface="Wingdings" pitchFamily="2" charset="2"/>
              <a:buChar char="q"/>
            </a:pPr>
            <a:r>
              <a:rPr lang="uk-UA" dirty="0" smtClean="0"/>
              <a:t>зазіхання на людську гідність, </a:t>
            </a:r>
          </a:p>
          <a:p>
            <a:pPr marL="1077913" indent="-255588">
              <a:buFont typeface="Wingdings" pitchFamily="2" charset="2"/>
              <a:buChar char="q"/>
            </a:pPr>
            <a:r>
              <a:rPr lang="uk-UA" dirty="0" smtClean="0"/>
              <a:t>взяття заручників,  </a:t>
            </a:r>
          </a:p>
          <a:p>
            <a:pPr marL="1077913" indent="-255588">
              <a:buFont typeface="Wingdings" pitchFamily="2" charset="2"/>
              <a:buChar char="q"/>
            </a:pPr>
            <a:r>
              <a:rPr lang="uk-UA" dirty="0" smtClean="0"/>
              <a:t>порушення права на справедливий суд. </a:t>
            </a:r>
          </a:p>
          <a:p>
            <a:pPr marL="1077913" indent="-255588">
              <a:buNone/>
            </a:pPr>
            <a:endParaRPr lang="uk-UA" sz="1500" dirty="0" smtClean="0"/>
          </a:p>
          <a:p>
            <a:r>
              <a:rPr lang="uk-UA" dirty="0" smtClean="0"/>
              <a:t>А також </a:t>
            </a:r>
            <a:r>
              <a:rPr lang="uk-UA" dirty="0" smtClean="0">
                <a:solidFill>
                  <a:srgbClr val="C00000"/>
                </a:solidFill>
              </a:rPr>
              <a:t>12 серйозних порушень законів і звичаїв війни </a:t>
            </a:r>
            <a:r>
              <a:rPr lang="uk-UA" dirty="0" smtClean="0"/>
              <a:t>(</a:t>
            </a:r>
            <a:r>
              <a:rPr lang="uk-UA" i="1" dirty="0" smtClean="0"/>
              <a:t>серед яких напади на цивільних осіб, грабіж, зґвалтування, заподіяння каліцтв тощо</a:t>
            </a:r>
            <a:r>
              <a:rPr lang="uk-UA" dirty="0" smtClean="0"/>
              <a:t>).</a:t>
            </a:r>
          </a:p>
          <a:p>
            <a:endParaRPr lang="uk-UA" dirty="0"/>
          </a:p>
        </p:txBody>
      </p:sp>
      <p:sp>
        <p:nvSpPr>
          <p:cNvPr id="3" name="Заголовок 2"/>
          <p:cNvSpPr>
            <a:spLocks noGrp="1"/>
          </p:cNvSpPr>
          <p:nvPr>
            <p:ph type="title"/>
          </p:nvPr>
        </p:nvSpPr>
        <p:spPr>
          <a:xfrm>
            <a:off x="457200" y="274638"/>
            <a:ext cx="8229600" cy="922114"/>
          </a:xfrm>
        </p:spPr>
        <p:txBody>
          <a:bodyPr>
            <a:noAutofit/>
          </a:bodyPr>
          <a:lstStyle/>
          <a:p>
            <a:pPr algn="ctr"/>
            <a:r>
              <a:rPr lang="uk-UA" sz="3600" dirty="0" smtClean="0"/>
              <a:t>Воєнні злочини у конфліктах неміжнародного характеру</a:t>
            </a:r>
            <a:endParaRPr lang="uk-UA" sz="3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980728"/>
            <a:ext cx="8712968" cy="5328592"/>
          </a:xfrm>
        </p:spPr>
        <p:txBody>
          <a:bodyPr>
            <a:normAutofit fontScale="70000" lnSpcReduction="20000"/>
          </a:bodyPr>
          <a:lstStyle/>
          <a:p>
            <a:r>
              <a:rPr lang="uk-UA" b="1" dirty="0" smtClean="0">
                <a:solidFill>
                  <a:srgbClr val="C00000"/>
                </a:solidFill>
              </a:rPr>
              <a:t>Правосуддя перехідного періоду </a:t>
            </a:r>
            <a:r>
              <a:rPr lang="uk-UA" dirty="0" smtClean="0"/>
              <a:t>– це комплекс принципів, процесів, заходів і практик, спрямованих на відновлення справедливості щодо жертв широкомасштабних або систематичних порушень прав людини, створення умов і можливостей для миробудівництва у постконфліктний період або в період трансформації політичних систем у авторитарних режимів.</a:t>
            </a:r>
          </a:p>
          <a:p>
            <a:pPr>
              <a:buNone/>
            </a:pPr>
            <a:endParaRPr lang="uk-UA" sz="1300" dirty="0" smtClean="0"/>
          </a:p>
          <a:p>
            <a:r>
              <a:rPr lang="uk-UA" dirty="0" smtClean="0"/>
              <a:t>Спочатку воно застосовувалося в період переходу від авторитарних режимів до ліберальних демократій у Латинській Америці та на Балканах наприкінці 1980-х – середині 1990-х. Пізніше цю концепцію стали використовувати як невід’ємну складову міжнародних миротворчих зусиль.</a:t>
            </a:r>
          </a:p>
          <a:p>
            <a:pPr>
              <a:buNone/>
            </a:pPr>
            <a:endParaRPr lang="uk-UA" sz="1300" dirty="0" smtClean="0"/>
          </a:p>
          <a:p>
            <a:r>
              <a:rPr lang="uk-UA" dirty="0" smtClean="0"/>
              <a:t>Правосуддя перехідного періоду застосовувалось у суспільствах і державах, які перебували у стані </a:t>
            </a:r>
            <a:r>
              <a:rPr lang="uk-UA" dirty="0" smtClean="0">
                <a:solidFill>
                  <a:srgbClr val="C00000"/>
                </a:solidFill>
              </a:rPr>
              <a:t>постконфліктного врегулювання і переходу від збройного конфлікту </a:t>
            </a:r>
            <a:r>
              <a:rPr lang="uk-UA" dirty="0" smtClean="0"/>
              <a:t>(у тому числі наслідків окупації) </a:t>
            </a:r>
            <a:r>
              <a:rPr lang="uk-UA" dirty="0" smtClean="0">
                <a:solidFill>
                  <a:srgbClr val="C00000"/>
                </a:solidFill>
              </a:rPr>
              <a:t>до стану миру </a:t>
            </a:r>
            <a:r>
              <a:rPr lang="uk-UA" dirty="0" smtClean="0"/>
              <a:t>(Боснія і Герцеговина, Колумбія, Ліберія, Сербія, Хорватія тощо) або </a:t>
            </a:r>
            <a:r>
              <a:rPr lang="uk-UA" dirty="0" smtClean="0">
                <a:solidFill>
                  <a:srgbClr val="C00000"/>
                </a:solidFill>
              </a:rPr>
              <a:t>переходу від авторитарного режиму до демократичної політичної системи </a:t>
            </a:r>
            <a:r>
              <a:rPr lang="uk-UA" dirty="0" smtClean="0"/>
              <a:t>(Аргентина, Демократична Республіка Конго, Індонезія, Південна Африка, Східний Тимор, Чилі та інші держави).</a:t>
            </a:r>
            <a:endParaRPr lang="uk-UA" sz="1100" dirty="0" smtClean="0"/>
          </a:p>
        </p:txBody>
      </p:sp>
      <p:sp>
        <p:nvSpPr>
          <p:cNvPr id="3" name="Заголовок 2"/>
          <p:cNvSpPr>
            <a:spLocks noGrp="1"/>
          </p:cNvSpPr>
          <p:nvPr>
            <p:ph type="title"/>
          </p:nvPr>
        </p:nvSpPr>
        <p:spPr>
          <a:xfrm>
            <a:off x="457200" y="274638"/>
            <a:ext cx="8229600" cy="634082"/>
          </a:xfrm>
        </p:spPr>
        <p:txBody>
          <a:bodyPr>
            <a:normAutofit fontScale="90000"/>
          </a:bodyPr>
          <a:lstStyle/>
          <a:p>
            <a:r>
              <a:rPr lang="uk-UA" dirty="0" smtClean="0"/>
              <a:t>Правосуддя перехідного періоду</a:t>
            </a:r>
            <a:endParaRPr lang="uk-UA"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1340768"/>
            <a:ext cx="8352928" cy="5112568"/>
          </a:xfrm>
        </p:spPr>
        <p:txBody>
          <a:bodyPr>
            <a:normAutofit fontScale="77500" lnSpcReduction="20000"/>
          </a:bodyPr>
          <a:lstStyle/>
          <a:p>
            <a:pPr marL="9525" indent="-9525">
              <a:buNone/>
            </a:pPr>
            <a:r>
              <a:rPr lang="uk-UA" dirty="0" smtClean="0"/>
              <a:t>Правосуддя перехідного періоду включає чотири елементи:</a:t>
            </a:r>
          </a:p>
          <a:p>
            <a:pPr marL="722313" indent="-255588"/>
            <a:r>
              <a:rPr lang="uk-UA" dirty="0" smtClean="0"/>
              <a:t>заходи щодо відшкодування шкоди потерпілим від збройного конфлікту;</a:t>
            </a:r>
          </a:p>
          <a:p>
            <a:pPr marL="722313" indent="-255588"/>
            <a:endParaRPr lang="uk-UA" sz="1500" dirty="0" smtClean="0"/>
          </a:p>
          <a:p>
            <a:pPr marL="722313" indent="-255588"/>
            <a:r>
              <a:rPr lang="uk-UA" dirty="0" smtClean="0"/>
              <a:t>притягнення до відповідальності осіб, винних у вчиненні найтяжчих злочинів (зокрема злочину геноциду, злочинів проти людяності, воєнних злочинів) (</a:t>
            </a:r>
            <a:r>
              <a:rPr lang="uk-UA" i="1" dirty="0" smtClean="0"/>
              <a:t>документування, розслідування злочинів і притягнення до відповідальності винних у їх вчиненні</a:t>
            </a:r>
            <a:r>
              <a:rPr lang="uk-UA" dirty="0" smtClean="0"/>
              <a:t>).</a:t>
            </a:r>
          </a:p>
          <a:p>
            <a:pPr marL="722313" indent="-255588"/>
            <a:endParaRPr lang="uk-UA" sz="1500" dirty="0" smtClean="0"/>
          </a:p>
          <a:p>
            <a:pPr marL="722313" indent="-255588"/>
            <a:r>
              <a:rPr lang="uk-UA" dirty="0" smtClean="0"/>
              <a:t>реалізація права знати правду про  перебіг  подій збройного конфлікту (</a:t>
            </a:r>
            <a:r>
              <a:rPr lang="uk-UA" i="1" dirty="0" smtClean="0"/>
              <a:t>формування спільного бачення історії й сучасності</a:t>
            </a:r>
            <a:r>
              <a:rPr lang="uk-UA" dirty="0" smtClean="0"/>
              <a:t>).</a:t>
            </a:r>
          </a:p>
          <a:p>
            <a:pPr marL="722313" indent="-255588"/>
            <a:endParaRPr lang="uk-UA" sz="1500" dirty="0" smtClean="0"/>
          </a:p>
          <a:p>
            <a:pPr marL="722313" indent="-255588"/>
            <a:r>
              <a:rPr lang="uk-UA" dirty="0" smtClean="0"/>
              <a:t>інституційні реформи як гарантія неповторення збройного конфлікту (</a:t>
            </a:r>
            <a:r>
              <a:rPr lang="uk-UA" i="1" dirty="0" smtClean="0"/>
              <a:t>вшанування пам’яті жертв конфлікту, гарантії неповторення конфлікту в майбутньому</a:t>
            </a:r>
            <a:r>
              <a:rPr lang="uk-UA" dirty="0" smtClean="0"/>
              <a:t>).</a:t>
            </a:r>
            <a:endParaRPr lang="uk-UA" dirty="0"/>
          </a:p>
        </p:txBody>
      </p:sp>
      <p:sp>
        <p:nvSpPr>
          <p:cNvPr id="3" name="Заголовок 2"/>
          <p:cNvSpPr>
            <a:spLocks noGrp="1"/>
          </p:cNvSpPr>
          <p:nvPr>
            <p:ph type="title"/>
          </p:nvPr>
        </p:nvSpPr>
        <p:spPr>
          <a:xfrm>
            <a:off x="457200" y="274638"/>
            <a:ext cx="8229600" cy="922114"/>
          </a:xfrm>
        </p:spPr>
        <p:txBody>
          <a:bodyPr>
            <a:noAutofit/>
          </a:bodyPr>
          <a:lstStyle/>
          <a:p>
            <a:pPr algn="ctr"/>
            <a:r>
              <a:rPr lang="uk-UA" sz="3600" dirty="0" smtClean="0"/>
              <a:t>Елементи моделі правосуддя перехідного періоду</a:t>
            </a:r>
            <a:endParaRPr lang="uk-UA" sz="3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980728"/>
            <a:ext cx="8640960" cy="5472608"/>
          </a:xfrm>
        </p:spPr>
        <p:txBody>
          <a:bodyPr>
            <a:normAutofit fontScale="77500" lnSpcReduction="20000"/>
          </a:bodyPr>
          <a:lstStyle/>
          <a:p>
            <a:pPr marL="87313" indent="-9525">
              <a:buNone/>
            </a:pPr>
            <a:r>
              <a:rPr lang="uk-UA" dirty="0" smtClean="0"/>
              <a:t>Для притягнення індивідів до міжнародної кримінальної відповідальності створюються </a:t>
            </a:r>
            <a:r>
              <a:rPr lang="uk-UA" b="1" dirty="0" smtClean="0">
                <a:solidFill>
                  <a:srgbClr val="C00000"/>
                </a:solidFill>
              </a:rPr>
              <a:t>міжнародні </a:t>
            </a:r>
            <a:r>
              <a:rPr lang="uk-UA" dirty="0" smtClean="0"/>
              <a:t>(змішані, національні) </a:t>
            </a:r>
            <a:r>
              <a:rPr lang="uk-UA" b="1" dirty="0" smtClean="0">
                <a:solidFill>
                  <a:srgbClr val="C00000"/>
                </a:solidFill>
              </a:rPr>
              <a:t>трибунали та суди</a:t>
            </a:r>
            <a:r>
              <a:rPr lang="uk-UA" dirty="0" smtClean="0"/>
              <a:t>. </a:t>
            </a:r>
          </a:p>
          <a:p>
            <a:pPr marL="87313" indent="-9525">
              <a:buNone/>
            </a:pPr>
            <a:endParaRPr lang="uk-UA" sz="1800" dirty="0" smtClean="0"/>
          </a:p>
          <a:p>
            <a:pPr marL="87313" indent="-9525">
              <a:buNone/>
            </a:pPr>
            <a:r>
              <a:rPr lang="uk-UA" dirty="0" smtClean="0"/>
              <a:t>В історії людства було створено п’ять таких органів. </a:t>
            </a:r>
          </a:p>
          <a:p>
            <a:pPr marL="87313" indent="-9525">
              <a:buNone/>
            </a:pPr>
            <a:r>
              <a:rPr lang="uk-UA" dirty="0" smtClean="0"/>
              <a:t>Чотири з них носили тимчасовий характер та створювались у певній ситуації та на певний строк. Це:</a:t>
            </a:r>
          </a:p>
          <a:p>
            <a:pPr marL="363538" indent="268288">
              <a:buFont typeface="Wingdings" pitchFamily="2" charset="2"/>
              <a:buChar char="q"/>
            </a:pPr>
            <a:r>
              <a:rPr lang="uk-UA" dirty="0" smtClean="0"/>
              <a:t>Міжнародний військовий трибунал (Нюрнберзький трибунал) 1945-1946 рр., </a:t>
            </a:r>
          </a:p>
          <a:p>
            <a:pPr marL="363538" indent="268288">
              <a:buFont typeface="Wingdings" pitchFamily="2" charset="2"/>
              <a:buChar char="q"/>
            </a:pPr>
            <a:r>
              <a:rPr lang="uk-UA" dirty="0" smtClean="0"/>
              <a:t>Міжнародний військовий трибунал для Далекого Сходу (Токійський трибунал) 1946-1948 рр., </a:t>
            </a:r>
          </a:p>
          <a:p>
            <a:pPr marL="363538" indent="268288">
              <a:buFont typeface="Wingdings" pitchFamily="2" charset="2"/>
              <a:buChar char="q"/>
            </a:pPr>
            <a:r>
              <a:rPr lang="uk-UA" dirty="0" smtClean="0"/>
              <a:t>Міжнародний кримінальний трибунал щодо колишньої Югославії 1993-2017 рр., </a:t>
            </a:r>
          </a:p>
          <a:p>
            <a:pPr marL="363538" indent="268288">
              <a:buFont typeface="Wingdings" pitchFamily="2" charset="2"/>
              <a:buChar char="q"/>
            </a:pPr>
            <a:r>
              <a:rPr lang="uk-UA" dirty="0" smtClean="0"/>
              <a:t>Міжнародний кримінальний трибунал щодо Руанди 1994-2015 </a:t>
            </a:r>
            <a:r>
              <a:rPr lang="uk-UA" dirty="0" err="1" smtClean="0"/>
              <a:t>рр</a:t>
            </a:r>
            <a:endParaRPr lang="uk-UA" dirty="0" smtClean="0"/>
          </a:p>
          <a:p>
            <a:pPr marL="87313" indent="-9525">
              <a:buNone/>
            </a:pPr>
            <a:endParaRPr lang="uk-UA" dirty="0" smtClean="0"/>
          </a:p>
          <a:p>
            <a:pPr marL="87313" indent="-9525">
              <a:buNone/>
            </a:pPr>
            <a:r>
              <a:rPr lang="uk-UA" dirty="0" smtClean="0"/>
              <a:t>У 1998 р. був заснований </a:t>
            </a:r>
            <a:r>
              <a:rPr lang="uk-UA" b="1" dirty="0" smtClean="0">
                <a:solidFill>
                  <a:srgbClr val="C00000"/>
                </a:solidFill>
              </a:rPr>
              <a:t>постійно діючий Міжнародний кримінальний суд</a:t>
            </a:r>
            <a:r>
              <a:rPr lang="uk-UA" dirty="0" smtClean="0"/>
              <a:t>, до юрисдикції якого входять усі чотири склади міжнародних злочинів.</a:t>
            </a:r>
            <a:endParaRPr lang="uk-UA" dirty="0"/>
          </a:p>
        </p:txBody>
      </p:sp>
      <p:sp>
        <p:nvSpPr>
          <p:cNvPr id="3" name="Заголовок 2"/>
          <p:cNvSpPr>
            <a:spLocks noGrp="1"/>
          </p:cNvSpPr>
          <p:nvPr>
            <p:ph type="title"/>
          </p:nvPr>
        </p:nvSpPr>
        <p:spPr>
          <a:xfrm>
            <a:off x="457200" y="274638"/>
            <a:ext cx="8229600" cy="706090"/>
          </a:xfrm>
        </p:spPr>
        <p:txBody>
          <a:bodyPr>
            <a:normAutofit fontScale="90000"/>
          </a:bodyPr>
          <a:lstStyle/>
          <a:p>
            <a:pPr algn="ctr"/>
            <a:r>
              <a:rPr lang="uk-UA" dirty="0" smtClean="0"/>
              <a:t>Воєнні суди і трибунали</a:t>
            </a:r>
            <a:endParaRPr lang="uk-U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a:xfrm>
            <a:off x="323528" y="1196752"/>
            <a:ext cx="8640960" cy="5256584"/>
          </a:xfrm>
        </p:spPr>
        <p:txBody>
          <a:bodyPr>
            <a:normAutofit fontScale="70000" lnSpcReduction="20000"/>
          </a:bodyPr>
          <a:lstStyle/>
          <a:p>
            <a:pPr>
              <a:buNone/>
            </a:pPr>
            <a:r>
              <a:rPr lang="uk-UA" b="1" dirty="0" smtClean="0">
                <a:solidFill>
                  <a:srgbClr val="C00000"/>
                </a:solidFill>
              </a:rPr>
              <a:t>Голод і обмеження доступу до гуманітарної допомоги</a:t>
            </a:r>
          </a:p>
          <a:p>
            <a:pPr>
              <a:buNone/>
            </a:pPr>
            <a:endParaRPr lang="uk-UA" sz="1400" b="1" dirty="0" smtClean="0">
              <a:solidFill>
                <a:srgbClr val="C00000"/>
              </a:solidFill>
            </a:endParaRPr>
          </a:p>
          <a:p>
            <a:r>
              <a:rPr lang="uk-UA" b="1" dirty="0" smtClean="0"/>
              <a:t>Норма 55</a:t>
            </a:r>
            <a:r>
              <a:rPr lang="uk-UA" dirty="0" smtClean="0"/>
              <a:t>. Сторони конфлікту </a:t>
            </a:r>
            <a:r>
              <a:rPr lang="uk-UA" dirty="0" smtClean="0">
                <a:solidFill>
                  <a:srgbClr val="C00000"/>
                </a:solidFill>
              </a:rPr>
              <a:t>повинні надавати дозвіл і сприяти швидкому і безперешкодному надходженню гуманітарної допомоги до цивільних осіб</a:t>
            </a:r>
            <a:r>
              <a:rPr lang="uk-UA" dirty="0" smtClean="0"/>
              <a:t>, що її потребують, за умови, що така допомога має неупереджений характер, здійснюється без дискримінації і підлягає контролю з боку сторін конфлікту. [МЗК/НМЗК]</a:t>
            </a:r>
          </a:p>
          <a:p>
            <a:r>
              <a:rPr lang="uk-UA" b="1" dirty="0" smtClean="0"/>
              <a:t>Норма 56</a:t>
            </a:r>
            <a:r>
              <a:rPr lang="uk-UA" dirty="0" smtClean="0"/>
              <a:t>. Сторони конфлікту повинні забезпечувати свободу пересування персоналу гуманітарних організацій, що діє з їхньої згоди, необхідну для виконання їхніх функцій із надання допомоги. Лише в разі нагальної військової необхідності їхнє пересування може бути тимчасово обмежене. [МЗК/НМЗК]</a:t>
            </a:r>
          </a:p>
          <a:p>
            <a:pPr>
              <a:buNone/>
            </a:pPr>
            <a:endParaRPr lang="uk-UA" sz="1900" dirty="0" smtClean="0"/>
          </a:p>
          <a:p>
            <a:pPr>
              <a:buNone/>
            </a:pPr>
            <a:r>
              <a:rPr lang="uk-UA" b="1" dirty="0" smtClean="0">
                <a:solidFill>
                  <a:srgbClr val="C00000"/>
                </a:solidFill>
              </a:rPr>
              <a:t>Персонал та об’єкти, що беруть участь у наданні гуманітарної допомоги</a:t>
            </a:r>
          </a:p>
          <a:p>
            <a:r>
              <a:rPr lang="uk-UA" b="1" dirty="0" smtClean="0"/>
              <a:t>Норма 31. </a:t>
            </a:r>
            <a:r>
              <a:rPr lang="uk-UA" dirty="0" smtClean="0"/>
              <a:t>Персонал, що бере участь у наданні гуманітарної допомоги, користується повагою та захистом. [МЗК/НМЗК]</a:t>
            </a:r>
          </a:p>
          <a:p>
            <a:r>
              <a:rPr lang="uk-UA" b="1" dirty="0" smtClean="0"/>
              <a:t>Норма 32.</a:t>
            </a:r>
            <a:r>
              <a:rPr lang="uk-UA" dirty="0" smtClean="0"/>
              <a:t> Об’єкти, що використовуються для надання гуманітарної допомоги, повинні </a:t>
            </a:r>
            <a:r>
              <a:rPr lang="uk-UA" dirty="0" err="1" smtClean="0"/>
              <a:t>поважатися</a:t>
            </a:r>
            <a:r>
              <a:rPr lang="uk-UA" dirty="0" smtClean="0"/>
              <a:t> та захищатися. [МЗК/НМЗК]</a:t>
            </a:r>
            <a:endParaRPr lang="uk-UA" dirty="0"/>
          </a:p>
        </p:txBody>
      </p:sp>
      <p:sp>
        <p:nvSpPr>
          <p:cNvPr id="7" name="Заголовок 6"/>
          <p:cNvSpPr>
            <a:spLocks noGrp="1"/>
          </p:cNvSpPr>
          <p:nvPr>
            <p:ph type="title"/>
          </p:nvPr>
        </p:nvSpPr>
        <p:spPr>
          <a:xfrm>
            <a:off x="457200" y="274638"/>
            <a:ext cx="8229600" cy="706090"/>
          </a:xfrm>
        </p:spPr>
        <p:txBody>
          <a:bodyPr>
            <a:noAutofit/>
          </a:bodyPr>
          <a:lstStyle/>
          <a:p>
            <a:pPr algn="ctr"/>
            <a:r>
              <a:rPr lang="uk-UA" sz="3200" dirty="0" smtClean="0">
                <a:effectLst>
                  <a:outerShdw blurRad="38100" dist="38100" dir="2700000" algn="tl">
                    <a:srgbClr val="000000">
                      <a:alpha val="43137"/>
                    </a:srgbClr>
                  </a:outerShdw>
                </a:effectLst>
              </a:rPr>
              <a:t>ЗВИЧАЄВІ НОРМИ МІЖНАРОДНОГО ГУМАНІТАРНОГО ПРАВ</a:t>
            </a:r>
            <a:r>
              <a:rPr lang="uk-UA" sz="3600" dirty="0" smtClean="0">
                <a:effectLst>
                  <a:outerShdw blurRad="38100" dist="38100" dir="2700000" algn="tl">
                    <a:srgbClr val="000000">
                      <a:alpha val="43137"/>
                    </a:srgbClr>
                  </a:outerShdw>
                </a:effectLst>
              </a:rPr>
              <a:t>А</a:t>
            </a:r>
            <a:endParaRPr lang="uk-UA" sz="3600" dirty="0">
              <a:effectLst>
                <a:outerShdw blurRad="38100" dist="38100" dir="2700000" algn="tl">
                  <a:srgbClr val="000000">
                    <a:alpha val="43137"/>
                  </a:srgbClr>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196752"/>
            <a:ext cx="8435280" cy="4608512"/>
          </a:xfrm>
        </p:spPr>
        <p:txBody>
          <a:bodyPr>
            <a:normAutofit/>
          </a:bodyPr>
          <a:lstStyle/>
          <a:p>
            <a:pPr marL="546100" indent="-255588">
              <a:buFont typeface="Wingdings" pitchFamily="2" charset="2"/>
              <a:buChar char="q"/>
            </a:pPr>
            <a:r>
              <a:rPr lang="uk-UA" dirty="0" smtClean="0"/>
              <a:t>Надзвичайні палати в судах Камбоджі (2003)</a:t>
            </a:r>
          </a:p>
          <a:p>
            <a:pPr marL="546100" indent="-255588">
              <a:buFont typeface="Wingdings" pitchFamily="2" charset="2"/>
              <a:buChar char="q"/>
            </a:pPr>
            <a:r>
              <a:rPr lang="uk-UA" dirty="0" smtClean="0"/>
              <a:t>Спеціальний суд по Сьєрра-Леоне (2003)</a:t>
            </a:r>
          </a:p>
          <a:p>
            <a:pPr marL="546100" indent="-255588">
              <a:buFont typeface="Wingdings" pitchFamily="2" charset="2"/>
              <a:buChar char="q"/>
            </a:pPr>
            <a:r>
              <a:rPr lang="uk-UA" dirty="0" smtClean="0"/>
              <a:t>Спеціальний трибунал по Лівану (2006)</a:t>
            </a:r>
          </a:p>
          <a:p>
            <a:pPr marL="546100" indent="-255588">
              <a:buFont typeface="Wingdings" pitchFamily="2" charset="2"/>
              <a:buChar char="q"/>
            </a:pPr>
            <a:r>
              <a:rPr lang="uk-UA" dirty="0" smtClean="0"/>
              <a:t>Спеціальні судові палати по серйозних злочинах в Східному Тиморі (2000)</a:t>
            </a:r>
          </a:p>
          <a:p>
            <a:pPr marL="546100" indent="-255588">
              <a:buFont typeface="Wingdings" pitchFamily="2" charset="2"/>
              <a:buChar char="q"/>
            </a:pPr>
            <a:r>
              <a:rPr lang="uk-UA" dirty="0" smtClean="0"/>
              <a:t>Судові колегії в Косово (2000)</a:t>
            </a:r>
          </a:p>
          <a:p>
            <a:pPr marL="546100" indent="-255588">
              <a:buFont typeface="Wingdings" pitchFamily="2" charset="2"/>
              <a:buChar char="q"/>
            </a:pPr>
            <a:r>
              <a:rPr lang="uk-UA" dirty="0" smtClean="0"/>
              <a:t>Судова палата з розслідування воєнних злочинів в Боснії та Герцеговині (2005)</a:t>
            </a:r>
            <a:endParaRPr lang="uk-UA" dirty="0"/>
          </a:p>
        </p:txBody>
      </p:sp>
      <p:sp>
        <p:nvSpPr>
          <p:cNvPr id="3" name="Заголовок 2"/>
          <p:cNvSpPr>
            <a:spLocks noGrp="1"/>
          </p:cNvSpPr>
          <p:nvPr>
            <p:ph type="title"/>
          </p:nvPr>
        </p:nvSpPr>
        <p:spPr>
          <a:xfrm>
            <a:off x="457200" y="274638"/>
            <a:ext cx="8229600" cy="706090"/>
          </a:xfrm>
        </p:spPr>
        <p:txBody>
          <a:bodyPr>
            <a:normAutofit fontScale="90000"/>
          </a:bodyPr>
          <a:lstStyle/>
          <a:p>
            <a:pPr algn="ctr"/>
            <a:r>
              <a:rPr lang="uk-UA" dirty="0" smtClean="0">
                <a:effectLst>
                  <a:outerShdw blurRad="38100" dist="38100" dir="2700000" algn="tl">
                    <a:srgbClr val="000000">
                      <a:alpha val="43137"/>
                    </a:srgbClr>
                  </a:outerShdw>
                </a:effectLst>
              </a:rPr>
              <a:t>Змішані суди</a:t>
            </a:r>
            <a:endParaRPr lang="uk-UA" dirty="0">
              <a:effectLst>
                <a:outerShdw blurRad="38100" dist="38100" dir="2700000" algn="tl">
                  <a:srgbClr val="000000">
                    <a:alpha val="43137"/>
                  </a:srgb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052736"/>
            <a:ext cx="8712968" cy="5184576"/>
          </a:xfrm>
        </p:spPr>
        <p:txBody>
          <a:bodyPr>
            <a:normAutofit fontScale="77500" lnSpcReduction="20000"/>
          </a:bodyPr>
          <a:lstStyle/>
          <a:p>
            <a:pPr marL="88900" indent="-3175">
              <a:buNone/>
            </a:pPr>
            <a:r>
              <a:rPr lang="uk-UA" dirty="0" smtClean="0"/>
              <a:t>Інституційні приклади </a:t>
            </a:r>
            <a:r>
              <a:rPr lang="uk-UA" b="1" dirty="0" smtClean="0">
                <a:solidFill>
                  <a:srgbClr val="C00000"/>
                </a:solidFill>
              </a:rPr>
              <a:t>несудових механізмів встановлення істини (правди)</a:t>
            </a:r>
            <a:r>
              <a:rPr lang="uk-UA" dirty="0" smtClean="0"/>
              <a:t> включають органи, створені в різні періоди під різними назвами, найбільш відомі з яких:</a:t>
            </a:r>
          </a:p>
          <a:p>
            <a:pPr marL="88900" indent="-3175">
              <a:buNone/>
            </a:pPr>
            <a:endParaRPr lang="uk-UA" dirty="0" smtClean="0"/>
          </a:p>
          <a:p>
            <a:pPr marL="895350" indent="-246063">
              <a:buFont typeface="Wingdings" pitchFamily="2" charset="2"/>
              <a:buChar char="q"/>
            </a:pPr>
            <a:r>
              <a:rPr lang="uk-UA" dirty="0" smtClean="0"/>
              <a:t>Комісія з установлення істини і примирення у Південній Африці;</a:t>
            </a:r>
          </a:p>
          <a:p>
            <a:pPr marL="895350" indent="-246063">
              <a:buFont typeface="Wingdings" pitchFamily="2" charset="2"/>
              <a:buChar char="q"/>
            </a:pPr>
            <a:r>
              <a:rPr lang="uk-UA" dirty="0" smtClean="0"/>
              <a:t>Комісія справедливості й примирення в Марокко;</a:t>
            </a:r>
          </a:p>
          <a:p>
            <a:pPr marL="895350" indent="-246063">
              <a:buFont typeface="Wingdings" pitchFamily="2" charset="2"/>
              <a:buChar char="q"/>
            </a:pPr>
            <a:r>
              <a:rPr lang="uk-UA" dirty="0" smtClean="0"/>
              <a:t>Республіка Сербська (Боснія і Герцеговина);</a:t>
            </a:r>
          </a:p>
          <a:p>
            <a:pPr marL="895350" indent="-246063">
              <a:buFont typeface="Wingdings" pitchFamily="2" charset="2"/>
              <a:buChar char="q"/>
            </a:pPr>
            <a:r>
              <a:rPr lang="uk-UA" dirty="0" smtClean="0"/>
              <a:t>«Комісія з питань зниклих» (в Аргентині, Уганді та Шрі-Ланці);</a:t>
            </a:r>
          </a:p>
          <a:p>
            <a:pPr marL="895350" indent="-246063">
              <a:buFont typeface="Wingdings" pitchFamily="2" charset="2"/>
              <a:buChar char="q"/>
            </a:pPr>
            <a:r>
              <a:rPr lang="uk-UA" dirty="0" smtClean="0"/>
              <a:t>«Комісія щодо встановлення істини/справедливості та примирення» (в Еквадорі, Гаїті, Кенії, Маврикії, Парагваї, Перу, Південній Африці, Того, Чилі тощо).</a:t>
            </a:r>
          </a:p>
          <a:p>
            <a:pPr marL="895350" indent="-246063">
              <a:buFont typeface="Wingdings" pitchFamily="2" charset="2"/>
              <a:buChar char="q"/>
            </a:pPr>
            <a:endParaRPr lang="uk-UA" dirty="0" smtClean="0"/>
          </a:p>
          <a:p>
            <a:pPr marL="88900" indent="-3175">
              <a:buNone/>
            </a:pPr>
            <a:r>
              <a:rPr lang="uk-UA" dirty="0" smtClean="0"/>
              <a:t>Органи з іншими назвами створювались у Німеччині, Ель Сальвадорі, Чаді, Східному Тиморі, Південній Кореї,  Марокко тощо.</a:t>
            </a:r>
          </a:p>
          <a:p>
            <a:pPr marL="895350" indent="-246063">
              <a:buFont typeface="Wingdings" pitchFamily="2" charset="2"/>
              <a:buChar char="q"/>
            </a:pPr>
            <a:endParaRPr lang="uk-UA" dirty="0"/>
          </a:p>
        </p:txBody>
      </p:sp>
      <p:sp>
        <p:nvSpPr>
          <p:cNvPr id="3" name="Заголовок 2"/>
          <p:cNvSpPr>
            <a:spLocks noGrp="1"/>
          </p:cNvSpPr>
          <p:nvPr>
            <p:ph type="title"/>
          </p:nvPr>
        </p:nvSpPr>
        <p:spPr>
          <a:xfrm>
            <a:off x="179512" y="274638"/>
            <a:ext cx="8784976" cy="634082"/>
          </a:xfrm>
        </p:spPr>
        <p:txBody>
          <a:bodyPr>
            <a:noAutofit/>
          </a:bodyPr>
          <a:lstStyle/>
          <a:p>
            <a:pPr algn="ctr"/>
            <a:r>
              <a:rPr lang="uk-UA" sz="3200" dirty="0" err="1" smtClean="0">
                <a:effectLst>
                  <a:outerShdw blurRad="38100" dist="38100" dir="2700000" algn="tl">
                    <a:srgbClr val="000000">
                      <a:alpha val="43137"/>
                    </a:srgbClr>
                  </a:outerShdw>
                </a:effectLst>
              </a:rPr>
              <a:t>Несудові</a:t>
            </a:r>
            <a:r>
              <a:rPr lang="uk-UA" sz="3200" dirty="0" smtClean="0">
                <a:effectLst>
                  <a:outerShdw blurRad="38100" dist="38100" dir="2700000" algn="tl">
                    <a:srgbClr val="000000">
                      <a:alpha val="43137"/>
                    </a:srgbClr>
                  </a:outerShdw>
                </a:effectLst>
              </a:rPr>
              <a:t> механізми встановлення істини</a:t>
            </a:r>
            <a:endParaRPr lang="uk-UA" sz="3200" dirty="0">
              <a:effectLst>
                <a:outerShdw blurRad="38100" dist="38100" dir="2700000" algn="tl">
                  <a:srgbClr val="000000">
                    <a:alpha val="43137"/>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908720"/>
            <a:ext cx="8712968" cy="5544616"/>
          </a:xfrm>
        </p:spPr>
        <p:txBody>
          <a:bodyPr>
            <a:normAutofit fontScale="77500" lnSpcReduction="20000"/>
          </a:bodyPr>
          <a:lstStyle/>
          <a:p>
            <a:r>
              <a:rPr lang="uk-UA" b="1" dirty="0" smtClean="0">
                <a:solidFill>
                  <a:srgbClr val="C00000"/>
                </a:solidFill>
              </a:rPr>
              <a:t>Міжнародний кримінальний суд </a:t>
            </a:r>
            <a:r>
              <a:rPr lang="uk-UA" dirty="0" smtClean="0"/>
              <a:t>(рішення прокурора про початок розслідування воєнних злочинів та злочинів проти людяності та передача ситуації в Україні на розгляд МКС спільною заявою 39 держав-учасниць Римського статуту);</a:t>
            </a:r>
          </a:p>
          <a:p>
            <a:pPr>
              <a:buNone/>
            </a:pPr>
            <a:endParaRPr lang="uk-UA" sz="1100" dirty="0" smtClean="0"/>
          </a:p>
          <a:p>
            <a:pPr marL="361950" indent="0">
              <a:buNone/>
            </a:pPr>
            <a:r>
              <a:rPr lang="uk-UA" dirty="0" smtClean="0"/>
              <a:t>(</a:t>
            </a:r>
            <a:r>
              <a:rPr lang="uk-UA" b="1" dirty="0" smtClean="0">
                <a:solidFill>
                  <a:srgbClr val="C00000"/>
                </a:solidFill>
              </a:rPr>
              <a:t>Україна визнала юрисдикцію Міжнародного кримінального суду </a:t>
            </a:r>
            <a:r>
              <a:rPr lang="uk-UA" dirty="0" smtClean="0"/>
              <a:t>щодо воєнних злочинів та злочинів проти людяності, скоєних на території України, починаючи з 20 лютого   2014 року).</a:t>
            </a:r>
          </a:p>
          <a:p>
            <a:pPr marL="361950" indent="-255588">
              <a:buNone/>
            </a:pPr>
            <a:endParaRPr lang="uk-UA" sz="1100" dirty="0" smtClean="0"/>
          </a:p>
          <a:p>
            <a:r>
              <a:rPr lang="uk-UA" b="1" dirty="0" smtClean="0">
                <a:solidFill>
                  <a:srgbClr val="C00000"/>
                </a:solidFill>
              </a:rPr>
              <a:t>Міжнародний Суд ООН </a:t>
            </a:r>
            <a:r>
              <a:rPr lang="uk-UA" dirty="0" smtClean="0"/>
              <a:t>(заплановані слухання у справі за Конвенцією про запобігання злочину геноциду та покарання за нього);</a:t>
            </a:r>
          </a:p>
          <a:p>
            <a:pPr>
              <a:buNone/>
            </a:pPr>
            <a:endParaRPr lang="uk-UA" sz="1100" dirty="0" smtClean="0"/>
          </a:p>
          <a:p>
            <a:r>
              <a:rPr lang="uk-UA" b="1" dirty="0" smtClean="0">
                <a:solidFill>
                  <a:srgbClr val="C00000"/>
                </a:solidFill>
              </a:rPr>
              <a:t>Європейський суд з прав людини </a:t>
            </a:r>
            <a:r>
              <a:rPr lang="uk-UA" dirty="0" smtClean="0"/>
              <a:t>(рішення Європейського суду з прав людини про застосування тимчасових (забезпечувальних) заходів* від 01 березня 2022 року)</a:t>
            </a:r>
          </a:p>
          <a:p>
            <a:pPr>
              <a:buNone/>
            </a:pPr>
            <a:endParaRPr lang="uk-UA" sz="2300" dirty="0" smtClean="0"/>
          </a:p>
          <a:p>
            <a:pPr marL="1441450" indent="-255588">
              <a:buNone/>
            </a:pPr>
            <a:r>
              <a:rPr lang="uk-UA" dirty="0" smtClean="0"/>
              <a:t>*  </a:t>
            </a:r>
            <a:r>
              <a:rPr lang="uk-UA" sz="2100" dirty="0" smtClean="0"/>
              <a:t>це процедура Європейського суду з прав людини, запроваджена у 2005 році й удосконалена у 2012 та 2013 роках (правило 39 Регламенту Суду). Її метою є негайне зупинення порушень на вимогу Суду</a:t>
            </a:r>
            <a:endParaRPr lang="uk-UA" sz="2100" dirty="0"/>
          </a:p>
        </p:txBody>
      </p:sp>
      <p:sp>
        <p:nvSpPr>
          <p:cNvPr id="3" name="Заголовок 2"/>
          <p:cNvSpPr>
            <a:spLocks noGrp="1"/>
          </p:cNvSpPr>
          <p:nvPr>
            <p:ph type="title"/>
          </p:nvPr>
        </p:nvSpPr>
        <p:spPr>
          <a:xfrm>
            <a:off x="457200" y="274638"/>
            <a:ext cx="8229600" cy="562074"/>
          </a:xfrm>
        </p:spPr>
        <p:txBody>
          <a:bodyPr>
            <a:normAutofit fontScale="90000"/>
          </a:bodyPr>
          <a:lstStyle/>
          <a:p>
            <a:pPr algn="ctr"/>
            <a:r>
              <a:rPr lang="uk-UA" dirty="0" smtClean="0">
                <a:effectLst>
                  <a:outerShdw blurRad="38100" dist="38100" dir="2700000" algn="tl">
                    <a:srgbClr val="000000">
                      <a:alpha val="43137"/>
                    </a:srgbClr>
                  </a:outerShdw>
                </a:effectLst>
              </a:rPr>
              <a:t>Міжнародні суди і війна в Україні</a:t>
            </a:r>
            <a:endParaRPr lang="uk-UA" dirty="0">
              <a:effectLst>
                <a:outerShdw blurRad="38100" dist="38100" dir="2700000" algn="tl">
                  <a:srgbClr val="000000">
                    <a:alpha val="43137"/>
                  </a:srgbClr>
                </a:outerShd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9"/>
            <a:ext cx="8229600" cy="4323936"/>
          </a:xfrm>
        </p:spPr>
        <p:txBody>
          <a:bodyPr>
            <a:normAutofit fontScale="92500" lnSpcReduction="10000"/>
          </a:bodyPr>
          <a:lstStyle/>
          <a:p>
            <a:r>
              <a:rPr lang="uk-UA" b="1" dirty="0" smtClean="0">
                <a:solidFill>
                  <a:srgbClr val="C00000"/>
                </a:solidFill>
              </a:rPr>
              <a:t>Документування злочинів </a:t>
            </a:r>
            <a:r>
              <a:rPr lang="uk-UA" b="1" dirty="0" smtClean="0"/>
              <a:t>– </a:t>
            </a:r>
            <a:r>
              <a:rPr lang="uk-UA" dirty="0" smtClean="0"/>
              <a:t>це сукупність дій, спрямованих на виявлення та фіксацію фактичних даних щодо міжнародних злочинів, які мають значення для запобігання злочинам та їх викриття.</a:t>
            </a:r>
          </a:p>
          <a:p>
            <a:endParaRPr lang="uk-UA" b="1" dirty="0" smtClean="0"/>
          </a:p>
          <a:p>
            <a:r>
              <a:rPr lang="uk-UA" b="1" dirty="0" smtClean="0">
                <a:solidFill>
                  <a:srgbClr val="C00000"/>
                </a:solidFill>
              </a:rPr>
              <a:t>Мета документування міжнародних злочинів </a:t>
            </a:r>
            <a:r>
              <a:rPr lang="uk-UA" b="1" dirty="0" smtClean="0"/>
              <a:t>– </a:t>
            </a:r>
            <a:r>
              <a:rPr lang="uk-UA" dirty="0" smtClean="0"/>
              <a:t>забезпечення об’єктивного розслідування міжнародних злочинів задля притягнення до міжнародної відповідальності держави та кримінальної відповідальності індивідів.</a:t>
            </a:r>
          </a:p>
          <a:p>
            <a:endParaRPr lang="uk-UA" dirty="0"/>
          </a:p>
        </p:txBody>
      </p:sp>
      <p:sp>
        <p:nvSpPr>
          <p:cNvPr id="3" name="Заголовок 2"/>
          <p:cNvSpPr>
            <a:spLocks noGrp="1"/>
          </p:cNvSpPr>
          <p:nvPr>
            <p:ph type="title"/>
          </p:nvPr>
        </p:nvSpPr>
        <p:spPr/>
        <p:txBody>
          <a:bodyPr>
            <a:normAutofit fontScale="90000"/>
          </a:bodyPr>
          <a:lstStyle/>
          <a:p>
            <a:pPr algn="ctr"/>
            <a:r>
              <a:rPr lang="uk-UA" dirty="0" smtClean="0"/>
              <a:t>Д</a:t>
            </a:r>
            <a:r>
              <a:rPr lang="uk-UA" dirty="0" smtClean="0">
                <a:effectLst>
                  <a:outerShdw blurRad="38100" dist="38100" dir="2700000" algn="tl">
                    <a:srgbClr val="000000">
                      <a:alpha val="43137"/>
                    </a:srgbClr>
                  </a:outerShdw>
                </a:effectLst>
              </a:rPr>
              <a:t>окументування міжнародних злочинів</a:t>
            </a:r>
            <a:endParaRPr lang="uk-UA" dirty="0">
              <a:effectLst>
                <a:outerShdw blurRad="38100" dist="38100" dir="2700000" algn="tl">
                  <a:srgbClr val="000000">
                    <a:alpha val="43137"/>
                  </a:srgb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844823"/>
            <a:ext cx="8229600" cy="3744417"/>
          </a:xfrm>
        </p:spPr>
        <p:txBody>
          <a:bodyPr/>
          <a:lstStyle/>
          <a:p>
            <a:r>
              <a:rPr lang="uk-UA" b="1" dirty="0" smtClean="0">
                <a:solidFill>
                  <a:srgbClr val="C00000"/>
                </a:solidFill>
              </a:rPr>
              <a:t>Документування </a:t>
            </a:r>
            <a:r>
              <a:rPr lang="uk-UA" b="1" dirty="0" err="1" smtClean="0">
                <a:solidFill>
                  <a:srgbClr val="C00000"/>
                </a:solidFill>
              </a:rPr>
              <a:t>офлайн</a:t>
            </a:r>
            <a:r>
              <a:rPr lang="uk-UA" b="1" dirty="0" smtClean="0">
                <a:solidFill>
                  <a:srgbClr val="C00000"/>
                </a:solidFill>
              </a:rPr>
              <a:t> (польове)</a:t>
            </a:r>
            <a:r>
              <a:rPr lang="uk-UA" dirty="0" smtClean="0">
                <a:solidFill>
                  <a:srgbClr val="C00000"/>
                </a:solidFill>
              </a:rPr>
              <a:t> </a:t>
            </a:r>
            <a:r>
              <a:rPr lang="uk-UA" dirty="0" smtClean="0"/>
              <a:t>– встановлення потерпілих, свідків, фотографування, фіксація наслідків.</a:t>
            </a:r>
          </a:p>
          <a:p>
            <a:endParaRPr lang="uk-UA" dirty="0" smtClean="0"/>
          </a:p>
          <a:p>
            <a:r>
              <a:rPr lang="uk-UA" b="1" dirty="0" smtClean="0">
                <a:solidFill>
                  <a:srgbClr val="C00000"/>
                </a:solidFill>
              </a:rPr>
              <a:t>Документування онлайн (відкритих джерел даних)</a:t>
            </a:r>
            <a:r>
              <a:rPr lang="uk-UA" dirty="0" smtClean="0">
                <a:solidFill>
                  <a:srgbClr val="C00000"/>
                </a:solidFill>
              </a:rPr>
              <a:t> </a:t>
            </a:r>
            <a:r>
              <a:rPr lang="uk-UA" dirty="0" smtClean="0"/>
              <a:t>– збір інформації із відкритих джерел щодо обставин, наслідків та свідчень щодо міжнародних злочинів. </a:t>
            </a:r>
          </a:p>
          <a:p>
            <a:endParaRPr lang="uk-UA" dirty="0"/>
          </a:p>
        </p:txBody>
      </p:sp>
      <p:sp>
        <p:nvSpPr>
          <p:cNvPr id="3" name="Заголовок 2"/>
          <p:cNvSpPr>
            <a:spLocks noGrp="1"/>
          </p:cNvSpPr>
          <p:nvPr>
            <p:ph type="title"/>
          </p:nvPr>
        </p:nvSpPr>
        <p:spPr/>
        <p:txBody>
          <a:bodyPr>
            <a:normAutofit/>
          </a:bodyPr>
          <a:lstStyle/>
          <a:p>
            <a:pPr algn="ctr"/>
            <a:r>
              <a:rPr lang="uk-UA" dirty="0" smtClean="0"/>
              <a:t>Форми документування</a:t>
            </a:r>
            <a:endParaRPr lang="uk-UA"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124744"/>
            <a:ext cx="8640960" cy="5112568"/>
          </a:xfrm>
        </p:spPr>
        <p:txBody>
          <a:bodyPr>
            <a:normAutofit fontScale="70000" lnSpcReduction="20000"/>
          </a:bodyPr>
          <a:lstStyle/>
          <a:p>
            <a:r>
              <a:rPr lang="uk-UA" dirty="0" smtClean="0"/>
              <a:t>Щоденні офіційні повідомлення про ситуацію в зоні бойових дій, про людські втрати, руйнування і </a:t>
            </a:r>
            <a:r>
              <a:rPr lang="uk-UA" dirty="0" err="1" smtClean="0"/>
              <a:t>т.і</a:t>
            </a:r>
            <a:r>
              <a:rPr lang="uk-UA" dirty="0" smtClean="0"/>
              <a:t>., повідомлення інших інформаційних ресурсів, включаючи місцеві, про наслідки бойових дій,</a:t>
            </a:r>
          </a:p>
          <a:p>
            <a:r>
              <a:rPr lang="uk-UA" dirty="0" smtClean="0"/>
              <a:t>Сайти та </a:t>
            </a:r>
            <a:r>
              <a:rPr lang="en-US" dirty="0" smtClean="0"/>
              <a:t>Telegram-</a:t>
            </a:r>
            <a:r>
              <a:rPr lang="uk-UA" dirty="0" smtClean="0"/>
              <a:t>канали обласних адміністрацій, обласних управлінь поліції, Державної служби надзвичайних ситуацій, прокуратури області та інші;</a:t>
            </a:r>
          </a:p>
          <a:p>
            <a:r>
              <a:rPr lang="uk-UA" dirty="0" smtClean="0"/>
              <a:t>Повідомлення та доповіді Міжнародної місії Верховного Комісара ООН з прав людини в Україні, доповіді міжнародних та національних правозахисних організацій;</a:t>
            </a:r>
          </a:p>
          <a:p>
            <a:r>
              <a:rPr lang="uk-UA" dirty="0" smtClean="0"/>
              <a:t>Інформаційні ресурси, які регулярно публікують інформацію про події в зоні воєнного конфлікту, зокрема,</a:t>
            </a:r>
            <a:r>
              <a:rPr lang="en-US" dirty="0" smtClean="0"/>
              <a:t>Telegram-</a:t>
            </a:r>
            <a:r>
              <a:rPr lang="uk-UA" dirty="0" smtClean="0"/>
              <a:t>канали;</a:t>
            </a:r>
          </a:p>
          <a:p>
            <a:r>
              <a:rPr lang="uk-UA" dirty="0" smtClean="0"/>
              <a:t>Повідомлення свідків та постраждалих від злочинів; ці свідчення збираються у вигляді відповідей на запитання </a:t>
            </a:r>
            <a:r>
              <a:rPr lang="en-US" dirty="0" err="1" smtClean="0"/>
              <a:t>google</a:t>
            </a:r>
            <a:r>
              <a:rPr lang="en-US" dirty="0" smtClean="0"/>
              <a:t>-</a:t>
            </a:r>
            <a:r>
              <a:rPr lang="uk-UA" dirty="0" smtClean="0"/>
              <a:t>форми, яка відповідає шаблону запису до бази даних;</a:t>
            </a:r>
          </a:p>
          <a:p>
            <a:r>
              <a:rPr lang="uk-UA" dirty="0" smtClean="0"/>
              <a:t>Медіа-файли, які стосуються епізодів: фото, </a:t>
            </a:r>
            <a:r>
              <a:rPr lang="uk-UA" dirty="0" err="1" smtClean="0"/>
              <a:t>відеоблоги</a:t>
            </a:r>
            <a:r>
              <a:rPr lang="uk-UA" dirty="0" smtClean="0"/>
              <a:t> на платформі </a:t>
            </a:r>
            <a:r>
              <a:rPr lang="en-US" dirty="0" err="1" smtClean="0"/>
              <a:t>Youtube</a:t>
            </a:r>
            <a:r>
              <a:rPr lang="en-US" dirty="0" smtClean="0"/>
              <a:t>,</a:t>
            </a:r>
            <a:r>
              <a:rPr lang="uk-UA" dirty="0" smtClean="0"/>
              <a:t> короткі відео, зняті для </a:t>
            </a:r>
            <a:r>
              <a:rPr lang="en-US" dirty="0" smtClean="0"/>
              <a:t>T</a:t>
            </a:r>
            <a:r>
              <a:rPr lang="uk-UA" dirty="0" smtClean="0"/>
              <a:t>і</a:t>
            </a:r>
            <a:r>
              <a:rPr lang="en-US" dirty="0" smtClean="0"/>
              <a:t>k</a:t>
            </a:r>
            <a:r>
              <a:rPr lang="uk-UA" dirty="0" smtClean="0"/>
              <a:t>-</a:t>
            </a:r>
            <a:r>
              <a:rPr lang="en-US" dirty="0" err="1" smtClean="0"/>
              <a:t>tok</a:t>
            </a:r>
            <a:r>
              <a:rPr lang="uk-UA" dirty="0" smtClean="0"/>
              <a:t> та </a:t>
            </a:r>
            <a:r>
              <a:rPr lang="en-US" dirty="0" err="1" smtClean="0"/>
              <a:t>Instagram</a:t>
            </a:r>
            <a:r>
              <a:rPr lang="uk-UA" dirty="0" smtClean="0"/>
              <a:t> тощо;</a:t>
            </a:r>
          </a:p>
          <a:p>
            <a:r>
              <a:rPr lang="uk-UA" dirty="0" smtClean="0"/>
              <a:t>Інтерв’ю свідків та постраждалих.</a:t>
            </a:r>
            <a:endParaRPr lang="uk-UA" dirty="0"/>
          </a:p>
        </p:txBody>
      </p:sp>
      <p:sp>
        <p:nvSpPr>
          <p:cNvPr id="3" name="Заголовок 2"/>
          <p:cNvSpPr>
            <a:spLocks noGrp="1"/>
          </p:cNvSpPr>
          <p:nvPr>
            <p:ph type="title"/>
          </p:nvPr>
        </p:nvSpPr>
        <p:spPr>
          <a:xfrm>
            <a:off x="179512" y="274638"/>
            <a:ext cx="8856984" cy="706090"/>
          </a:xfrm>
        </p:spPr>
        <p:txBody>
          <a:bodyPr>
            <a:noAutofit/>
          </a:bodyPr>
          <a:lstStyle/>
          <a:p>
            <a:pPr algn="ctr"/>
            <a:r>
              <a:rPr lang="uk-UA" sz="3200" dirty="0" smtClean="0"/>
              <a:t>Джерела інформації для документування</a:t>
            </a:r>
            <a:endParaRPr lang="uk-UA" sz="3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435280" cy="4900000"/>
          </a:xfrm>
        </p:spPr>
        <p:txBody>
          <a:bodyPr>
            <a:normAutofit fontScale="77500" lnSpcReduction="20000"/>
          </a:bodyPr>
          <a:lstStyle/>
          <a:p>
            <a:pPr marL="722313" indent="-255588">
              <a:buFont typeface="Wingdings" pitchFamily="2" charset="2"/>
              <a:buChar char="q"/>
            </a:pPr>
            <a:r>
              <a:rPr lang="uk-UA" dirty="0" smtClean="0"/>
              <a:t>Правоохоронні органи України</a:t>
            </a:r>
          </a:p>
          <a:p>
            <a:pPr marL="722313" indent="-255588">
              <a:buFont typeface="Wingdings" pitchFamily="2" charset="2"/>
              <a:buChar char="q"/>
            </a:pPr>
            <a:r>
              <a:rPr lang="uk-UA" dirty="0" smtClean="0"/>
              <a:t>Правоохоронні органи інших держав</a:t>
            </a:r>
          </a:p>
          <a:p>
            <a:pPr marL="722313" indent="-255588">
              <a:buFont typeface="Wingdings" pitchFamily="2" charset="2"/>
              <a:buChar char="q"/>
            </a:pPr>
            <a:r>
              <a:rPr lang="uk-UA" dirty="0" smtClean="0"/>
              <a:t>Спільні слідчі групи України з іншими державами</a:t>
            </a:r>
          </a:p>
          <a:p>
            <a:pPr marL="722313" indent="-255588">
              <a:buFont typeface="Wingdings" pitchFamily="2" charset="2"/>
              <a:buChar char="q"/>
            </a:pPr>
            <a:r>
              <a:rPr lang="uk-UA" dirty="0" smtClean="0"/>
              <a:t>Прокурор Міжнародного кримінального суду</a:t>
            </a:r>
          </a:p>
          <a:p>
            <a:pPr marL="722313" indent="-255588">
              <a:buFont typeface="Wingdings" pitchFamily="2" charset="2"/>
              <a:buChar char="q"/>
            </a:pPr>
            <a:r>
              <a:rPr lang="uk-UA" dirty="0" smtClean="0"/>
              <a:t>Державні органи України</a:t>
            </a:r>
          </a:p>
          <a:p>
            <a:pPr marL="722313" indent="-255588">
              <a:buFont typeface="Wingdings" pitchFamily="2" charset="2"/>
              <a:buChar char="q"/>
            </a:pPr>
            <a:r>
              <a:rPr lang="uk-UA" dirty="0" smtClean="0"/>
              <a:t>Органи міжнародних організацій</a:t>
            </a:r>
          </a:p>
          <a:p>
            <a:pPr marL="722313" indent="-255588">
              <a:buFont typeface="Wingdings" pitchFamily="2" charset="2"/>
              <a:buChar char="q"/>
            </a:pPr>
            <a:r>
              <a:rPr lang="uk-UA" dirty="0" smtClean="0"/>
              <a:t>Міжнародні неурядові організації, перш за все, правозахисні та  українські правозахисні організації</a:t>
            </a:r>
          </a:p>
          <a:p>
            <a:pPr marL="722313" indent="-255588">
              <a:buFont typeface="Wingdings" pitchFamily="2" charset="2"/>
              <a:buChar char="q"/>
            </a:pPr>
            <a:r>
              <a:rPr lang="uk-UA" dirty="0" smtClean="0"/>
              <a:t>Юридичні фірми, адвокати</a:t>
            </a:r>
          </a:p>
          <a:p>
            <a:pPr>
              <a:buNone/>
            </a:pPr>
            <a:endParaRPr lang="uk-UA" sz="1700" dirty="0" smtClean="0"/>
          </a:p>
          <a:p>
            <a:pPr marL="709613" indent="-255588">
              <a:buFont typeface="Wingdings" pitchFamily="2" charset="2"/>
              <a:buChar char="q"/>
            </a:pPr>
            <a:r>
              <a:rPr lang="uk-UA" dirty="0" smtClean="0">
                <a:solidFill>
                  <a:srgbClr val="C00000"/>
                </a:solidFill>
              </a:rPr>
              <a:t>Українська гельсінська спілка з прав людини (УГПЛ)</a:t>
            </a:r>
          </a:p>
          <a:p>
            <a:pPr>
              <a:buNone/>
            </a:pPr>
            <a:endParaRPr lang="uk-UA" sz="1700" dirty="0" smtClean="0"/>
          </a:p>
          <a:p>
            <a:r>
              <a:rPr lang="uk-UA" dirty="0" smtClean="0"/>
              <a:t>Після скоєних окупантами злочинів у Бучі,  Великобританія заявила, що разом з іншими країнами збирає докази для МКС.</a:t>
            </a:r>
          </a:p>
          <a:p>
            <a:r>
              <a:rPr lang="uk-UA" dirty="0" smtClean="0"/>
              <a:t>Франція та ЄС надають фінансову і технічну допомогу для документування розслідування злочинів </a:t>
            </a:r>
            <a:r>
              <a:rPr lang="uk-UA" dirty="0" err="1" smtClean="0"/>
              <a:t>рф</a:t>
            </a:r>
            <a:r>
              <a:rPr lang="uk-UA" dirty="0" smtClean="0"/>
              <a:t> в Україні.</a:t>
            </a:r>
          </a:p>
          <a:p>
            <a:endParaRPr lang="uk-UA" dirty="0"/>
          </a:p>
        </p:txBody>
      </p:sp>
      <p:sp>
        <p:nvSpPr>
          <p:cNvPr id="3" name="Заголовок 2"/>
          <p:cNvSpPr>
            <a:spLocks noGrp="1"/>
          </p:cNvSpPr>
          <p:nvPr>
            <p:ph type="title"/>
          </p:nvPr>
        </p:nvSpPr>
        <p:spPr/>
        <p:txBody>
          <a:bodyPr>
            <a:noAutofit/>
          </a:bodyPr>
          <a:lstStyle/>
          <a:p>
            <a:pPr algn="ctr"/>
            <a:r>
              <a:rPr lang="uk-UA" sz="3200" dirty="0" smtClean="0"/>
              <a:t>Органи, які здійснюють документування міжнародних злочинів</a:t>
            </a:r>
            <a:endParaRPr lang="uk-UA" sz="3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274638"/>
            <a:ext cx="8640960" cy="562074"/>
          </a:xfrm>
        </p:spPr>
        <p:txBody>
          <a:bodyPr>
            <a:normAutofit fontScale="90000"/>
          </a:bodyPr>
          <a:lstStyle/>
          <a:p>
            <a:pPr algn="ctr"/>
            <a:r>
              <a:rPr lang="ru-RU" sz="3200" dirty="0" smtClean="0"/>
              <a:t>ПРОЕКТ УГСПЛ «ІСТОРІЯ ОДНОГО МІСТА»</a:t>
            </a:r>
            <a:endParaRPr lang="uk-UA" sz="3200" dirty="0"/>
          </a:p>
        </p:txBody>
      </p:sp>
      <p:pic>
        <p:nvPicPr>
          <p:cNvPr id="1026" name="Picture 2"/>
          <p:cNvPicPr>
            <a:picLocks noChangeAspect="1" noChangeArrowheads="1"/>
          </p:cNvPicPr>
          <p:nvPr/>
        </p:nvPicPr>
        <p:blipFill>
          <a:blip r:embed="rId2" cstate="print"/>
          <a:srcRect/>
          <a:stretch>
            <a:fillRect/>
          </a:stretch>
        </p:blipFill>
        <p:spPr bwMode="auto">
          <a:xfrm>
            <a:off x="179512" y="836712"/>
            <a:ext cx="2016224" cy="286937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411760" y="836712"/>
            <a:ext cx="2088232" cy="298674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1520" y="3861048"/>
            <a:ext cx="1943708" cy="280831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732240" y="764704"/>
            <a:ext cx="2167077" cy="3096344"/>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4644008" y="836712"/>
            <a:ext cx="1944216" cy="2940802"/>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2555776" y="3861048"/>
            <a:ext cx="1927397" cy="2846001"/>
          </a:xfrm>
          <a:prstGeom prst="rect">
            <a:avLst/>
          </a:prstGeom>
          <a:noFill/>
          <a:ln w="9525">
            <a:noFill/>
            <a:miter lim="800000"/>
            <a:headEnd/>
            <a:tailEnd/>
          </a:ln>
        </p:spPr>
      </p:pic>
      <p:sp>
        <p:nvSpPr>
          <p:cNvPr id="10" name="Прямоугольник 9"/>
          <p:cNvSpPr/>
          <p:nvPr/>
        </p:nvSpPr>
        <p:spPr>
          <a:xfrm>
            <a:off x="4644008" y="4365104"/>
            <a:ext cx="3960440" cy="1754326"/>
          </a:xfrm>
          <a:prstGeom prst="rect">
            <a:avLst/>
          </a:prstGeom>
        </p:spPr>
        <p:txBody>
          <a:bodyPr wrap="square">
            <a:spAutoFit/>
          </a:bodyPr>
          <a:lstStyle/>
          <a:p>
            <a:endParaRPr lang="uk-UA" dirty="0" smtClean="0"/>
          </a:p>
          <a:p>
            <a:pPr algn="ctr"/>
            <a:r>
              <a:rPr lang="ru-RU" dirty="0" smtClean="0"/>
              <a:t>«</a:t>
            </a:r>
            <a:r>
              <a:rPr lang="uk-UA" dirty="0" smtClean="0"/>
              <a:t>документуємо</a:t>
            </a:r>
          </a:p>
          <a:p>
            <a:pPr algn="ctr"/>
            <a:r>
              <a:rPr lang="uk-UA" dirty="0" smtClean="0"/>
              <a:t>для того, аби притягнути до відповідальності винних</a:t>
            </a:r>
          </a:p>
          <a:p>
            <a:pPr algn="ctr"/>
            <a:r>
              <a:rPr lang="uk-UA" dirty="0" smtClean="0"/>
              <a:t>та розповісти світові про ці злочини</a:t>
            </a:r>
            <a:r>
              <a:rPr lang="ru-RU" dirty="0" smtClean="0"/>
              <a:t>»</a:t>
            </a:r>
            <a:endParaRPr lang="uk-UA"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124744"/>
            <a:ext cx="8229600" cy="4882547"/>
          </a:xfrm>
        </p:spPr>
        <p:txBody>
          <a:bodyPr/>
          <a:lstStyle/>
          <a:p>
            <a:pPr>
              <a:buNone/>
            </a:pPr>
            <a:endParaRPr lang="uk-UA" dirty="0" smtClean="0"/>
          </a:p>
          <a:p>
            <a:r>
              <a:rPr lang="uk-UA" b="1" dirty="0" smtClean="0">
                <a:solidFill>
                  <a:srgbClr val="C00000"/>
                </a:solidFill>
              </a:rPr>
              <a:t>Норма 142. </a:t>
            </a:r>
            <a:r>
              <a:rPr lang="uk-UA" dirty="0" smtClean="0"/>
              <a:t>Держави та сторони конфлікту повинні забезпечити </a:t>
            </a:r>
            <a:r>
              <a:rPr lang="uk-UA" b="1" dirty="0" smtClean="0"/>
              <a:t>підготовку своїх збройних сил з міжнародного гуманітарного права</a:t>
            </a:r>
            <a:r>
              <a:rPr lang="uk-UA" dirty="0" smtClean="0"/>
              <a:t>. [МЗК/НМЗК]</a:t>
            </a:r>
          </a:p>
          <a:p>
            <a:pPr>
              <a:buNone/>
            </a:pPr>
            <a:endParaRPr lang="uk-UA" dirty="0" smtClean="0"/>
          </a:p>
          <a:p>
            <a:r>
              <a:rPr lang="uk-UA" b="1" dirty="0" smtClean="0">
                <a:solidFill>
                  <a:srgbClr val="C00000"/>
                </a:solidFill>
              </a:rPr>
              <a:t>Норма 143. </a:t>
            </a:r>
            <a:r>
              <a:rPr lang="uk-UA" dirty="0" smtClean="0"/>
              <a:t>Держави повинні заохочувати </a:t>
            </a:r>
            <a:r>
              <a:rPr lang="uk-UA" b="1" dirty="0" smtClean="0"/>
              <a:t>навчання цивільного населення міжнародному гуманітарному праву</a:t>
            </a:r>
            <a:r>
              <a:rPr lang="uk-UA" dirty="0" smtClean="0"/>
              <a:t>. [МЗК/НМЗК]</a:t>
            </a:r>
          </a:p>
          <a:p>
            <a:endParaRPr lang="uk-UA" dirty="0"/>
          </a:p>
        </p:txBody>
      </p:sp>
      <p:sp>
        <p:nvSpPr>
          <p:cNvPr id="3" name="Заголовок 2"/>
          <p:cNvSpPr>
            <a:spLocks noGrp="1"/>
          </p:cNvSpPr>
          <p:nvPr>
            <p:ph type="title"/>
          </p:nvPr>
        </p:nvSpPr>
        <p:spPr>
          <a:xfrm>
            <a:off x="457200" y="274638"/>
            <a:ext cx="8229600" cy="778098"/>
          </a:xfrm>
        </p:spPr>
        <p:txBody>
          <a:bodyPr>
            <a:normAutofit fontScale="90000"/>
          </a:bodyPr>
          <a:lstStyle/>
          <a:p>
            <a:pPr algn="ctr"/>
            <a:r>
              <a:rPr lang="en-US" dirty="0" smtClean="0">
                <a:effectLst>
                  <a:outerShdw blurRad="38100" dist="38100" dir="2700000" algn="tl">
                    <a:srgbClr val="000000">
                      <a:alpha val="43137"/>
                    </a:srgbClr>
                  </a:outerShdw>
                </a:effectLst>
              </a:rPr>
              <a:t>ІМПЛЕМЕНТАЦІЯ МГП В УКРАЇНІ</a:t>
            </a:r>
            <a:endParaRPr lang="uk-U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052736"/>
            <a:ext cx="8712968" cy="5040560"/>
          </a:xfrm>
        </p:spPr>
        <p:txBody>
          <a:bodyPr>
            <a:normAutofit fontScale="85000" lnSpcReduction="10000"/>
          </a:bodyPr>
          <a:lstStyle/>
          <a:p>
            <a:r>
              <a:rPr lang="uk-UA" b="1" dirty="0" smtClean="0">
                <a:solidFill>
                  <a:srgbClr val="C00000"/>
                </a:solidFill>
              </a:rPr>
              <a:t>Міжвідомча Комісія з питань застосування та реалізації норм міжнародного гуманітарного права в Україні </a:t>
            </a:r>
            <a:r>
              <a:rPr lang="uk-UA" dirty="0" smtClean="0"/>
              <a:t>- створена відповідно Постанова Кабінету Міністрів України від 26 квітня 2017 р. № 329 «Про утворення Міжвідомчої комісії з питань застосування та реалізації норм міжнародного гуманітарного права в Україні»</a:t>
            </a:r>
          </a:p>
          <a:p>
            <a:endParaRPr lang="uk-UA" dirty="0" smtClean="0"/>
          </a:p>
          <a:p>
            <a:r>
              <a:rPr lang="uk-UA" b="1" dirty="0" smtClean="0">
                <a:solidFill>
                  <a:srgbClr val="C00000"/>
                </a:solidFill>
              </a:rPr>
              <a:t>Товариство Червоного Хреста України </a:t>
            </a:r>
            <a:r>
              <a:rPr lang="uk-UA" b="1" dirty="0" smtClean="0"/>
              <a:t>- </a:t>
            </a:r>
            <a:r>
              <a:rPr lang="uk-UA" dirty="0" smtClean="0"/>
              <a:t>діє відповідно Закону України «Про Товариство Червоного Хреста України» від 28 листопада 2002 р.</a:t>
            </a:r>
          </a:p>
          <a:p>
            <a:endParaRPr lang="uk-UA" dirty="0" smtClean="0"/>
          </a:p>
          <a:p>
            <a:r>
              <a:rPr lang="uk-UA" b="1" dirty="0" smtClean="0">
                <a:solidFill>
                  <a:srgbClr val="C00000"/>
                </a:solidFill>
              </a:rPr>
              <a:t>Національне інформаційне бюро </a:t>
            </a:r>
            <a:r>
              <a:rPr lang="uk-UA" b="1" dirty="0" smtClean="0"/>
              <a:t>- </a:t>
            </a:r>
            <a:r>
              <a:rPr lang="uk-UA" dirty="0" smtClean="0"/>
              <a:t>Розпорядження   КМ України від 17 березня 2022 р. № 228-р «Про визначення державного підприємства, яке виконує функції Національного інформаційного бюро».</a:t>
            </a:r>
          </a:p>
        </p:txBody>
      </p:sp>
      <p:sp>
        <p:nvSpPr>
          <p:cNvPr id="3" name="Заголовок 2"/>
          <p:cNvSpPr>
            <a:spLocks noGrp="1"/>
          </p:cNvSpPr>
          <p:nvPr>
            <p:ph type="title"/>
          </p:nvPr>
        </p:nvSpPr>
        <p:spPr>
          <a:xfrm>
            <a:off x="457200" y="274638"/>
            <a:ext cx="8229600" cy="634082"/>
          </a:xfrm>
        </p:spPr>
        <p:txBody>
          <a:bodyPr>
            <a:normAutofit fontScale="90000"/>
          </a:bodyPr>
          <a:lstStyle/>
          <a:p>
            <a:pPr algn="ctr"/>
            <a:r>
              <a:rPr lang="en-US" dirty="0" smtClean="0">
                <a:effectLst>
                  <a:outerShdw blurRad="38100" dist="38100" dir="2700000" algn="tl">
                    <a:srgbClr val="000000">
                      <a:alpha val="43137"/>
                    </a:srgbClr>
                  </a:outerShdw>
                </a:effectLst>
              </a:rPr>
              <a:t>ІМПЛЕМЕНТАЦІЯ МГП В УКРАЇНІ</a:t>
            </a:r>
            <a:endParaRPr lang="uk-UA"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8435280" cy="4525963"/>
          </a:xfrm>
        </p:spPr>
        <p:txBody>
          <a:bodyPr>
            <a:normAutofit fontScale="70000" lnSpcReduction="20000"/>
          </a:bodyPr>
          <a:lstStyle/>
          <a:p>
            <a:pPr>
              <a:buNone/>
            </a:pPr>
            <a:r>
              <a:rPr lang="uk-UA" b="1" dirty="0" smtClean="0">
                <a:solidFill>
                  <a:srgbClr val="C00000"/>
                </a:solidFill>
              </a:rPr>
              <a:t>Стаття 7. Злочини проти людяності</a:t>
            </a:r>
          </a:p>
          <a:p>
            <a:pPr>
              <a:buNone/>
            </a:pPr>
            <a:endParaRPr lang="uk-UA" sz="1800" b="1" dirty="0" smtClean="0"/>
          </a:p>
          <a:p>
            <a:r>
              <a:rPr lang="uk-UA" dirty="0" smtClean="0"/>
              <a:t>Винищування, яке визначається як «навмисне створення умов життя, зокрема, позбавлення доступу до продуктів харчування та ліків, розрахованих на те, щоб знищити частину населення», </a:t>
            </a:r>
            <a:r>
              <a:rPr lang="uk-UA" b="1" u="sng" dirty="0" smtClean="0">
                <a:solidFill>
                  <a:srgbClr val="C00000"/>
                </a:solidFill>
              </a:rPr>
              <a:t>є злочином проти людяності</a:t>
            </a:r>
            <a:r>
              <a:rPr lang="uk-UA" b="1" dirty="0" smtClean="0"/>
              <a:t>, </a:t>
            </a:r>
            <a:r>
              <a:rPr lang="uk-UA" dirty="0" smtClean="0"/>
              <a:t>коли воно відбувається в рамках широкомасштабного або систематичного нападу на будь-яких цивільних осіб, і якщо такий напад здійснюється свідомо.</a:t>
            </a:r>
          </a:p>
          <a:p>
            <a:pPr>
              <a:buNone/>
            </a:pPr>
            <a:endParaRPr lang="uk-UA" b="1" dirty="0" smtClean="0"/>
          </a:p>
          <a:p>
            <a:pPr>
              <a:buNone/>
            </a:pPr>
            <a:r>
              <a:rPr lang="uk-UA" b="1" dirty="0" smtClean="0">
                <a:solidFill>
                  <a:srgbClr val="C00000"/>
                </a:solidFill>
              </a:rPr>
              <a:t>Стаття 8. Воєнні злочини</a:t>
            </a:r>
          </a:p>
          <a:p>
            <a:r>
              <a:rPr lang="uk-UA" dirty="0" smtClean="0"/>
              <a:t>Умисне завдання ударів по </a:t>
            </a:r>
            <a:r>
              <a:rPr lang="uk-UA" b="1" dirty="0" smtClean="0">
                <a:solidFill>
                  <a:srgbClr val="C00000"/>
                </a:solidFill>
              </a:rPr>
              <a:t>персоналу, об'єктам, матеріалам, підрозділам або транспортним засобам, задіяним у наданні гуманітарної допомоги</a:t>
            </a:r>
            <a:r>
              <a:rPr lang="uk-UA" b="1" dirty="0" smtClean="0"/>
              <a:t>;</a:t>
            </a:r>
          </a:p>
          <a:p>
            <a:r>
              <a:rPr lang="uk-UA" b="1" dirty="0" smtClean="0">
                <a:solidFill>
                  <a:srgbClr val="C00000"/>
                </a:solidFill>
              </a:rPr>
              <a:t>Умисне вчинення дій, що піддають цивільне населення голоду</a:t>
            </a:r>
            <a:r>
              <a:rPr lang="uk-UA" dirty="0" smtClean="0"/>
              <a:t>, як спосіб ведення війни шляхом позбавлення його предметів, необхідних для виживання, включаючи умисне створення перешкод для надання допомоги, як це передбачено у Женевських конвенціях.</a:t>
            </a:r>
            <a:endParaRPr lang="uk-UA" dirty="0"/>
          </a:p>
        </p:txBody>
      </p:sp>
      <p:sp>
        <p:nvSpPr>
          <p:cNvPr id="4" name="Заголовок 3"/>
          <p:cNvSpPr>
            <a:spLocks noGrp="1"/>
          </p:cNvSpPr>
          <p:nvPr>
            <p:ph type="title"/>
          </p:nvPr>
        </p:nvSpPr>
        <p:spPr>
          <a:xfrm>
            <a:off x="457200" y="274638"/>
            <a:ext cx="8229600" cy="850106"/>
          </a:xfrm>
        </p:spPr>
        <p:txBody>
          <a:bodyPr>
            <a:normAutofit fontScale="90000"/>
          </a:bodyPr>
          <a:lstStyle/>
          <a:p>
            <a:pPr algn="ctr"/>
            <a:r>
              <a:rPr lang="uk-UA" dirty="0" smtClean="0">
                <a:effectLst>
                  <a:outerShdw blurRad="38100" dist="38100" dir="2700000" algn="tl">
                    <a:srgbClr val="000000">
                      <a:alpha val="43137"/>
                    </a:srgbClr>
                  </a:outerShdw>
                </a:effectLst>
              </a:rPr>
              <a:t>Римський статут Міжнародного кримінального суду</a:t>
            </a:r>
            <a:endParaRPr lang="uk-UA" dirty="0">
              <a:effectLst>
                <a:outerShdw blurRad="38100" dist="38100" dir="2700000" algn="tl">
                  <a:srgbClr val="000000">
                    <a:alpha val="43137"/>
                  </a:srgbClr>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059832" y="274638"/>
            <a:ext cx="5904656" cy="562074"/>
          </a:xfrm>
        </p:spPr>
        <p:txBody>
          <a:bodyPr>
            <a:normAutofit fontScale="90000"/>
          </a:bodyPr>
          <a:lstStyle/>
          <a:p>
            <a:pPr algn="ctr"/>
            <a:r>
              <a:rPr lang="uk-UA" dirty="0" smtClean="0"/>
              <a:t>Методичний комплекс </a:t>
            </a:r>
            <a:endParaRPr lang="uk-UA" dirty="0"/>
          </a:p>
        </p:txBody>
      </p:sp>
      <p:sp>
        <p:nvSpPr>
          <p:cNvPr id="5" name="Содержимое 4"/>
          <p:cNvSpPr>
            <a:spLocks noGrp="1"/>
          </p:cNvSpPr>
          <p:nvPr>
            <p:ph idx="1"/>
          </p:nvPr>
        </p:nvSpPr>
        <p:spPr>
          <a:xfrm>
            <a:off x="467544" y="1052736"/>
            <a:ext cx="8435280" cy="5184576"/>
          </a:xfrm>
        </p:spPr>
        <p:txBody>
          <a:bodyPr>
            <a:normAutofit fontScale="62500" lnSpcReduction="20000"/>
          </a:bodyPr>
          <a:lstStyle/>
          <a:p>
            <a:pPr marL="3321050" indent="-255588"/>
            <a:r>
              <a:rPr lang="uk-UA" dirty="0" smtClean="0"/>
              <a:t>Навчальна програма курсу «Вивчаючи  міжнародне гуманітарне право» для учнів  9-11-х/12-х класів загальноосвітніх  навчальних закладів (17 годин) </a:t>
            </a:r>
          </a:p>
          <a:p>
            <a:pPr marL="3321050" indent="-255588">
              <a:buNone/>
            </a:pPr>
            <a:endParaRPr lang="uk-UA" sz="1500" dirty="0" smtClean="0"/>
          </a:p>
          <a:p>
            <a:pPr marL="3321050" indent="-255588"/>
            <a:r>
              <a:rPr lang="uk-UA" dirty="0" smtClean="0"/>
              <a:t>«ВИВЧАЮЧИ МІЖНАРОДНЕ ГУМАНІТАРНЕ ПРАВО» (навчально-методичний посібник для закладів освіти за редакцією радника президента Товариства Червоного Хреста України з міжнародного гуманітарного права, </a:t>
            </a:r>
            <a:r>
              <a:rPr lang="uk-UA" dirty="0" err="1" smtClean="0"/>
              <a:t>к.ю.н</a:t>
            </a:r>
            <a:r>
              <a:rPr lang="uk-UA" dirty="0" smtClean="0"/>
              <a:t>. Т.Р.Короткого) </a:t>
            </a:r>
          </a:p>
          <a:p>
            <a:pPr marL="3321050" indent="-255588">
              <a:buNone/>
            </a:pPr>
            <a:endParaRPr lang="uk-UA" sz="1400" dirty="0" smtClean="0"/>
          </a:p>
          <a:p>
            <a:pPr marL="3321050" indent="-255588"/>
            <a:r>
              <a:rPr lang="uk-UA" dirty="0" smtClean="0"/>
              <a:t>Нільс </a:t>
            </a:r>
            <a:r>
              <a:rPr lang="uk-UA" dirty="0" err="1" smtClean="0"/>
              <a:t>Мельцер</a:t>
            </a:r>
            <a:r>
              <a:rPr lang="uk-UA" dirty="0" smtClean="0"/>
              <a:t>. Міжнародне гуманітарне право. Загальний курс / МКЧХ. 398 с</a:t>
            </a:r>
            <a:r>
              <a:rPr lang="uk-UA" b="1" dirty="0" smtClean="0"/>
              <a:t>. https://blogs.icrc.org/ua/2021/05/31/ihl-comprehensive-intro</a:t>
            </a:r>
            <a:r>
              <a:rPr lang="ru-RU" b="1" dirty="0" smtClean="0"/>
              <a:t>/</a:t>
            </a:r>
          </a:p>
          <a:p>
            <a:pPr marL="3321050" indent="-255588">
              <a:buNone/>
            </a:pPr>
            <a:endParaRPr lang="uk-UA" sz="1400" dirty="0" smtClean="0"/>
          </a:p>
          <a:p>
            <a:pPr marL="3321050" indent="-255588"/>
            <a:r>
              <a:rPr lang="uk-UA" dirty="0" smtClean="0"/>
              <a:t>Що таке воєнні злочини: визначення, історія виникнення, закони та юрисдикція / Дата:</a:t>
            </a:r>
            <a:r>
              <a:rPr lang="uk-UA" b="1" dirty="0" smtClean="0"/>
              <a:t> </a:t>
            </a:r>
            <a:r>
              <a:rPr lang="uk-UA" dirty="0" smtClean="0"/>
              <a:t>20 Квітня 2022 Автори: Тимур Короткий , Микола </a:t>
            </a:r>
            <a:r>
              <a:rPr lang="uk-UA" dirty="0" err="1" smtClean="0"/>
              <a:t>Гнатовський</a:t>
            </a:r>
            <a:endParaRPr lang="uk-UA" dirty="0" smtClean="0"/>
          </a:p>
          <a:p>
            <a:pPr marL="3321050" indent="-255588">
              <a:buNone/>
            </a:pPr>
            <a:endParaRPr lang="uk-UA" sz="1500" dirty="0" smtClean="0"/>
          </a:p>
          <a:p>
            <a:pPr marL="3321050" indent="-255588"/>
            <a:r>
              <a:rPr lang="uk-UA" dirty="0" smtClean="0"/>
              <a:t>Інші «матеріали» з </a:t>
            </a:r>
            <a:r>
              <a:rPr lang="uk-UA" dirty="0" err="1" smtClean="0"/>
              <a:t>МГП</a:t>
            </a:r>
            <a:r>
              <a:rPr lang="uk-UA" b="1" dirty="0" smtClean="0"/>
              <a:t> </a:t>
            </a:r>
            <a:endParaRPr lang="uk-UA" dirty="0"/>
          </a:p>
        </p:txBody>
      </p:sp>
      <p:pic>
        <p:nvPicPr>
          <p:cNvPr id="1026" name="Picture 2"/>
          <p:cNvPicPr>
            <a:picLocks noChangeAspect="1" noChangeArrowheads="1"/>
          </p:cNvPicPr>
          <p:nvPr/>
        </p:nvPicPr>
        <p:blipFill>
          <a:blip r:embed="rId2" cstate="print"/>
          <a:srcRect/>
          <a:stretch>
            <a:fillRect/>
          </a:stretch>
        </p:blipFill>
        <p:spPr bwMode="auto">
          <a:xfrm>
            <a:off x="251520" y="3356992"/>
            <a:ext cx="2232248" cy="3318427"/>
          </a:xfrm>
          <a:prstGeom prst="rect">
            <a:avLst/>
          </a:prstGeom>
          <a:noFill/>
          <a:ln w="9525">
            <a:noFill/>
            <a:miter lim="800000"/>
            <a:headEnd/>
            <a:tailEnd/>
          </a:ln>
        </p:spPr>
      </p:pic>
      <p:pic>
        <p:nvPicPr>
          <p:cNvPr id="6" name="image16.png"/>
          <p:cNvPicPr/>
          <p:nvPr/>
        </p:nvPicPr>
        <p:blipFill>
          <a:blip r:embed="rId3" cstate="print"/>
          <a:srcRect/>
          <a:stretch>
            <a:fillRect/>
          </a:stretch>
        </p:blipFill>
        <p:spPr>
          <a:xfrm>
            <a:off x="611560" y="188640"/>
            <a:ext cx="2619375" cy="3381375"/>
          </a:xfrm>
          <a:prstGeom prst="rect">
            <a:avLst/>
          </a:prstGeo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539552" y="332656"/>
            <a:ext cx="8229600" cy="5673725"/>
          </a:xfrm>
        </p:spPr>
        <p:txBody>
          <a:bodyPr anchor="ctr">
            <a:normAutofit/>
          </a:bodyPr>
          <a:lstStyle/>
          <a:p>
            <a:pPr marL="9525" indent="-9525" algn="ctr">
              <a:buNone/>
            </a:pPr>
            <a:r>
              <a:rPr lang="uk-UA" sz="6000" b="1" dirty="0" smtClean="0">
                <a:solidFill>
                  <a:srgbClr val="C00000"/>
                </a:solidFill>
                <a:effectLst>
                  <a:outerShdw blurRad="38100" dist="38100" dir="2700000" algn="tl">
                    <a:srgbClr val="000000">
                      <a:alpha val="43137"/>
                    </a:srgbClr>
                  </a:outerShdw>
                </a:effectLst>
              </a:rPr>
              <a:t>Дякуємо за співпрацю.</a:t>
            </a:r>
          </a:p>
          <a:p>
            <a:pPr marL="9525" indent="-9525" algn="ctr">
              <a:buNone/>
            </a:pPr>
            <a:r>
              <a:rPr lang="uk-UA" sz="6000" b="1" dirty="0" smtClean="0">
                <a:solidFill>
                  <a:srgbClr val="C00000"/>
                </a:solidFill>
                <a:effectLst>
                  <a:outerShdw blurRad="38100" dist="38100" dir="2700000" algn="tl">
                    <a:srgbClr val="000000">
                      <a:alpha val="43137"/>
                    </a:srgbClr>
                  </a:outerShdw>
                </a:effectLst>
              </a:rPr>
              <a:t>Миру всім нам і Перемоги!</a:t>
            </a:r>
          </a:p>
          <a:p>
            <a:pPr marL="9525" indent="-9525" algn="ctr">
              <a:buNone/>
            </a:pPr>
            <a:r>
              <a:rPr lang="uk-UA" sz="6000" b="1" dirty="0" smtClean="0">
                <a:solidFill>
                  <a:srgbClr val="C00000"/>
                </a:solidFill>
                <a:effectLst>
                  <a:outerShdw blurRad="38100" dist="38100" dir="2700000" algn="tl">
                    <a:srgbClr val="000000">
                      <a:alpha val="43137"/>
                    </a:srgbClr>
                  </a:outerShdw>
                </a:effectLst>
              </a:rPr>
              <a:t>Все буде Україна!</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412776"/>
          <a:ext cx="8507288"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457200" y="274638"/>
            <a:ext cx="8229600" cy="922114"/>
          </a:xfrm>
        </p:spPr>
        <p:txBody>
          <a:bodyPr>
            <a:normAutofit fontScale="90000"/>
          </a:bodyPr>
          <a:lstStyle/>
          <a:p>
            <a:pPr algn="ctr"/>
            <a:r>
              <a:rPr lang="uk-UA" b="0" dirty="0" smtClean="0">
                <a:effectLst>
                  <a:outerShdw blurRad="38100" dist="38100" dir="2700000" algn="tl">
                    <a:srgbClr val="000000">
                      <a:alpha val="43137"/>
                    </a:srgbClr>
                  </a:outerShdw>
                </a:effectLst>
              </a:rPr>
              <a:t>Організації з надання гуманітарної допомоги</a:t>
            </a:r>
            <a:endParaRPr lang="uk-UA" dirty="0">
              <a:effectLst>
                <a:outerShdw blurRad="38100" dist="38100" dir="2700000" algn="tl">
                  <a:srgbClr val="000000">
                    <a:alpha val="43137"/>
                  </a:srgbClr>
                </a:outerShdw>
              </a:effectLst>
            </a:endParaRPr>
          </a:p>
        </p:txBody>
      </p:sp>
      <p:grpSp>
        <p:nvGrpSpPr>
          <p:cNvPr id="5" name="Группа 4"/>
          <p:cNvGrpSpPr/>
          <p:nvPr/>
        </p:nvGrpSpPr>
        <p:grpSpPr>
          <a:xfrm>
            <a:off x="251520" y="5085184"/>
            <a:ext cx="8712968" cy="1243588"/>
            <a:chOff x="6019539" y="1051541"/>
            <a:chExt cx="2487177" cy="1243588"/>
          </a:xfrm>
        </p:grpSpPr>
        <p:sp>
          <p:nvSpPr>
            <p:cNvPr id="6" name="Прямоугольник 5"/>
            <p:cNvSpPr/>
            <p:nvPr/>
          </p:nvSpPr>
          <p:spPr>
            <a:xfrm>
              <a:off x="6019539" y="1051541"/>
              <a:ext cx="2487177" cy="124358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Прямоугольник 6"/>
            <p:cNvSpPr/>
            <p:nvPr/>
          </p:nvSpPr>
          <p:spPr>
            <a:xfrm>
              <a:off x="6019539" y="1051541"/>
              <a:ext cx="2487177" cy="12435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uk-UA" kern="1200" dirty="0" smtClean="0"/>
                <a:t>Їх об’єднує наявність </a:t>
              </a:r>
              <a:r>
                <a:rPr lang="uk-UA" b="1" u="sng" kern="1200" dirty="0" smtClean="0">
                  <a:solidFill>
                    <a:schemeClr val="bg1"/>
                  </a:solidFill>
                </a:rPr>
                <a:t>права на гуманітарний доступ</a:t>
              </a:r>
              <a:r>
                <a:rPr lang="uk-UA" kern="1200" dirty="0" smtClean="0"/>
                <a:t>, права та обсяг якого залежить від статусу та мандату організації, а також застосованих норм міжнародного гуманітарного права</a:t>
              </a:r>
              <a:endParaRPr lang="uk-UA" kern="1200"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635670"/>
          </a:xfrm>
        </p:spPr>
        <p:txBody>
          <a:bodyPr>
            <a:normAutofit fontScale="90000"/>
          </a:bodyPr>
          <a:lstStyle/>
          <a:p>
            <a:pPr algn="ctr"/>
            <a:r>
              <a:rPr lang="uk-UA" sz="4000" dirty="0" smtClean="0">
                <a:effectLst>
                  <a:outerShdw blurRad="38100" dist="38100" dir="2700000" algn="tl">
                    <a:srgbClr val="000000">
                      <a:alpha val="43137"/>
                    </a:srgbClr>
                  </a:outerShdw>
                </a:effectLst>
              </a:rPr>
              <a:t>Гуманітарний доступ</a:t>
            </a:r>
            <a:endParaRPr lang="uk-UA" dirty="0"/>
          </a:p>
        </p:txBody>
      </p:sp>
      <p:sp>
        <p:nvSpPr>
          <p:cNvPr id="3" name="Текст 2"/>
          <p:cNvSpPr>
            <a:spLocks noGrp="1"/>
          </p:cNvSpPr>
          <p:nvPr>
            <p:ph type="body" idx="1"/>
          </p:nvPr>
        </p:nvSpPr>
        <p:spPr>
          <a:xfrm>
            <a:off x="179512" y="5517232"/>
            <a:ext cx="4256212" cy="1152128"/>
          </a:xfrm>
        </p:spPr>
        <p:txBody>
          <a:bodyPr>
            <a:normAutofit lnSpcReduction="10000"/>
          </a:bodyPr>
          <a:lstStyle/>
          <a:p>
            <a:pPr marL="9525" indent="-9525"/>
            <a:r>
              <a:rPr lang="ru-RU" sz="1500" b="1" dirty="0" smtClean="0">
                <a:solidFill>
                  <a:srgbClr val="C00000"/>
                </a:solidFill>
              </a:rPr>
              <a:t>ПРИНЦИПИ ГУМАНІТАРНОГО ДОСТУПУ</a:t>
            </a:r>
            <a:r>
              <a:rPr lang="ru-RU" sz="2200" dirty="0" smtClean="0"/>
              <a:t>:</a:t>
            </a:r>
            <a:r>
              <a:rPr lang="ru-RU" sz="2200" b="1" dirty="0" smtClean="0">
                <a:solidFill>
                  <a:srgbClr val="C00000"/>
                </a:solidFill>
                <a:effectLst>
                  <a:outerShdw blurRad="38100" dist="38100" dir="2700000" algn="tl">
                    <a:srgbClr val="000000">
                      <a:alpha val="43137"/>
                    </a:srgbClr>
                  </a:outerShdw>
                </a:effectLst>
              </a:rPr>
              <a:t> </a:t>
            </a:r>
            <a:endParaRPr lang="uk-UA" sz="2200" b="1" dirty="0" smtClean="0">
              <a:solidFill>
                <a:srgbClr val="C00000"/>
              </a:solidFill>
              <a:effectLst>
                <a:outerShdw blurRad="38100" dist="38100" dir="2700000" algn="tl">
                  <a:srgbClr val="000000">
                    <a:alpha val="43137"/>
                  </a:srgbClr>
                </a:outerShdw>
              </a:effectLst>
            </a:endParaRPr>
          </a:p>
          <a:p>
            <a:r>
              <a:rPr lang="ru-RU" sz="2200" b="1" dirty="0" smtClean="0"/>
              <a:t>ГУМАННІСТЬ</a:t>
            </a:r>
            <a:endParaRPr lang="uk-UA" sz="2200" dirty="0" smtClean="0"/>
          </a:p>
          <a:p>
            <a:r>
              <a:rPr lang="ru-RU" sz="2200" b="1" dirty="0" smtClean="0"/>
              <a:t>НЕУПЕРЕДЖЕНІСТЬ</a:t>
            </a:r>
            <a:endParaRPr lang="uk-UA" sz="2200" dirty="0" smtClean="0"/>
          </a:p>
        </p:txBody>
      </p:sp>
      <p:sp>
        <p:nvSpPr>
          <p:cNvPr id="4" name="Текст 3"/>
          <p:cNvSpPr>
            <a:spLocks noGrp="1"/>
          </p:cNvSpPr>
          <p:nvPr>
            <p:ph type="body" sz="half" idx="3"/>
          </p:nvPr>
        </p:nvSpPr>
        <p:spPr>
          <a:xfrm>
            <a:off x="4644008" y="5517232"/>
            <a:ext cx="4392488" cy="1152128"/>
          </a:xfrm>
        </p:spPr>
        <p:txBody>
          <a:bodyPr>
            <a:normAutofit fontScale="92500" lnSpcReduction="10000"/>
          </a:bodyPr>
          <a:lstStyle/>
          <a:p>
            <a:pPr marL="9525" indent="-9525"/>
            <a:r>
              <a:rPr lang="ru-RU" sz="1600" b="1" dirty="0" smtClean="0">
                <a:solidFill>
                  <a:srgbClr val="C00000"/>
                </a:solidFill>
              </a:rPr>
              <a:t>ПРИНЦИПИ ГУМАНІТАРНОГО ДОСТУПУ</a:t>
            </a:r>
            <a:r>
              <a:rPr lang="ru-RU" dirty="0" smtClean="0"/>
              <a:t>: </a:t>
            </a:r>
            <a:endParaRPr lang="uk-UA" dirty="0" smtClean="0"/>
          </a:p>
          <a:p>
            <a:r>
              <a:rPr lang="ru-RU" b="1" dirty="0" smtClean="0"/>
              <a:t>НЕЙТРАЛЬНІСТЬ</a:t>
            </a:r>
            <a:endParaRPr lang="uk-UA" dirty="0" smtClean="0"/>
          </a:p>
          <a:p>
            <a:r>
              <a:rPr lang="en-US" b="1" dirty="0" smtClean="0"/>
              <a:t>НЕЗАЛЕЖНІСТЬ</a:t>
            </a:r>
            <a:endParaRPr lang="uk-UA" dirty="0"/>
          </a:p>
        </p:txBody>
      </p:sp>
      <p:sp>
        <p:nvSpPr>
          <p:cNvPr id="5" name="Содержимое 4"/>
          <p:cNvSpPr>
            <a:spLocks noGrp="1"/>
          </p:cNvSpPr>
          <p:nvPr>
            <p:ph sz="quarter" idx="2"/>
          </p:nvPr>
        </p:nvSpPr>
        <p:spPr>
          <a:xfrm>
            <a:off x="251520" y="1124744"/>
            <a:ext cx="3888432" cy="4261313"/>
          </a:xfrm>
        </p:spPr>
        <p:txBody>
          <a:bodyPr>
            <a:normAutofit fontScale="92500" lnSpcReduction="20000"/>
          </a:bodyPr>
          <a:lstStyle/>
          <a:p>
            <a:pPr marL="9525" lvl="0" indent="-9525" algn="ctr">
              <a:buNone/>
            </a:pPr>
            <a:r>
              <a:rPr lang="uk-UA" b="1" dirty="0" smtClean="0">
                <a:solidFill>
                  <a:srgbClr val="C00000"/>
                </a:solidFill>
              </a:rPr>
              <a:t>Гуманітарний доступ </a:t>
            </a:r>
            <a:r>
              <a:rPr lang="uk-UA" b="1" dirty="0" smtClean="0"/>
              <a:t>– </a:t>
            </a:r>
            <a:r>
              <a:rPr lang="uk-UA" dirty="0" smtClean="0"/>
              <a:t>можливість отримати допомогу та захист під час збройного конфлікту та надзвичайної ситуації, а також можливість отримання товарів та послуг, необхідних для виживання та здоров’я під час збройного конфлікту та надзвичайної ситуації, у спосіб, що відповідає основним гуманітарним принципам.</a:t>
            </a:r>
            <a:endParaRPr lang="uk-UA" dirty="0"/>
          </a:p>
        </p:txBody>
      </p:sp>
      <p:sp>
        <p:nvSpPr>
          <p:cNvPr id="6" name="Содержимое 5"/>
          <p:cNvSpPr>
            <a:spLocks noGrp="1"/>
          </p:cNvSpPr>
          <p:nvPr>
            <p:ph sz="quarter" idx="4"/>
          </p:nvPr>
        </p:nvSpPr>
        <p:spPr>
          <a:xfrm>
            <a:off x="4211960" y="980728"/>
            <a:ext cx="4752527" cy="4405329"/>
          </a:xfrm>
        </p:spPr>
        <p:txBody>
          <a:bodyPr>
            <a:normAutofit fontScale="85000" lnSpcReduction="20000"/>
          </a:bodyPr>
          <a:lstStyle/>
          <a:p>
            <a:pPr marL="87313" indent="-9525">
              <a:buNone/>
            </a:pPr>
            <a:r>
              <a:rPr lang="uk-UA" dirty="0" smtClean="0">
                <a:solidFill>
                  <a:srgbClr val="C00000"/>
                </a:solidFill>
              </a:rPr>
              <a:t>Гуманітарний  доступ </a:t>
            </a:r>
            <a:r>
              <a:rPr lang="uk-UA" dirty="0" smtClean="0"/>
              <a:t>визначають через </a:t>
            </a:r>
            <a:r>
              <a:rPr lang="uk-UA" b="1" dirty="0" smtClean="0">
                <a:solidFill>
                  <a:srgbClr val="C00000"/>
                </a:solidFill>
              </a:rPr>
              <a:t>два ключових компоненти</a:t>
            </a:r>
            <a:r>
              <a:rPr lang="uk-UA" b="1" dirty="0" smtClean="0"/>
              <a:t>:</a:t>
            </a:r>
            <a:endParaRPr lang="uk-UA" dirty="0" smtClean="0"/>
          </a:p>
          <a:p>
            <a:pPr lvl="0" fontAlgn="base"/>
            <a:r>
              <a:rPr lang="uk-UA" i="1" dirty="0" smtClean="0">
                <a:solidFill>
                  <a:srgbClr val="C00000"/>
                </a:solidFill>
              </a:rPr>
              <a:t>можливість для гуманітарних акторів </a:t>
            </a:r>
            <a:r>
              <a:rPr lang="uk-UA" dirty="0" smtClean="0"/>
              <a:t>(провайдерів гуманітарної допомоги) </a:t>
            </a:r>
            <a:r>
              <a:rPr lang="uk-UA" i="1" dirty="0" smtClean="0">
                <a:solidFill>
                  <a:srgbClr val="C00000"/>
                </a:solidFill>
              </a:rPr>
              <a:t>мати швидкий безпосередній доступ до отримувачів допомоги</a:t>
            </a:r>
            <a:r>
              <a:rPr lang="uk-UA" i="1" dirty="0" smtClean="0"/>
              <a:t> </a:t>
            </a:r>
            <a:r>
              <a:rPr lang="uk-UA" dirty="0" smtClean="0"/>
              <a:t>(включає фізичний доступ до локації, де перебуває постраждале населення, можливість проведення оцінки потреб, дистрибуції допомоги та збір інформації про її ефективність).</a:t>
            </a:r>
          </a:p>
          <a:p>
            <a:r>
              <a:rPr lang="uk-UA" i="1" dirty="0" smtClean="0">
                <a:solidFill>
                  <a:srgbClr val="C00000"/>
                </a:solidFill>
              </a:rPr>
              <a:t>доступ постраждалих осіб </a:t>
            </a:r>
            <a:r>
              <a:rPr lang="uk-UA" dirty="0" smtClean="0"/>
              <a:t>до гуманітарної допомоги та сервісів.</a:t>
            </a:r>
          </a:p>
          <a:p>
            <a:endParaRPr lang="uk-U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908720"/>
            <a:ext cx="8784976" cy="5688632"/>
          </a:xfrm>
        </p:spPr>
        <p:txBody>
          <a:bodyPr>
            <a:normAutofit fontScale="62500" lnSpcReduction="20000"/>
          </a:bodyPr>
          <a:lstStyle/>
          <a:p>
            <a:r>
              <a:rPr lang="uk-UA" dirty="0" smtClean="0"/>
              <a:t>Перша група – це </a:t>
            </a:r>
            <a:r>
              <a:rPr lang="uk-UA" b="1" dirty="0" smtClean="0">
                <a:solidFill>
                  <a:srgbClr val="C00000"/>
                </a:solidFill>
              </a:rPr>
              <a:t>міжурядові організації </a:t>
            </a:r>
            <a:r>
              <a:rPr lang="uk-UA" dirty="0" smtClean="0"/>
              <a:t>, які діють відповідно до свого статуту та наданому у конкретній місії мандату, які визначають статус цих місій та делегацій (</a:t>
            </a:r>
            <a:r>
              <a:rPr lang="uk-UA" i="1" dirty="0" smtClean="0"/>
              <a:t>у період збройних конфліктів ці організації взаємодіють між собою на основі </a:t>
            </a:r>
            <a:r>
              <a:rPr lang="uk-UA" i="1" dirty="0" err="1" smtClean="0"/>
              <a:t>кластерного</a:t>
            </a:r>
            <a:r>
              <a:rPr lang="uk-UA" i="1" dirty="0" smtClean="0"/>
              <a:t> підходу, відповідно до якого кожна з них спеціалізується на конкретному напрямку здійснення гуманітарних дій</a:t>
            </a:r>
            <a:r>
              <a:rPr lang="uk-UA" dirty="0" smtClean="0"/>
              <a:t>).</a:t>
            </a:r>
          </a:p>
          <a:p>
            <a:endParaRPr lang="uk-UA" sz="1300" dirty="0" smtClean="0"/>
          </a:p>
          <a:p>
            <a:r>
              <a:rPr lang="uk-UA" dirty="0" smtClean="0"/>
              <a:t>Друга група – це </a:t>
            </a:r>
            <a:r>
              <a:rPr lang="uk-UA" b="1" dirty="0" smtClean="0">
                <a:solidFill>
                  <a:srgbClr val="C00000"/>
                </a:solidFill>
              </a:rPr>
              <a:t>неурядові організації, що входять до системи Міжнародного руху Червоного Хреста та Червоного Півмісяця </a:t>
            </a:r>
            <a:r>
              <a:rPr lang="uk-UA" dirty="0" smtClean="0"/>
              <a:t>(сюди відносяться:  Міжнародний Комітет Червоного Хреста (МКЧХ) -</a:t>
            </a:r>
            <a:r>
              <a:rPr lang="en-US" dirty="0" smtClean="0"/>
              <a:t>&gt;</a:t>
            </a:r>
            <a:r>
              <a:rPr lang="uk-UA" dirty="0" smtClean="0"/>
              <a:t> Міжнародна федерація товариств Червоного Хреста і Червоного Півмісяця </a:t>
            </a:r>
            <a:r>
              <a:rPr lang="en-US" dirty="0" smtClean="0"/>
              <a:t>-&gt;</a:t>
            </a:r>
            <a:r>
              <a:rPr lang="uk-UA" dirty="0" smtClean="0"/>
              <a:t> національні товариства Червоного Хреста чи Червоного Півмісяця. Усі вони є недержавними організаціями зі спеціальним статусом у період збройного конфлікту). </a:t>
            </a:r>
          </a:p>
          <a:p>
            <a:pPr marL="2060575" indent="-9525">
              <a:buNone/>
            </a:pPr>
            <a:r>
              <a:rPr lang="uk-UA" b="1" dirty="0" smtClean="0">
                <a:solidFill>
                  <a:srgbClr val="C00000"/>
                </a:solidFill>
              </a:rPr>
              <a:t>Повноваження та функції </a:t>
            </a:r>
            <a:r>
              <a:rPr lang="uk-UA" dirty="0" smtClean="0"/>
              <a:t>Міжнародного Комітету Червоного Хреста відображені у Женевських конвенціях про захист жертв війни 1949 р. та в Додаткових протоколах до них 1977 р. МКЧХ забезпечує координацію дій компонентів Міжнародного руху Червоного Хреста та Червоного Півмісяця у період збройного конфлікту. </a:t>
            </a:r>
          </a:p>
          <a:p>
            <a:pPr marL="2060575" indent="-9525">
              <a:buNone/>
            </a:pPr>
            <a:endParaRPr lang="uk-UA" sz="1300" dirty="0" smtClean="0"/>
          </a:p>
          <a:p>
            <a:r>
              <a:rPr lang="uk-UA" dirty="0" smtClean="0"/>
              <a:t>До третьої групи належать </a:t>
            </a:r>
            <a:r>
              <a:rPr lang="uk-UA" b="1" dirty="0" smtClean="0">
                <a:solidFill>
                  <a:srgbClr val="C00000"/>
                </a:solidFill>
              </a:rPr>
              <a:t>різноманітні неурядові організації</a:t>
            </a:r>
            <a:r>
              <a:rPr lang="uk-UA" dirty="0" smtClean="0"/>
              <a:t>, що забезпечують підтримку та гуманітарну допомогу населенню у період збройного конфлікту, наприклад, Норвезька рада у справах біженців, Данська Рада у справах біженців тощо. Зазвичай вони створюються в одній країні, але допомагають міжнародній спільноті.</a:t>
            </a:r>
            <a:endParaRPr lang="uk-UA" dirty="0"/>
          </a:p>
        </p:txBody>
      </p:sp>
      <p:sp>
        <p:nvSpPr>
          <p:cNvPr id="3" name="Заголовок 2"/>
          <p:cNvSpPr>
            <a:spLocks noGrp="1"/>
          </p:cNvSpPr>
          <p:nvPr>
            <p:ph type="title"/>
          </p:nvPr>
        </p:nvSpPr>
        <p:spPr>
          <a:xfrm>
            <a:off x="215008" y="188640"/>
            <a:ext cx="8928992" cy="576064"/>
          </a:xfrm>
        </p:spPr>
        <p:txBody>
          <a:bodyPr>
            <a:noAutofit/>
          </a:bodyPr>
          <a:lstStyle/>
          <a:p>
            <a:pPr algn="ctr"/>
            <a:r>
              <a:rPr lang="uk-UA" sz="2800" dirty="0" smtClean="0">
                <a:effectLst>
                  <a:outerShdw blurRad="38100" dist="38100" dir="2700000" algn="tl">
                    <a:srgbClr val="000000">
                      <a:alpha val="43137"/>
                    </a:srgbClr>
                  </a:outerShdw>
                </a:effectLst>
              </a:rPr>
              <a:t>Організації з надання гуманітарної допомоги</a:t>
            </a:r>
            <a:endParaRPr lang="uk-UA" sz="2800" dirty="0"/>
          </a:p>
        </p:txBody>
      </p:sp>
      <p:pic>
        <p:nvPicPr>
          <p:cNvPr id="7170" name="Picture 2"/>
          <p:cNvPicPr>
            <a:picLocks noChangeAspect="1" noChangeArrowheads="1"/>
          </p:cNvPicPr>
          <p:nvPr/>
        </p:nvPicPr>
        <p:blipFill>
          <a:blip r:embed="rId2" cstate="print"/>
          <a:srcRect/>
          <a:stretch>
            <a:fillRect/>
          </a:stretch>
        </p:blipFill>
        <p:spPr bwMode="auto">
          <a:xfrm>
            <a:off x="179512" y="4005064"/>
            <a:ext cx="2107870" cy="1008112"/>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2511</TotalTime>
  <Words>4381</Words>
  <Application>Microsoft Office PowerPoint</Application>
  <PresentationFormat>Экран (4:3)</PresentationFormat>
  <Paragraphs>390</Paragraphs>
  <Slides>61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Открытая</vt:lpstr>
      <vt:lpstr>    Інноваційні цифрові  технології як засіб підвищення якості освіти на уроках предмета  “Захист України” </vt:lpstr>
      <vt:lpstr>Слайд 2</vt:lpstr>
      <vt:lpstr>Слайд 3</vt:lpstr>
      <vt:lpstr>Види інноваційних цифрових технологій на уроках “Захист України”</vt:lpstr>
      <vt:lpstr>ЗВИЧАЄВІ НОРМИ МІЖНАРОДНОГО ГУМАНІТАРНОГО ПРАВА</vt:lpstr>
      <vt:lpstr>Римський статут Міжнародного кримінального суду</vt:lpstr>
      <vt:lpstr>Організації з надання гуманітарної допомоги</vt:lpstr>
      <vt:lpstr>Гуманітарний доступ</vt:lpstr>
      <vt:lpstr>Організації з надання гуманітарної допомоги</vt:lpstr>
      <vt:lpstr>Діяльність міжнародних організацій щодо надання гуманітарної допомоги</vt:lpstr>
      <vt:lpstr>Слайд 11</vt:lpstr>
      <vt:lpstr>Організації системи ООН в Україні</vt:lpstr>
      <vt:lpstr>Основні напрями роботи установ ООН в Україні</vt:lpstr>
      <vt:lpstr>Міжнародний Комітет  Червоного Хреста (МКЧХ)</vt:lpstr>
      <vt:lpstr>Слайд 15</vt:lpstr>
      <vt:lpstr>Міжнародна Федерація  товариств Червоного Хреста і  Червоного Півмісяця</vt:lpstr>
      <vt:lpstr>Товариство Червоного Хреста України</vt:lpstr>
      <vt:lpstr>Міжнародні неурядові організації</vt:lpstr>
      <vt:lpstr>Відмітні емблеми</vt:lpstr>
      <vt:lpstr>Використання відмітних емблем</vt:lpstr>
      <vt:lpstr>Використання відмітних емблем</vt:lpstr>
      <vt:lpstr>Стаття 38. Визнані емблеми (ДП І)</vt:lpstr>
      <vt:lpstr>Слайд 23</vt:lpstr>
      <vt:lpstr>Використання відмітних емблем</vt:lpstr>
      <vt:lpstr>Захист культурних цінностей</vt:lpstr>
      <vt:lpstr>Захист культурних цінностей</vt:lpstr>
      <vt:lpstr>Зруйнований комплекс Григорію Сковороді внаслідок російського ракетного удару по Національному музею Сковороди в селі Сковородинівка на Харківщині, 7 травня 2022 року</vt:lpstr>
      <vt:lpstr>Слайд 28</vt:lpstr>
      <vt:lpstr>Слайд 29</vt:lpstr>
      <vt:lpstr>Слайд 30</vt:lpstr>
      <vt:lpstr>Харківський університет після авіаудару російської армії. Україна, 2 березня 2022 року</vt:lpstr>
      <vt:lpstr>Слайд 32</vt:lpstr>
      <vt:lpstr>На супутникових знімках видно напис «діти/дети» біля театру в Маріуполі, на який  російські війська скинули бомбу </vt:lpstr>
      <vt:lpstr>Установки та споруди, що містять небезпечні сили</vt:lpstr>
      <vt:lpstr>Установки та споруди, що містять небезпечні сили</vt:lpstr>
      <vt:lpstr>Атомні електростанції України</vt:lpstr>
      <vt:lpstr>Україна ЕНЕРГОАТОМ</vt:lpstr>
      <vt:lpstr>Слайд 38</vt:lpstr>
      <vt:lpstr>ПАТ “АЗОТ” (Сєвєродонецьк, Рівне, Черкаси)</vt:lpstr>
      <vt:lpstr>Червень 2022</vt:lpstr>
      <vt:lpstr>Відповідальність</vt:lpstr>
      <vt:lpstr>Воєнні злочини</vt:lpstr>
      <vt:lpstr>Воєнні злочини</vt:lpstr>
      <vt:lpstr>Воєнні злочини</vt:lpstr>
      <vt:lpstr>Воєнні злочини</vt:lpstr>
      <vt:lpstr>Воєнні злочини у конфліктах неміжнародного характеру</vt:lpstr>
      <vt:lpstr>Правосуддя перехідного періоду</vt:lpstr>
      <vt:lpstr>Елементи моделі правосуддя перехідного періоду</vt:lpstr>
      <vt:lpstr>Воєнні суди і трибунали</vt:lpstr>
      <vt:lpstr>Змішані суди</vt:lpstr>
      <vt:lpstr>Несудові механізми встановлення істини</vt:lpstr>
      <vt:lpstr>Міжнародні суди і війна в Україні</vt:lpstr>
      <vt:lpstr>Документування міжнародних злочинів</vt:lpstr>
      <vt:lpstr>Форми документування</vt:lpstr>
      <vt:lpstr>Джерела інформації для документування</vt:lpstr>
      <vt:lpstr>Органи, які здійснюють документування міжнародних злочинів</vt:lpstr>
      <vt:lpstr>ПРОЕКТ УГСПЛ «ІСТОРІЯ ОДНОГО МІСТА»</vt:lpstr>
      <vt:lpstr>ІМПЛЕМЕНТАЦІЯ МГП В УКРАЇНІ</vt:lpstr>
      <vt:lpstr>ІМПЛЕМЕНТАЦІЯ МГП В УКРАЇНІ</vt:lpstr>
      <vt:lpstr>Методичний комплекс </vt:lpstr>
      <vt:lpstr>Слайд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Usr</dc:creator>
  <cp:lastModifiedBy>a212_k1</cp:lastModifiedBy>
  <cp:revision>197</cp:revision>
  <dcterms:created xsi:type="dcterms:W3CDTF">2023-04-06T06:33:19Z</dcterms:created>
  <dcterms:modified xsi:type="dcterms:W3CDTF">2025-01-10T13:23:01Z</dcterms:modified>
</cp:coreProperties>
</file>