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7"/>
  </p:notesMasterIdLst>
  <p:sldIdLst>
    <p:sldId id="256" r:id="rId2"/>
    <p:sldId id="298" r:id="rId3"/>
    <p:sldId id="300" r:id="rId4"/>
    <p:sldId id="305" r:id="rId5"/>
    <p:sldId id="301" r:id="rId6"/>
    <p:sldId id="304" r:id="rId7"/>
    <p:sldId id="306" r:id="rId8"/>
    <p:sldId id="299" r:id="rId9"/>
    <p:sldId id="307" r:id="rId10"/>
    <p:sldId id="308" r:id="rId11"/>
    <p:sldId id="310" r:id="rId12"/>
    <p:sldId id="309" r:id="rId13"/>
    <p:sldId id="302" r:id="rId14"/>
    <p:sldId id="303" r:id="rId15"/>
    <p:sldId id="294" r:id="rId16"/>
    <p:sldId id="276" r:id="rId17"/>
    <p:sldId id="262" r:id="rId18"/>
    <p:sldId id="284" r:id="rId19"/>
    <p:sldId id="296" r:id="rId20"/>
    <p:sldId id="274" r:id="rId21"/>
    <p:sldId id="290" r:id="rId22"/>
    <p:sldId id="264" r:id="rId23"/>
    <p:sldId id="257" r:id="rId24"/>
    <p:sldId id="285" r:id="rId25"/>
    <p:sldId id="295" r:id="rId26"/>
    <p:sldId id="263" r:id="rId27"/>
    <p:sldId id="289" r:id="rId28"/>
    <p:sldId id="260" r:id="rId29"/>
    <p:sldId id="259" r:id="rId30"/>
    <p:sldId id="268" r:id="rId31"/>
    <p:sldId id="297" r:id="rId32"/>
    <p:sldId id="258" r:id="rId33"/>
    <p:sldId id="286" r:id="rId34"/>
    <p:sldId id="283" r:id="rId35"/>
    <p:sldId id="282" r:id="rId36"/>
    <p:sldId id="271" r:id="rId37"/>
    <p:sldId id="280" r:id="rId38"/>
    <p:sldId id="267" r:id="rId39"/>
    <p:sldId id="288" r:id="rId40"/>
    <p:sldId id="269" r:id="rId41"/>
    <p:sldId id="277" r:id="rId42"/>
    <p:sldId id="279" r:id="rId43"/>
    <p:sldId id="292" r:id="rId44"/>
    <p:sldId id="266" r:id="rId45"/>
    <p:sldId id="261" r:id="rId46"/>
    <p:sldId id="273" r:id="rId47"/>
    <p:sldId id="275" r:id="rId48"/>
    <p:sldId id="278" r:id="rId49"/>
    <p:sldId id="291" r:id="rId50"/>
    <p:sldId id="281" r:id="rId51"/>
    <p:sldId id="293" r:id="rId52"/>
    <p:sldId id="272" r:id="rId53"/>
    <p:sldId id="270" r:id="rId54"/>
    <p:sldId id="265" r:id="rId55"/>
    <p:sldId id="287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CC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44" d="100"/>
          <a:sy n="44" d="100"/>
        </p:scale>
        <p:origin x="118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02007-78C0-4AB3-A162-213D33EAB2F7}" type="datetimeFigureOut">
              <a:rPr lang="uk-UA" smtClean="0"/>
              <a:pPr/>
              <a:t>02.10.2017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12D65-98D8-4970-ACA5-14EC9D33C26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1594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28B71-0478-4FAE-9189-264BCF6F5594}" type="datetime1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9D3A-6B8A-44CA-9795-249B67FF274A}" type="datetime1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105A-E2FA-4777-8BF6-E60591A985F6}" type="datetime1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D7AF-4DDC-4956-B8BF-CC458357280C}" type="datetime1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52BC-A9C2-4F9C-A8E0-3E369A1FBEF9}" type="datetime1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48A70-3345-463A-9A51-DB3F6D43A185}" type="datetime1">
              <a:rPr lang="ru-RU" smtClean="0"/>
              <a:pPr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66727-8148-4E54-AF13-408836EC9EC8}" type="datetime1">
              <a:rPr lang="ru-RU" smtClean="0"/>
              <a:pPr/>
              <a:t>02.10.2017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9A4E5-0B09-4C3A-B999-6A0DDBEF9CA3}" type="datetime1">
              <a:rPr lang="ru-RU" smtClean="0"/>
              <a:pPr/>
              <a:t>02.10.2017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B063-9B19-4EC6-95A8-57915C203492}" type="datetime1">
              <a:rPr lang="ru-RU" smtClean="0"/>
              <a:pPr/>
              <a:t>02.10.2017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66F5-87F9-47AA-A71C-1974F8434E19}" type="datetime1">
              <a:rPr lang="ru-RU" smtClean="0"/>
              <a:pPr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073C-F884-439F-B49B-5E2BA0910977}" type="datetime1">
              <a:rPr lang="ru-RU" smtClean="0"/>
              <a:pPr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CFF"/>
            </a:gs>
            <a:gs pos="50000">
              <a:srgbClr val="CCFFCC"/>
            </a:gs>
            <a:gs pos="100000">
              <a:srgbClr val="99CC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F0B90-E097-4B2A-B3BE-4A00E5636E06}" type="datetime1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&#1044;&#1086;&#1082;&#1091;&#1084;&#1077;&#1085;&#1090;&#1080;%20&#1055;&#1088;&#1086;&#1088;&#1072;&#1084;&#1080;/&#1087;&#1088;&#1086;&#1075;&#1088;&#1072;&#1084;&#1072;_I&#1085;&#1085;&#1086;&#1074;&#1072;&#1094;i&#1081;&#1085;i_&#1096;&#1082;&#1086;&#1083;&#1080;_&#1063;&#1077;&#1088;&#1082;&#1072;&#1097;&#1080;&#1085;&#1080;.do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aklascom.ua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44;&#1086;&#1082;&#1091;&#1084;&#1077;&#1085;&#1090;&#1080;%20&#1055;&#1088;&#1086;&#1088;&#1072;&#1084;&#1080;/&#1047;&#1072;&#1093;&#1086;&#1076;&#1080;%20&#1076;&#1086;%20&#1087;&#1088;&#1086;&#1075;&#1088;&#1072;&#1084;&#1080;.xlsx" TargetMode="External"/><Relationship Id="rId2" Type="http://schemas.openxmlformats.org/officeDocument/2006/relationships/hyperlink" Target="&#1044;&#1086;&#1082;&#1091;&#1084;&#1077;&#1085;&#1090;&#1080;%20&#1055;&#1088;&#1086;&#1088;&#1072;&#1084;&#1080;/17-&#1030;&#1085;&#1085;&#1086;&#1074;%20&#1096;&#1082;.doc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92697"/>
            <a:ext cx="8640960" cy="3384375"/>
          </a:xfrm>
        </p:spPr>
        <p:txBody>
          <a:bodyPr>
            <a:normAutofit fontScale="90000"/>
          </a:bodyPr>
          <a:lstStyle/>
          <a:p>
            <a:r>
              <a:rPr lang="uk-UA" sz="4800" b="1" dirty="0" smtClean="0"/>
              <a:t/>
            </a:r>
            <a:br>
              <a:rPr lang="uk-UA" sz="4800" b="1" dirty="0" smtClean="0"/>
            </a:br>
            <a:r>
              <a:rPr lang="uk-UA" b="1" dirty="0"/>
              <a:t>Інноваційна діяльність як умова ефективної роботи навчального закладу (реалізація цільової обласної програми «Інноваційні школи Черкащини»)</a:t>
            </a:r>
            <a:r>
              <a:rPr lang="ru-RU" sz="4800" dirty="0"/>
              <a:t/>
            </a:r>
            <a:br>
              <a:rPr lang="ru-RU" sz="4800" dirty="0"/>
            </a:br>
            <a:endParaRPr lang="uk-UA" sz="4800" b="1" dirty="0"/>
          </a:p>
        </p:txBody>
      </p:sp>
      <p:pic>
        <p:nvPicPr>
          <p:cNvPr id="1026" name="Picture 2" descr="H:\завантаженн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77072"/>
            <a:ext cx="3240361" cy="2427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572000" y="508518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Замулко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Олена Іванівна, </a:t>
            </a:r>
            <a:r>
              <a:rPr lang="uk-UA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завідувач лабораторії розвитку освіти та педагогічних інновацій </a:t>
            </a:r>
            <a:r>
              <a:rPr lang="uk-UA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КНЗ «ЧОІПОПП ЧОР»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C00000"/>
                </a:solidFill>
              </a:rPr>
              <a:t>Реалізація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Програми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452596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uk-UA" b="1" dirty="0" smtClean="0"/>
              <a:t>ІІ етап (ІІ півріччя 2017 – 2019 рік)</a:t>
            </a:r>
          </a:p>
          <a:p>
            <a:r>
              <a:rPr lang="ru-RU" sz="2400" dirty="0" err="1"/>
              <a:t>Розроблення</a:t>
            </a:r>
            <a:r>
              <a:rPr lang="ru-RU" sz="2400" dirty="0"/>
              <a:t> й </a:t>
            </a:r>
            <a:r>
              <a:rPr lang="ru-RU" sz="2400" dirty="0" err="1"/>
              <a:t>затвердження</a:t>
            </a:r>
            <a:r>
              <a:rPr lang="ru-RU" sz="2400" dirty="0"/>
              <a:t> в </a:t>
            </a:r>
            <a:r>
              <a:rPr lang="ru-RU" sz="2400" dirty="0" err="1"/>
              <a:t>установленому</a:t>
            </a:r>
            <a:r>
              <a:rPr lang="ru-RU" sz="2400" dirty="0"/>
              <a:t> порядку </a:t>
            </a:r>
            <a:r>
              <a:rPr lang="ru-RU" sz="2400" dirty="0" err="1"/>
              <a:t>Статутів</a:t>
            </a:r>
            <a:r>
              <a:rPr lang="ru-RU" sz="2400" dirty="0"/>
              <a:t> </a:t>
            </a:r>
            <a:r>
              <a:rPr lang="ru-RU" sz="2400" dirty="0" err="1"/>
              <a:t>інноваційних</a:t>
            </a:r>
            <a:r>
              <a:rPr lang="ru-RU" sz="2400" dirty="0"/>
              <a:t> </a:t>
            </a:r>
            <a:r>
              <a:rPr lang="ru-RU" sz="2400" dirty="0" err="1"/>
              <a:t>шкіл</a:t>
            </a:r>
            <a:r>
              <a:rPr lang="ru-RU" sz="2400" dirty="0"/>
              <a:t> </a:t>
            </a:r>
            <a:r>
              <a:rPr lang="ru-RU" sz="2400" dirty="0" err="1"/>
              <a:t>Черкащини</a:t>
            </a:r>
            <a:endParaRPr lang="ru-RU" sz="2400" dirty="0"/>
          </a:p>
          <a:p>
            <a:r>
              <a:rPr lang="ru-RU" sz="2400" dirty="0" err="1"/>
              <a:t>Розроблення</a:t>
            </a:r>
            <a:r>
              <a:rPr lang="ru-RU" sz="2400" dirty="0"/>
              <a:t>  й </a:t>
            </a:r>
            <a:r>
              <a:rPr lang="ru-RU" sz="2400" dirty="0" err="1"/>
              <a:t>затвердження</a:t>
            </a:r>
            <a:r>
              <a:rPr lang="ru-RU" sz="2400" dirty="0"/>
              <a:t> в </a:t>
            </a:r>
            <a:r>
              <a:rPr lang="ru-RU" sz="2400" dirty="0" err="1"/>
              <a:t>установленому</a:t>
            </a:r>
            <a:r>
              <a:rPr lang="ru-RU" sz="2400" dirty="0"/>
              <a:t> порядку </a:t>
            </a:r>
            <a:r>
              <a:rPr lang="ru-RU" sz="2400" dirty="0" err="1"/>
              <a:t>навчальних</a:t>
            </a:r>
            <a:r>
              <a:rPr lang="ru-RU" sz="2400" dirty="0"/>
              <a:t> </a:t>
            </a:r>
            <a:r>
              <a:rPr lang="ru-RU" sz="2400" dirty="0" err="1"/>
              <a:t>планів</a:t>
            </a:r>
            <a:r>
              <a:rPr lang="ru-RU" sz="2400" dirty="0"/>
              <a:t> </a:t>
            </a:r>
            <a:r>
              <a:rPr lang="ru-RU" sz="2400" dirty="0" err="1"/>
              <a:t>інноваційних</a:t>
            </a:r>
            <a:r>
              <a:rPr lang="ru-RU" sz="2400" dirty="0"/>
              <a:t> </a:t>
            </a:r>
            <a:r>
              <a:rPr lang="ru-RU" sz="2400" dirty="0" err="1"/>
              <a:t>шкіл</a:t>
            </a:r>
            <a:r>
              <a:rPr lang="ru-RU" sz="2400" dirty="0"/>
              <a:t> </a:t>
            </a:r>
            <a:r>
              <a:rPr lang="ru-RU" sz="2400" dirty="0" err="1"/>
              <a:t>Черкащини</a:t>
            </a:r>
            <a:endParaRPr lang="ru-RU" sz="2400" dirty="0"/>
          </a:p>
          <a:p>
            <a:r>
              <a:rPr lang="ru-RU" sz="2400" dirty="0" err="1"/>
              <a:t>Розроблення</a:t>
            </a:r>
            <a:r>
              <a:rPr lang="ru-RU" sz="2400" dirty="0"/>
              <a:t> й </a:t>
            </a:r>
            <a:r>
              <a:rPr lang="ru-RU" sz="2400" dirty="0" err="1"/>
              <a:t>затвердження</a:t>
            </a:r>
            <a:r>
              <a:rPr lang="ru-RU" sz="2400" dirty="0"/>
              <a:t> в </a:t>
            </a:r>
            <a:r>
              <a:rPr lang="ru-RU" sz="2400" dirty="0" err="1"/>
              <a:t>установленому</a:t>
            </a:r>
            <a:r>
              <a:rPr lang="ru-RU" sz="2400" dirty="0"/>
              <a:t> порядку </a:t>
            </a:r>
            <a:r>
              <a:rPr lang="ru-RU" sz="2400" dirty="0" err="1"/>
              <a:t>Програм</a:t>
            </a:r>
            <a:r>
              <a:rPr lang="ru-RU" sz="2400" dirty="0"/>
              <a:t> </a:t>
            </a:r>
            <a:r>
              <a:rPr lang="ru-RU" sz="2400" dirty="0" err="1"/>
              <a:t>підвищення</a:t>
            </a:r>
            <a:r>
              <a:rPr lang="ru-RU" sz="2400" dirty="0"/>
              <a:t> </a:t>
            </a:r>
            <a:r>
              <a:rPr lang="ru-RU" sz="2400" dirty="0" err="1"/>
              <a:t>кваліфікації</a:t>
            </a:r>
            <a:r>
              <a:rPr lang="ru-RU" sz="2400" dirty="0"/>
              <a:t> </a:t>
            </a:r>
            <a:r>
              <a:rPr lang="ru-RU" sz="2400" dirty="0" err="1"/>
              <a:t>педагогічних</a:t>
            </a:r>
            <a:r>
              <a:rPr lang="ru-RU" sz="2400" dirty="0"/>
              <a:t> </a:t>
            </a:r>
            <a:r>
              <a:rPr lang="ru-RU" sz="2400" dirty="0" err="1"/>
              <a:t>працівників</a:t>
            </a:r>
            <a:r>
              <a:rPr lang="ru-RU" sz="2400" dirty="0"/>
              <a:t> </a:t>
            </a:r>
            <a:r>
              <a:rPr lang="ru-RU" sz="2400" dirty="0" err="1"/>
              <a:t>інноваційних</a:t>
            </a:r>
            <a:r>
              <a:rPr lang="ru-RU" sz="2400" dirty="0"/>
              <a:t> </a:t>
            </a:r>
            <a:r>
              <a:rPr lang="ru-RU" sz="2400" dirty="0" err="1"/>
              <a:t>шкіл</a:t>
            </a:r>
            <a:r>
              <a:rPr lang="ru-RU" sz="2400" dirty="0"/>
              <a:t> </a:t>
            </a:r>
            <a:r>
              <a:rPr lang="ru-RU" sz="2400" dirty="0" err="1"/>
              <a:t>Черкащини</a:t>
            </a:r>
            <a:r>
              <a:rPr lang="ru-RU" sz="2400" dirty="0"/>
              <a:t>.</a:t>
            </a:r>
          </a:p>
          <a:p>
            <a:r>
              <a:rPr lang="ru-RU" sz="2400" dirty="0" err="1"/>
              <a:t>Упровадження</a:t>
            </a:r>
            <a:r>
              <a:rPr lang="ru-RU" sz="2400" dirty="0"/>
              <a:t> </a:t>
            </a:r>
            <a:r>
              <a:rPr lang="ru-RU" sz="2400" dirty="0" err="1"/>
              <a:t>заохочувальної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професійної</a:t>
            </a:r>
            <a:r>
              <a:rPr lang="ru-RU" sz="2400" dirty="0"/>
              <a:t> </a:t>
            </a:r>
            <a:r>
              <a:rPr lang="ru-RU" sz="2400" dirty="0" err="1"/>
              <a:t>компетентності</a:t>
            </a:r>
            <a:r>
              <a:rPr lang="ru-RU" sz="2400" dirty="0"/>
              <a:t> </a:t>
            </a:r>
            <a:r>
              <a:rPr lang="ru-RU" sz="2400" dirty="0" err="1"/>
              <a:t>педагогічних</a:t>
            </a:r>
            <a:r>
              <a:rPr lang="ru-RU" sz="2400" dirty="0"/>
              <a:t> </a:t>
            </a:r>
            <a:r>
              <a:rPr lang="ru-RU" sz="2400" dirty="0" err="1"/>
              <a:t>працівників</a:t>
            </a:r>
            <a:r>
              <a:rPr lang="ru-RU" sz="2400" dirty="0"/>
              <a:t> </a:t>
            </a:r>
            <a:r>
              <a:rPr lang="ru-RU" sz="2400" dirty="0" err="1"/>
              <a:t>інноваційних</a:t>
            </a:r>
            <a:r>
              <a:rPr lang="ru-RU" sz="2400" dirty="0"/>
              <a:t> </a:t>
            </a:r>
            <a:r>
              <a:rPr lang="ru-RU" sz="2400" dirty="0" err="1"/>
              <a:t>шкіл</a:t>
            </a:r>
            <a:r>
              <a:rPr lang="ru-RU" sz="2400" dirty="0"/>
              <a:t> </a:t>
            </a:r>
            <a:r>
              <a:rPr lang="ru-RU" sz="2400" dirty="0" err="1"/>
              <a:t>Черкащини</a:t>
            </a:r>
            <a:r>
              <a:rPr lang="ru-RU" sz="2400" dirty="0"/>
              <a:t> (</a:t>
            </a:r>
            <a:r>
              <a:rPr lang="ru-RU" sz="2400" dirty="0" err="1"/>
              <a:t>проведення</a:t>
            </a:r>
            <a:r>
              <a:rPr lang="ru-RU" sz="2400" dirty="0"/>
              <a:t> </a:t>
            </a:r>
            <a:r>
              <a:rPr lang="ru-RU" sz="2400" dirty="0" err="1"/>
              <a:t>курсів</a:t>
            </a:r>
            <a:r>
              <a:rPr lang="ru-RU" sz="2400" dirty="0"/>
              <a:t>, </a:t>
            </a:r>
            <a:r>
              <a:rPr lang="ru-RU" sz="2400" dirty="0" err="1"/>
              <a:t>тренінгів</a:t>
            </a:r>
            <a:r>
              <a:rPr lang="ru-RU" sz="2400" dirty="0"/>
              <a:t>). </a:t>
            </a:r>
          </a:p>
          <a:p>
            <a:r>
              <a:rPr lang="ru-RU" sz="2400" dirty="0" err="1"/>
              <a:t>Покращення</a:t>
            </a:r>
            <a:r>
              <a:rPr lang="ru-RU" sz="2400" dirty="0"/>
              <a:t> </a:t>
            </a:r>
            <a:r>
              <a:rPr lang="ru-RU" sz="2400" dirty="0" err="1"/>
              <a:t>матеріально-технічної</a:t>
            </a:r>
            <a:r>
              <a:rPr lang="ru-RU" sz="2400" dirty="0"/>
              <a:t> </a:t>
            </a:r>
            <a:r>
              <a:rPr lang="ru-RU" sz="2400" dirty="0" err="1"/>
              <a:t>бази</a:t>
            </a:r>
            <a:r>
              <a:rPr lang="ru-RU" sz="2400" dirty="0"/>
              <a:t> </a:t>
            </a:r>
            <a:r>
              <a:rPr lang="ru-RU" sz="2400" dirty="0" err="1"/>
              <a:t>шкіл-учасниць</a:t>
            </a:r>
            <a:r>
              <a:rPr lang="ru-RU" sz="2400" dirty="0"/>
              <a:t> </a:t>
            </a:r>
            <a:r>
              <a:rPr lang="ru-RU" sz="2400" dirty="0" err="1"/>
              <a:t>Програми</a:t>
            </a:r>
            <a:r>
              <a:rPr lang="ru-RU" sz="2400" dirty="0"/>
              <a:t> з </a:t>
            </a:r>
            <a:r>
              <a:rPr lang="ru-RU" sz="2400" dirty="0" err="1"/>
              <a:t>урахуванням</a:t>
            </a:r>
            <a:r>
              <a:rPr lang="ru-RU" sz="2400" dirty="0"/>
              <a:t> </a:t>
            </a:r>
            <a:r>
              <a:rPr lang="ru-RU" sz="2400" dirty="0" err="1"/>
              <a:t>досягнень</a:t>
            </a:r>
            <a:r>
              <a:rPr lang="ru-RU" sz="2400" dirty="0"/>
              <a:t> науки і </a:t>
            </a:r>
            <a:r>
              <a:rPr lang="ru-RU" sz="2400" dirty="0" err="1"/>
              <a:t>техніки</a:t>
            </a:r>
            <a:r>
              <a:rPr lang="ru-RU" sz="2400" dirty="0"/>
              <a:t> на </a:t>
            </a:r>
            <a:r>
              <a:rPr lang="ru-RU" sz="2400" dirty="0" err="1"/>
              <a:t>основі</a:t>
            </a:r>
            <a:r>
              <a:rPr lang="ru-RU" sz="2400" dirty="0"/>
              <a:t> </a:t>
            </a:r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dirty="0" err="1"/>
              <a:t>новітніх</a:t>
            </a:r>
            <a:r>
              <a:rPr lang="ru-RU" sz="2400" dirty="0"/>
              <a:t> </a:t>
            </a:r>
            <a:r>
              <a:rPr lang="ru-RU" sz="2400" dirty="0" err="1"/>
              <a:t>комп’ютерних</a:t>
            </a:r>
            <a:r>
              <a:rPr lang="ru-RU" sz="2400" dirty="0"/>
              <a:t> </a:t>
            </a:r>
            <a:r>
              <a:rPr lang="ru-RU" sz="2400" dirty="0" err="1"/>
              <a:t>технологій</a:t>
            </a:r>
            <a:r>
              <a:rPr lang="ru-RU" sz="2400" dirty="0"/>
              <a:t> та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сучасних</a:t>
            </a:r>
            <a:r>
              <a:rPr lang="ru-RU" sz="2400" dirty="0"/>
              <a:t> </a:t>
            </a:r>
            <a:r>
              <a:rPr lang="ru-RU" sz="2400" dirty="0" err="1"/>
              <a:t>засобів</a:t>
            </a:r>
            <a:r>
              <a:rPr lang="ru-RU" sz="2400" dirty="0"/>
              <a:t> </a:t>
            </a:r>
            <a:r>
              <a:rPr lang="ru-RU" sz="2400" dirty="0" err="1"/>
              <a:t>навчання</a:t>
            </a:r>
            <a:endParaRPr lang="ru-RU" sz="2400" dirty="0"/>
          </a:p>
          <a:p>
            <a:r>
              <a:rPr lang="ru-RU" sz="2400" dirty="0" err="1"/>
              <a:t>Реалізація</a:t>
            </a:r>
            <a:r>
              <a:rPr lang="ru-RU" sz="2400" dirty="0"/>
              <a:t> </a:t>
            </a:r>
            <a:r>
              <a:rPr lang="ru-RU" sz="2400" dirty="0" err="1"/>
              <a:t>інноваційними</a:t>
            </a:r>
            <a:r>
              <a:rPr lang="ru-RU" sz="2400" dirty="0"/>
              <a:t> школами </a:t>
            </a:r>
            <a:r>
              <a:rPr lang="ru-RU" sz="2400" dirty="0" err="1"/>
              <a:t>Черкащини</a:t>
            </a:r>
            <a:r>
              <a:rPr lang="ru-RU" sz="2400" dirty="0"/>
              <a:t> </a:t>
            </a:r>
            <a:r>
              <a:rPr lang="ru-RU" sz="2400" dirty="0" err="1"/>
              <a:t>перспективних</a:t>
            </a:r>
            <a:r>
              <a:rPr lang="ru-RU" sz="2400" dirty="0"/>
              <a:t> моделей і </a:t>
            </a:r>
            <a:r>
              <a:rPr lang="ru-RU" sz="2400" dirty="0" err="1"/>
              <a:t>програм</a:t>
            </a:r>
            <a:r>
              <a:rPr lang="ru-RU" sz="2400" dirty="0"/>
              <a:t> </a:t>
            </a:r>
            <a:r>
              <a:rPr lang="ru-RU" sz="2400" dirty="0" err="1"/>
              <a:t>свого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відповідно</a:t>
            </a:r>
            <a:r>
              <a:rPr lang="ru-RU" sz="2400" dirty="0"/>
              <a:t> до </a:t>
            </a:r>
            <a:r>
              <a:rPr lang="ru-RU" sz="2400" dirty="0" err="1"/>
              <a:t>затверджених</a:t>
            </a:r>
            <a:r>
              <a:rPr lang="ru-RU" sz="2400" dirty="0"/>
              <a:t> </a:t>
            </a:r>
            <a:r>
              <a:rPr lang="ru-RU" sz="2400" dirty="0" err="1"/>
              <a:t>кошторисів</a:t>
            </a:r>
            <a:r>
              <a:rPr lang="ru-RU" sz="2400" dirty="0"/>
              <a:t>.  </a:t>
            </a:r>
          </a:p>
          <a:p>
            <a:r>
              <a:rPr lang="ru-RU" sz="2400" dirty="0" err="1"/>
              <a:t>Проведення</a:t>
            </a:r>
            <a:r>
              <a:rPr lang="ru-RU" sz="2400" dirty="0"/>
              <a:t> </a:t>
            </a:r>
            <a:r>
              <a:rPr lang="ru-RU" sz="2400" dirty="0" err="1"/>
              <a:t>щорічних</a:t>
            </a:r>
            <a:r>
              <a:rPr lang="ru-RU" sz="2400" dirty="0"/>
              <a:t> </a:t>
            </a:r>
            <a:r>
              <a:rPr lang="ru-RU" sz="2400" dirty="0" err="1"/>
              <a:t>громадських</a:t>
            </a:r>
            <a:r>
              <a:rPr lang="ru-RU" sz="2400" dirty="0"/>
              <a:t> </a:t>
            </a:r>
            <a:r>
              <a:rPr lang="ru-RU" sz="2400" dirty="0" err="1"/>
              <a:t>звітів</a:t>
            </a:r>
            <a:r>
              <a:rPr lang="ru-RU" sz="2400" dirty="0"/>
              <a:t> про </a:t>
            </a:r>
            <a:r>
              <a:rPr lang="ru-RU" sz="2400" dirty="0" err="1"/>
              <a:t>хід</a:t>
            </a:r>
            <a:r>
              <a:rPr lang="ru-RU" sz="2400" dirty="0"/>
              <a:t> </a:t>
            </a:r>
            <a:r>
              <a:rPr lang="ru-RU" sz="2400" dirty="0" err="1"/>
              <a:t>реалізації</a:t>
            </a:r>
            <a:r>
              <a:rPr lang="ru-RU" sz="2400" dirty="0"/>
              <a:t> </a:t>
            </a:r>
            <a:r>
              <a:rPr lang="ru-RU" sz="2400" dirty="0" err="1"/>
              <a:t>інноваційними</a:t>
            </a:r>
            <a:r>
              <a:rPr lang="ru-RU" sz="2400" dirty="0"/>
              <a:t> школами </a:t>
            </a:r>
            <a:r>
              <a:rPr lang="ru-RU" sz="2400" dirty="0" err="1"/>
              <a:t>Черкащини</a:t>
            </a:r>
            <a:r>
              <a:rPr lang="ru-RU" sz="2400" dirty="0"/>
              <a:t> </a:t>
            </a:r>
            <a:r>
              <a:rPr lang="ru-RU" sz="2400" dirty="0" err="1"/>
              <a:t>перспективних</a:t>
            </a:r>
            <a:r>
              <a:rPr lang="ru-RU" sz="2400" dirty="0"/>
              <a:t> моделей і </a:t>
            </a:r>
            <a:r>
              <a:rPr lang="ru-RU" sz="2400" dirty="0" err="1"/>
              <a:t>програм</a:t>
            </a:r>
            <a:r>
              <a:rPr lang="ru-RU" sz="2400" dirty="0"/>
              <a:t> </a:t>
            </a:r>
            <a:r>
              <a:rPr lang="ru-RU" sz="2400" dirty="0" err="1"/>
              <a:t>свого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та </a:t>
            </a:r>
            <a:r>
              <a:rPr lang="ru-RU" sz="2400" dirty="0" err="1"/>
              <a:t>виконання</a:t>
            </a:r>
            <a:r>
              <a:rPr lang="ru-RU" sz="2400" dirty="0"/>
              <a:t>  </a:t>
            </a:r>
            <a:r>
              <a:rPr lang="ru-RU" sz="2400" dirty="0" err="1"/>
              <a:t>кошторисів</a:t>
            </a:r>
            <a:r>
              <a:rPr lang="ru-RU" sz="2400" dirty="0"/>
              <a:t>.</a:t>
            </a:r>
          </a:p>
          <a:p>
            <a:r>
              <a:rPr lang="ru-RU" sz="2400" dirty="0" err="1"/>
              <a:t>Щорічний</a:t>
            </a:r>
            <a:r>
              <a:rPr lang="ru-RU" sz="2400" dirty="0"/>
              <a:t> </a:t>
            </a:r>
            <a:r>
              <a:rPr lang="ru-RU" sz="2400" dirty="0" err="1"/>
              <a:t>моніторинг</a:t>
            </a:r>
            <a:r>
              <a:rPr lang="ru-RU" sz="2400" dirty="0"/>
              <a:t> та </a:t>
            </a:r>
            <a:r>
              <a:rPr lang="ru-RU" sz="2400" dirty="0" err="1"/>
              <a:t>аналіз</a:t>
            </a:r>
            <a:r>
              <a:rPr lang="ru-RU" sz="2400" dirty="0"/>
              <a:t> </a:t>
            </a:r>
            <a:r>
              <a:rPr lang="ru-RU" sz="2400" dirty="0" err="1"/>
              <a:t>проміжних</a:t>
            </a:r>
            <a:r>
              <a:rPr lang="ru-RU" sz="2400" dirty="0"/>
              <a:t> </a:t>
            </a:r>
            <a:r>
              <a:rPr lang="ru-RU" sz="2400" dirty="0" err="1"/>
              <a:t>результатів</a:t>
            </a:r>
            <a:r>
              <a:rPr lang="ru-RU" sz="2400" dirty="0"/>
              <a:t> </a:t>
            </a:r>
            <a:r>
              <a:rPr lang="ru-RU" sz="2400" dirty="0" err="1"/>
              <a:t>реалізації</a:t>
            </a:r>
            <a:r>
              <a:rPr lang="ru-RU" sz="2400" dirty="0"/>
              <a:t> </a:t>
            </a:r>
            <a:r>
              <a:rPr lang="ru-RU" sz="2400" dirty="0" err="1"/>
              <a:t>інноваційними</a:t>
            </a:r>
            <a:r>
              <a:rPr lang="ru-RU" sz="2400" dirty="0"/>
              <a:t> школами </a:t>
            </a:r>
            <a:r>
              <a:rPr lang="ru-RU" sz="2400" dirty="0" err="1"/>
              <a:t>Черкащини</a:t>
            </a:r>
            <a:r>
              <a:rPr lang="ru-RU" sz="2400" dirty="0"/>
              <a:t> </a:t>
            </a:r>
            <a:r>
              <a:rPr lang="ru-RU" sz="2400" dirty="0" err="1"/>
              <a:t>перспективних</a:t>
            </a:r>
            <a:r>
              <a:rPr lang="ru-RU" sz="2400" dirty="0"/>
              <a:t> моделей і </a:t>
            </a:r>
            <a:r>
              <a:rPr lang="ru-RU" sz="2400" dirty="0" err="1"/>
              <a:t>програм</a:t>
            </a:r>
            <a:r>
              <a:rPr lang="ru-RU" sz="2400" dirty="0"/>
              <a:t> </a:t>
            </a:r>
            <a:r>
              <a:rPr lang="ru-RU" sz="2400" dirty="0" err="1"/>
              <a:t>свого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за </a:t>
            </a:r>
            <a:r>
              <a:rPr lang="ru-RU" sz="2400" dirty="0" err="1"/>
              <a:t>розробленими</a:t>
            </a:r>
            <a:r>
              <a:rPr lang="ru-RU" sz="2400" dirty="0"/>
              <a:t> </a:t>
            </a:r>
            <a:r>
              <a:rPr lang="ru-RU" sz="2400" dirty="0" err="1"/>
              <a:t>критеріями</a:t>
            </a:r>
            <a:r>
              <a:rPr lang="ru-RU" sz="2400" dirty="0"/>
              <a:t> та </a:t>
            </a:r>
            <a:r>
              <a:rPr lang="ru-RU" sz="2400" dirty="0" err="1"/>
              <a:t>індикаторами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endParaRPr lang="uk-UA" sz="2400" b="1" dirty="0" smtClean="0"/>
          </a:p>
          <a:p>
            <a:pPr marL="0" indent="0" algn="ctr">
              <a:buNone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63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C00000"/>
                </a:solidFill>
              </a:rPr>
              <a:t>Реалізація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Програми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195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C00000"/>
                </a:solidFill>
              </a:rPr>
              <a:t>Реалізація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Програми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 smtClean="0"/>
              <a:t>ІІІ етап (2020 рік)</a:t>
            </a:r>
          </a:p>
          <a:p>
            <a:r>
              <a:rPr lang="ru-RU" sz="2000" dirty="0" err="1"/>
              <a:t>Узагальнення</a:t>
            </a:r>
            <a:r>
              <a:rPr lang="ru-RU" sz="2000" dirty="0"/>
              <a:t> </a:t>
            </a:r>
            <a:r>
              <a:rPr lang="ru-RU" sz="2000" dirty="0" err="1"/>
              <a:t>результатів</a:t>
            </a:r>
            <a:r>
              <a:rPr lang="ru-RU" sz="2000" dirty="0"/>
              <a:t> </a:t>
            </a:r>
            <a:r>
              <a:rPr lang="ru-RU" sz="2000" dirty="0" err="1"/>
              <a:t>реалізації</a:t>
            </a:r>
            <a:r>
              <a:rPr lang="ru-RU" sz="2000" dirty="0"/>
              <a:t> </a:t>
            </a:r>
            <a:r>
              <a:rPr lang="ru-RU" sz="2000" dirty="0" err="1"/>
              <a:t>інноваційними</a:t>
            </a:r>
            <a:r>
              <a:rPr lang="ru-RU" sz="2000" dirty="0"/>
              <a:t> школами </a:t>
            </a:r>
            <a:r>
              <a:rPr lang="ru-RU" sz="2000" dirty="0" err="1"/>
              <a:t>Черкащини</a:t>
            </a:r>
            <a:r>
              <a:rPr lang="ru-RU" sz="2000" dirty="0"/>
              <a:t> </a:t>
            </a:r>
            <a:r>
              <a:rPr lang="ru-RU" sz="2000" dirty="0" err="1"/>
              <a:t>перспективних</a:t>
            </a:r>
            <a:r>
              <a:rPr lang="ru-RU" sz="2000" dirty="0"/>
              <a:t> моделей і </a:t>
            </a:r>
            <a:r>
              <a:rPr lang="ru-RU" sz="2000" dirty="0" err="1"/>
              <a:t>програм</a:t>
            </a:r>
            <a:r>
              <a:rPr lang="ru-RU" sz="2000" dirty="0"/>
              <a:t> </a:t>
            </a:r>
            <a:r>
              <a:rPr lang="ru-RU" sz="2000" dirty="0" err="1"/>
              <a:t>свого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Підготовка</a:t>
            </a:r>
            <a:r>
              <a:rPr lang="ru-RU" sz="2000" dirty="0"/>
              <a:t> </a:t>
            </a:r>
            <a:r>
              <a:rPr lang="ru-RU" sz="2000" dirty="0" err="1"/>
              <a:t>відеофільмів</a:t>
            </a:r>
            <a:r>
              <a:rPr lang="ru-RU" sz="2000" dirty="0"/>
              <a:t> про </a:t>
            </a:r>
            <a:r>
              <a:rPr lang="ru-RU" sz="2000" dirty="0" err="1"/>
              <a:t>інноваційні</a:t>
            </a:r>
            <a:r>
              <a:rPr lang="ru-RU" sz="2000" dirty="0"/>
              <a:t> </a:t>
            </a:r>
            <a:r>
              <a:rPr lang="ru-RU" sz="2000" dirty="0" err="1"/>
              <a:t>школи</a:t>
            </a:r>
            <a:r>
              <a:rPr lang="ru-RU" sz="2000" dirty="0"/>
              <a:t>.  </a:t>
            </a:r>
            <a:r>
              <a:rPr lang="ru-RU" sz="2000" dirty="0" err="1"/>
              <a:t>Демонстрація</a:t>
            </a:r>
            <a:r>
              <a:rPr lang="ru-RU" sz="2000" dirty="0"/>
              <a:t> на </a:t>
            </a:r>
            <a:r>
              <a:rPr lang="ru-RU" sz="2000" dirty="0" err="1"/>
              <a:t>обласному</a:t>
            </a:r>
            <a:r>
              <a:rPr lang="ru-RU" sz="2000" dirty="0"/>
              <a:t> </a:t>
            </a:r>
            <a:r>
              <a:rPr lang="ru-RU" sz="2000" dirty="0" err="1"/>
              <a:t>телебаченні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Підсумкова</a:t>
            </a:r>
            <a:r>
              <a:rPr lang="ru-RU" sz="2000" dirty="0"/>
              <a:t> </a:t>
            </a:r>
            <a:r>
              <a:rPr lang="ru-RU" sz="2000" dirty="0" err="1"/>
              <a:t>звітна</a:t>
            </a:r>
            <a:r>
              <a:rPr lang="ru-RU" sz="2000" dirty="0"/>
              <a:t> </a:t>
            </a:r>
            <a:r>
              <a:rPr lang="ru-RU" sz="2000" dirty="0" err="1"/>
              <a:t>конференція</a:t>
            </a:r>
            <a:r>
              <a:rPr lang="ru-RU" sz="2000" dirty="0"/>
              <a:t>  </a:t>
            </a:r>
            <a:r>
              <a:rPr lang="ru-RU" sz="2000" dirty="0" err="1"/>
              <a:t>шкіл-учасниць</a:t>
            </a:r>
            <a:r>
              <a:rPr lang="ru-RU" sz="2000" dirty="0"/>
              <a:t> </a:t>
            </a:r>
            <a:r>
              <a:rPr lang="ru-RU" sz="2000" dirty="0" err="1"/>
              <a:t>Програми</a:t>
            </a:r>
            <a:r>
              <a:rPr lang="ru-RU" sz="2000" dirty="0"/>
              <a:t> про </a:t>
            </a:r>
            <a:r>
              <a:rPr lang="ru-RU" sz="2000" dirty="0" err="1"/>
              <a:t>результати</a:t>
            </a:r>
            <a:r>
              <a:rPr lang="ru-RU" sz="2000" dirty="0"/>
              <a:t> </a:t>
            </a:r>
            <a:r>
              <a:rPr lang="ru-RU" sz="2000" dirty="0" err="1"/>
              <a:t>реалізації</a:t>
            </a:r>
            <a:r>
              <a:rPr lang="ru-RU" sz="2000" dirty="0"/>
              <a:t> моделей і </a:t>
            </a:r>
            <a:r>
              <a:rPr lang="ru-RU" sz="2000" dirty="0" err="1"/>
              <a:t>програм</a:t>
            </a:r>
            <a:r>
              <a:rPr lang="ru-RU" sz="2000" dirty="0"/>
              <a:t> </a:t>
            </a:r>
            <a:r>
              <a:rPr lang="ru-RU" sz="2000" dirty="0" err="1"/>
              <a:t>свого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Громадське</a:t>
            </a:r>
            <a:r>
              <a:rPr lang="ru-RU" sz="2000" dirty="0"/>
              <a:t> </a:t>
            </a:r>
            <a:r>
              <a:rPr lang="ru-RU" sz="2000" dirty="0" err="1"/>
              <a:t>оцінювання</a:t>
            </a:r>
            <a:r>
              <a:rPr lang="ru-RU" sz="2000" dirty="0"/>
              <a:t> </a:t>
            </a:r>
            <a:r>
              <a:rPr lang="ru-RU" sz="2000" dirty="0" err="1"/>
              <a:t>ефективності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 </a:t>
            </a:r>
            <a:r>
              <a:rPr lang="ru-RU" sz="2000" dirty="0" err="1"/>
              <a:t>шкіл-учасниць</a:t>
            </a:r>
            <a:r>
              <a:rPr lang="ru-RU" sz="2000" dirty="0"/>
              <a:t> </a:t>
            </a:r>
            <a:r>
              <a:rPr lang="ru-RU" sz="2000" dirty="0" err="1"/>
              <a:t>Програми</a:t>
            </a:r>
            <a:r>
              <a:rPr lang="ru-RU" sz="2000" dirty="0"/>
              <a:t>, </a:t>
            </a:r>
            <a:r>
              <a:rPr lang="ru-RU" sz="2000" dirty="0" err="1"/>
              <a:t>виконання</a:t>
            </a:r>
            <a:r>
              <a:rPr lang="ru-RU" sz="2000" dirty="0"/>
              <a:t> </a:t>
            </a:r>
            <a:r>
              <a:rPr lang="ru-RU" sz="2000" dirty="0" err="1"/>
              <a:t>кошторисних</a:t>
            </a:r>
            <a:r>
              <a:rPr lang="ru-RU" sz="2000" dirty="0"/>
              <a:t> </a:t>
            </a:r>
            <a:r>
              <a:rPr lang="ru-RU" sz="2000" dirty="0" err="1"/>
              <a:t>витрат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Популяризація</a:t>
            </a:r>
            <a:r>
              <a:rPr lang="ru-RU" sz="2000" dirty="0"/>
              <a:t> на </a:t>
            </a:r>
            <a:r>
              <a:rPr lang="ru-RU" sz="2000" dirty="0" err="1"/>
              <a:t>обласному</a:t>
            </a:r>
            <a:r>
              <a:rPr lang="ru-RU" sz="2000" dirty="0"/>
              <a:t>, </a:t>
            </a:r>
            <a:r>
              <a:rPr lang="ru-RU" sz="2000" dirty="0" err="1"/>
              <a:t>всукраїнському</a:t>
            </a:r>
            <a:r>
              <a:rPr lang="ru-RU" sz="2000" dirty="0"/>
              <a:t> та </a:t>
            </a:r>
            <a:r>
              <a:rPr lang="ru-RU" sz="2000" dirty="0" err="1"/>
              <a:t>міжнародному</a:t>
            </a:r>
            <a:r>
              <a:rPr lang="ru-RU" sz="2000" dirty="0"/>
              <a:t> </a:t>
            </a:r>
            <a:r>
              <a:rPr lang="ru-RU" sz="2000" dirty="0" err="1"/>
              <a:t>рівнях</a:t>
            </a:r>
            <a:r>
              <a:rPr lang="ru-RU" sz="2000" dirty="0"/>
              <a:t> моделей і </a:t>
            </a:r>
            <a:r>
              <a:rPr lang="ru-RU" sz="2000" dirty="0" err="1"/>
              <a:t>досвіду</a:t>
            </a:r>
            <a:r>
              <a:rPr lang="ru-RU" sz="2000" dirty="0"/>
              <a:t> </a:t>
            </a:r>
            <a:r>
              <a:rPr lang="ru-RU" sz="2000" dirty="0" err="1"/>
              <a:t>діяльності</a:t>
            </a:r>
            <a:r>
              <a:rPr lang="ru-RU" sz="2000" dirty="0"/>
              <a:t> </a:t>
            </a:r>
            <a:r>
              <a:rPr lang="ru-RU" sz="2000" dirty="0" err="1"/>
              <a:t>інноваційних</a:t>
            </a:r>
            <a:r>
              <a:rPr lang="ru-RU" sz="2000" dirty="0"/>
              <a:t> </a:t>
            </a:r>
            <a:r>
              <a:rPr lang="ru-RU" sz="2000" dirty="0" err="1"/>
              <a:t>шкіл</a:t>
            </a:r>
            <a:r>
              <a:rPr lang="ru-RU" sz="2000" dirty="0"/>
              <a:t> </a:t>
            </a:r>
            <a:r>
              <a:rPr lang="ru-RU" sz="2000" dirty="0" err="1"/>
              <a:t>Черкащини</a:t>
            </a:r>
            <a:r>
              <a:rPr lang="ru-RU" sz="2000" dirty="0"/>
              <a:t> </a:t>
            </a: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забезпечення</a:t>
            </a:r>
            <a:r>
              <a:rPr lang="ru-RU" sz="2000" dirty="0"/>
              <a:t> </a:t>
            </a:r>
            <a:r>
              <a:rPr lang="ru-RU" sz="2000" dirty="0" err="1"/>
              <a:t>нових</a:t>
            </a:r>
            <a:r>
              <a:rPr lang="ru-RU" sz="2000" dirty="0"/>
              <a:t> </a:t>
            </a:r>
            <a:r>
              <a:rPr lang="ru-RU" sz="2000" dirty="0" err="1"/>
              <a:t>стандартів</a:t>
            </a:r>
            <a:r>
              <a:rPr lang="ru-RU" sz="2000" dirty="0"/>
              <a:t> </a:t>
            </a:r>
            <a:r>
              <a:rPr lang="ru-RU" sz="2000" dirty="0" err="1"/>
              <a:t>якості</a:t>
            </a:r>
            <a:r>
              <a:rPr lang="ru-RU" sz="2000" dirty="0"/>
              <a:t> </a:t>
            </a:r>
            <a:r>
              <a:rPr lang="ru-RU" sz="2000" dirty="0" err="1"/>
              <a:t>освіти</a:t>
            </a:r>
            <a:r>
              <a:rPr lang="ru-RU" sz="2000" dirty="0"/>
              <a:t> </a:t>
            </a:r>
            <a:r>
              <a:rPr lang="ru-RU" sz="2000" dirty="0" err="1"/>
              <a:t>дітей</a:t>
            </a:r>
            <a:r>
              <a:rPr lang="ru-RU" sz="2000" dirty="0"/>
              <a:t> та </a:t>
            </a:r>
            <a:r>
              <a:rPr lang="ru-RU" sz="2000" dirty="0" err="1"/>
              <a:t>учнівської</a:t>
            </a:r>
            <a:r>
              <a:rPr lang="ru-RU" sz="2000" dirty="0"/>
              <a:t> </a:t>
            </a:r>
            <a:r>
              <a:rPr lang="ru-RU" sz="2000" dirty="0" err="1"/>
              <a:t>молоді</a:t>
            </a:r>
            <a:r>
              <a:rPr lang="ru-RU" sz="2000" dirty="0"/>
              <a:t>. </a:t>
            </a:r>
          </a:p>
          <a:p>
            <a:pPr marL="0" indent="0">
              <a:buNone/>
            </a:pPr>
            <a:endParaRPr lang="ru-RU" sz="2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075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Реалізація Програми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6166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b="1" dirty="0"/>
              <a:t>9 лютого 2017 </a:t>
            </a:r>
            <a:r>
              <a:rPr lang="uk-UA" sz="2400" b="1" dirty="0" smtClean="0"/>
              <a:t>р. </a:t>
            </a:r>
            <a:r>
              <a:rPr lang="uk-UA" sz="2400" b="1" dirty="0"/>
              <a:t>-</a:t>
            </a:r>
            <a:r>
              <a:rPr lang="uk-UA" sz="2400" dirty="0" smtClean="0"/>
              <a:t> науково-практичний </a:t>
            </a:r>
            <a:r>
              <a:rPr lang="uk-UA" sz="2400" dirty="0"/>
              <a:t>семінар для директорів і заступників директорів </a:t>
            </a:r>
            <a:r>
              <a:rPr lang="uk-UA" sz="2400" dirty="0" smtClean="0"/>
              <a:t>«</a:t>
            </a:r>
            <a:r>
              <a:rPr lang="uk-UA" sz="2400" dirty="0"/>
              <a:t>Сучасні підходи до розроблення стратегії розвитку загальноосвітнього навчального закладу в контексті реформування системи освіти України». </a:t>
            </a:r>
            <a:endParaRPr lang="uk-UA" sz="2400" dirty="0" smtClean="0"/>
          </a:p>
          <a:p>
            <a:pPr marL="273050" indent="-273050" algn="just">
              <a:buFont typeface="Wingdings" panose="05000000000000000000" pitchFamily="2" charset="2"/>
              <a:buChar char="Ø"/>
            </a:pPr>
            <a:r>
              <a:rPr lang="uk-UA" sz="2400" dirty="0"/>
              <a:t>Інноваційний розвиток ЗНЗ в контексті реформування системи освіти України: прогностичні </a:t>
            </a:r>
            <a:r>
              <a:rPr lang="uk-UA" sz="2400" dirty="0" smtClean="0"/>
              <a:t>аспекти - </a:t>
            </a:r>
            <a:r>
              <a:rPr lang="uk-UA" sz="2400" i="1" dirty="0" err="1" smtClean="0"/>
              <a:t>Пузіков</a:t>
            </a:r>
            <a:r>
              <a:rPr lang="uk-UA" sz="2400" i="1" dirty="0" smtClean="0"/>
              <a:t> Дмитро Олегович</a:t>
            </a:r>
            <a:r>
              <a:rPr lang="uk-UA" sz="2400" dirty="0" smtClean="0"/>
              <a:t>, </a:t>
            </a:r>
            <a:r>
              <a:rPr lang="uk-UA" sz="2400" dirty="0"/>
              <a:t>кандидат педагогічних наук, доцент, завідувач відділу інновацій та стратегій розвитку освіти Інституту педагогіки НАПН </a:t>
            </a:r>
            <a:r>
              <a:rPr lang="uk-UA" sz="2400" dirty="0" smtClean="0"/>
              <a:t>України;</a:t>
            </a:r>
          </a:p>
          <a:p>
            <a:pPr marL="273050" indent="-273050" algn="just">
              <a:buFont typeface="Wingdings" panose="05000000000000000000" pitchFamily="2" charset="2"/>
              <a:buChar char="Ø"/>
            </a:pPr>
            <a:r>
              <a:rPr lang="uk-UA" sz="2400" dirty="0" smtClean="0"/>
              <a:t>Альтернативні джерела </a:t>
            </a:r>
            <a:r>
              <a:rPr lang="uk-UA" sz="2400" dirty="0"/>
              <a:t>фінансування освітніх </a:t>
            </a:r>
            <a:r>
              <a:rPr lang="uk-UA" sz="2400" dirty="0" smtClean="0"/>
              <a:t>проектів - </a:t>
            </a:r>
            <a:r>
              <a:rPr lang="uk-UA" sz="2400" i="1" dirty="0" smtClean="0"/>
              <a:t>Подолян </a:t>
            </a:r>
            <a:r>
              <a:rPr lang="uk-UA" sz="2400" i="1" dirty="0"/>
              <a:t>Іван Сергійович</a:t>
            </a:r>
            <a:r>
              <a:rPr lang="uk-UA" sz="2400" dirty="0"/>
              <a:t>, заступник директора Агенції регіонального розвитку Черкаської </a:t>
            </a:r>
            <a:r>
              <a:rPr lang="uk-UA" sz="2400" dirty="0" smtClean="0"/>
              <a:t>області.</a:t>
            </a:r>
          </a:p>
          <a:p>
            <a:pPr marL="273050" indent="-273050" algn="just">
              <a:buFont typeface="Wingdings" panose="05000000000000000000" pitchFamily="2" charset="2"/>
              <a:buChar char="Ø"/>
            </a:pP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328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790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Учасники з січня до серпня 2017 року</a:t>
            </a:r>
            <a:endParaRPr lang="uk-UA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5328592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ü"/>
            </a:pPr>
            <a:r>
              <a:rPr lang="uk-UA" dirty="0" smtClean="0"/>
              <a:t>розробили концепцію закладу, модель та план розвитку школи;</a:t>
            </a:r>
          </a:p>
          <a:p>
            <a:pPr algn="just">
              <a:buFont typeface="Wingdings" pitchFamily="2" charset="2"/>
              <a:buChar char="ü"/>
            </a:pPr>
            <a:r>
              <a:rPr lang="uk-UA" dirty="0" smtClean="0"/>
              <a:t>провели громадський захист моделі та програми розвитку;</a:t>
            </a:r>
          </a:p>
          <a:p>
            <a:pPr algn="just">
              <a:buFont typeface="Wingdings" pitchFamily="2" charset="2"/>
              <a:buChar char="ü"/>
            </a:pPr>
            <a:r>
              <a:rPr lang="uk-UA" dirty="0" smtClean="0"/>
              <a:t>підготовили матеріали для друку в журналі </a:t>
            </a:r>
            <a:r>
              <a:rPr lang="uk-UA" dirty="0" smtClean="0">
                <a:latin typeface="Times New Roman"/>
                <a:cs typeface="Times New Roman"/>
              </a:rPr>
              <a:t>«Рідна школа»;</a:t>
            </a:r>
          </a:p>
          <a:p>
            <a:pPr algn="just">
              <a:buFont typeface="Wingdings" pitchFamily="2" charset="2"/>
              <a:buChar char="ü"/>
            </a:pPr>
            <a:r>
              <a:rPr lang="uk-UA" dirty="0" smtClean="0">
                <a:latin typeface="Times New Roman"/>
                <a:cs typeface="Times New Roman"/>
              </a:rPr>
              <a:t>розпочали дослідно-експериментальну роботу;</a:t>
            </a:r>
          </a:p>
          <a:p>
            <a:pPr algn="just">
              <a:buFont typeface="Wingdings" pitchFamily="2" charset="2"/>
              <a:buChar char="ü"/>
            </a:pPr>
            <a:r>
              <a:rPr lang="uk-UA" dirty="0" smtClean="0">
                <a:latin typeface="Times New Roman"/>
                <a:cs typeface="Times New Roman"/>
              </a:rPr>
              <a:t>розробили графіки реалізації програми;</a:t>
            </a:r>
          </a:p>
          <a:p>
            <a:pPr algn="just">
              <a:buFont typeface="Wingdings" pitchFamily="2" charset="2"/>
              <a:buChar char="ü"/>
            </a:pPr>
            <a:r>
              <a:rPr lang="uk-UA" smtClean="0">
                <a:latin typeface="Times New Roman"/>
                <a:cs typeface="Times New Roman"/>
              </a:rPr>
              <a:t>почали </a:t>
            </a:r>
            <a:r>
              <a:rPr lang="uk-UA" dirty="0" smtClean="0">
                <a:latin typeface="Times New Roman"/>
                <a:cs typeface="Times New Roman"/>
              </a:rPr>
              <a:t>виконання…</a:t>
            </a:r>
          </a:p>
          <a:p>
            <a:pPr algn="just">
              <a:buFont typeface="Wingdings" pitchFamily="2" charset="2"/>
              <a:buChar char="ü"/>
            </a:pPr>
            <a:endParaRPr lang="uk-UA" dirty="0" smtClean="0">
              <a:latin typeface="Times New Roman"/>
              <a:cs typeface="Times New Roman"/>
            </a:endParaRPr>
          </a:p>
          <a:p>
            <a:pPr>
              <a:buFont typeface="Wingdings" pitchFamily="2" charset="2"/>
              <a:buChar char="ü"/>
            </a:pP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354162"/>
          </a:xfrm>
        </p:spPr>
        <p:txBody>
          <a:bodyPr>
            <a:noAutofit/>
          </a:bodyPr>
          <a:lstStyle/>
          <a:p>
            <a:r>
              <a:rPr lang="uk-UA" sz="3000" b="1" dirty="0" smtClean="0">
                <a:solidFill>
                  <a:srgbClr val="C00000"/>
                </a:solidFill>
              </a:rPr>
              <a:t>Авторська О.А. </a:t>
            </a:r>
            <a:r>
              <a:rPr lang="uk-UA" sz="3000" b="1" dirty="0" err="1" smtClean="0">
                <a:solidFill>
                  <a:srgbClr val="C00000"/>
                </a:solidFill>
              </a:rPr>
              <a:t>Захаренка</a:t>
            </a:r>
            <a:r>
              <a:rPr lang="uk-UA" sz="3000" b="1" dirty="0" smtClean="0">
                <a:solidFill>
                  <a:srgbClr val="C00000"/>
                </a:solidFill>
              </a:rPr>
              <a:t> середня загальноосвітня школа І-ІІІ ступенів </a:t>
            </a:r>
            <a:r>
              <a:rPr lang="uk-UA" sz="3000" b="1" dirty="0" err="1" smtClean="0">
                <a:solidFill>
                  <a:srgbClr val="C00000"/>
                </a:solidFill>
              </a:rPr>
              <a:t>с.Сахнівки</a:t>
            </a:r>
            <a:r>
              <a:rPr lang="uk-UA" sz="3000" b="1" dirty="0" smtClean="0">
                <a:solidFill>
                  <a:srgbClr val="C00000"/>
                </a:solidFill>
              </a:rPr>
              <a:t> К-Шевченківської районної ради</a:t>
            </a:r>
            <a:endParaRPr lang="uk-UA" sz="3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72816"/>
            <a:ext cx="8424936" cy="4525963"/>
          </a:xfrm>
        </p:spPr>
        <p:txBody>
          <a:bodyPr/>
          <a:lstStyle/>
          <a:p>
            <a:pPr algn="ctr">
              <a:buNone/>
            </a:pPr>
            <a:r>
              <a:rPr lang="uk-UA" b="1" dirty="0" err="1" smtClean="0"/>
              <a:t>Набутівська</a:t>
            </a:r>
            <a:r>
              <a:rPr lang="uk-UA" b="1" dirty="0" smtClean="0"/>
              <a:t> ОТГ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/>
              <a:t>ОП: </a:t>
            </a:r>
            <a:endParaRPr lang="uk-UA" dirty="0" smtClean="0"/>
          </a:p>
          <a:p>
            <a:pPr>
              <a:buFont typeface="Wingdings" pitchFamily="2" charset="2"/>
              <a:buChar char="Ø"/>
            </a:pPr>
            <a:r>
              <a:rPr lang="uk-UA" b="1" dirty="0" smtClean="0"/>
              <a:t>УД-МР: </a:t>
            </a:r>
            <a:r>
              <a:rPr lang="uk-UA" dirty="0" smtClean="0"/>
              <a:t>тренінги</a:t>
            </a:r>
            <a:endParaRPr lang="uk-UA" b="1" dirty="0" smtClean="0"/>
          </a:p>
          <a:p>
            <a:pPr>
              <a:buFont typeface="Wingdings" pitchFamily="2" charset="2"/>
              <a:buChar char="Ø"/>
            </a:pPr>
            <a:r>
              <a:rPr lang="uk-UA" b="1" dirty="0" smtClean="0"/>
              <a:t>МБ: </a:t>
            </a:r>
            <a:r>
              <a:rPr lang="uk-UA" dirty="0" smtClean="0"/>
              <a:t>виділено кошти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/>
              <a:t>ОШ: </a:t>
            </a:r>
            <a:r>
              <a:rPr lang="uk-UA" dirty="0" smtClean="0"/>
              <a:t>виділені кошти на ремонт, розпочато промивку системи опалення</a:t>
            </a:r>
            <a:r>
              <a:rPr lang="uk-UA" smtClean="0"/>
              <a:t>, ремонт ДНЗ</a:t>
            </a:r>
            <a:endParaRPr lang="uk-UA" dirty="0" smtClean="0"/>
          </a:p>
          <a:p>
            <a:pPr>
              <a:buFont typeface="Wingdings" pitchFamily="2" charset="2"/>
              <a:buChar char="Ø"/>
            </a:pPr>
            <a:r>
              <a:rPr lang="uk-UA" b="1" dirty="0" smtClean="0"/>
              <a:t>І:</a:t>
            </a:r>
            <a:endParaRPr lang="uk-UA" dirty="0" smtClean="0"/>
          </a:p>
          <a:p>
            <a:pPr>
              <a:buNone/>
            </a:pP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17632" cy="1426170"/>
          </a:xfrm>
        </p:spPr>
        <p:txBody>
          <a:bodyPr>
            <a:noAutofit/>
          </a:bodyPr>
          <a:lstStyle/>
          <a:p>
            <a:r>
              <a:rPr lang="uk-UA" sz="3400" b="1" dirty="0" err="1" smtClean="0">
                <a:solidFill>
                  <a:srgbClr val="C00000"/>
                </a:solidFill>
                <a:ea typeface="Times New Roman"/>
              </a:rPr>
              <a:t>Балаклеївська</a:t>
            </a:r>
            <a:r>
              <a:rPr lang="uk-UA" sz="3400" b="1" dirty="0" smtClean="0">
                <a:solidFill>
                  <a:srgbClr val="C00000"/>
                </a:solidFill>
                <a:ea typeface="Times New Roman"/>
              </a:rPr>
              <a:t> спеціалізована школа І-ІІІ ступенів №1 ім. Євгенії </a:t>
            </a:r>
            <a:r>
              <a:rPr lang="uk-UA" sz="3400" b="1" dirty="0" err="1" smtClean="0">
                <a:solidFill>
                  <a:srgbClr val="C00000"/>
                </a:solidFill>
                <a:ea typeface="Times New Roman"/>
              </a:rPr>
              <a:t>Гуглі</a:t>
            </a:r>
            <a:r>
              <a:rPr lang="uk-UA" sz="3400" b="1" dirty="0" smtClean="0">
                <a:solidFill>
                  <a:srgbClr val="C00000"/>
                </a:solidFill>
                <a:ea typeface="Times New Roman"/>
              </a:rPr>
              <a:t> Смілянської районної ради</a:t>
            </a:r>
            <a:endParaRPr lang="uk-UA" sz="3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8496944" cy="468052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uk-UA" sz="2700" b="1" dirty="0" smtClean="0"/>
              <a:t>ОП:</a:t>
            </a:r>
            <a:endParaRPr lang="uk-UA" sz="2700" dirty="0" smtClean="0"/>
          </a:p>
          <a:p>
            <a:pPr algn="just">
              <a:buFont typeface="Wingdings" pitchFamily="2" charset="2"/>
              <a:buChar char="Ø"/>
            </a:pPr>
            <a:r>
              <a:rPr lang="uk-UA" sz="2700" b="1" dirty="0" smtClean="0"/>
              <a:t>УД-МР: </a:t>
            </a:r>
            <a:r>
              <a:rPr lang="uk-UA" sz="2700" dirty="0" smtClean="0"/>
              <a:t>посада інженера-електроніка, </a:t>
            </a:r>
          </a:p>
          <a:p>
            <a:pPr indent="7938" algn="just">
              <a:buNone/>
            </a:pPr>
            <a:r>
              <a:rPr lang="uk-UA" sz="2700" dirty="0" smtClean="0"/>
              <a:t>хмарні технології (всіх учителів та учнів зареєстровано на </a:t>
            </a:r>
            <a:r>
              <a:rPr lang="uk-UA" sz="2700" dirty="0" err="1" smtClean="0"/>
              <a:t>gmail.com</a:t>
            </a:r>
            <a:r>
              <a:rPr lang="uk-UA" sz="2700" dirty="0" smtClean="0"/>
              <a:t>), тренінги для педагогів;</a:t>
            </a:r>
          </a:p>
          <a:p>
            <a:pPr algn="just">
              <a:buFont typeface="Wingdings" pitchFamily="2" charset="2"/>
              <a:buChar char="Ø"/>
            </a:pPr>
            <a:r>
              <a:rPr lang="uk-UA" sz="2700" b="1" dirty="0" smtClean="0"/>
              <a:t>МБ: </a:t>
            </a:r>
            <a:r>
              <a:rPr lang="uk-UA" sz="2700" dirty="0" smtClean="0">
                <a:ea typeface="Times New Roman"/>
                <a:cs typeface="Times New Roman"/>
              </a:rPr>
              <a:t>6 ноутбуків, спортивне обладнання,</a:t>
            </a:r>
            <a:r>
              <a:rPr lang="uk-UA" sz="2700" dirty="0" smtClean="0">
                <a:ea typeface="Times New Roman"/>
              </a:rPr>
              <a:t> меблі (демонстраційний  стіл, шафи); </a:t>
            </a:r>
            <a:r>
              <a:rPr lang="uk-UA" sz="2700" dirty="0" smtClean="0">
                <a:ea typeface="Times New Roman"/>
                <a:cs typeface="Times New Roman"/>
              </a:rPr>
              <a:t>  </a:t>
            </a:r>
            <a:endParaRPr lang="uk-UA" sz="2700" b="1" dirty="0" smtClean="0"/>
          </a:p>
          <a:p>
            <a:pPr indent="19050" algn="just">
              <a:buNone/>
            </a:pPr>
            <a:r>
              <a:rPr lang="uk-UA" sz="2700" i="1" dirty="0" smtClean="0"/>
              <a:t>виділені кошти: </a:t>
            </a:r>
            <a:r>
              <a:rPr lang="uk-UA" sz="2700" dirty="0" smtClean="0"/>
              <a:t>на </a:t>
            </a:r>
            <a:r>
              <a:rPr lang="uk-UA" sz="2700" dirty="0" smtClean="0">
                <a:ea typeface="Times New Roman"/>
                <a:cs typeface="Times New Roman"/>
              </a:rPr>
              <a:t>обладнання кабінетів, хімії, фізики і біології;</a:t>
            </a:r>
            <a:endParaRPr lang="uk-UA" sz="2700" dirty="0" smtClean="0"/>
          </a:p>
          <a:p>
            <a:pPr algn="just">
              <a:buFont typeface="Wingdings" pitchFamily="2" charset="2"/>
              <a:buChar char="Ø"/>
            </a:pPr>
            <a:r>
              <a:rPr lang="uk-UA" sz="2700" b="1" dirty="0" smtClean="0"/>
              <a:t>ОШ: </a:t>
            </a:r>
            <a:r>
              <a:rPr lang="uk-UA" sz="2700" dirty="0" smtClean="0">
                <a:ea typeface="Times New Roman"/>
                <a:cs typeface="Times New Roman"/>
              </a:rPr>
              <a:t>ремонт харчоблоку; встановлено 4 склопакети у спортивній залі</a:t>
            </a:r>
            <a:endParaRPr lang="uk-UA" sz="27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152128"/>
          </a:xfrm>
        </p:spPr>
        <p:txBody>
          <a:bodyPr>
            <a:noAutofit/>
          </a:bodyPr>
          <a:lstStyle/>
          <a:p>
            <a:r>
              <a:rPr lang="uk-UA" sz="3400" b="1" dirty="0" err="1" smtClean="0">
                <a:solidFill>
                  <a:srgbClr val="C00000"/>
                </a:solidFill>
              </a:rPr>
              <a:t>Ватутінська</a:t>
            </a:r>
            <a:r>
              <a:rPr lang="uk-UA" sz="3400" b="1" dirty="0" smtClean="0">
                <a:solidFill>
                  <a:srgbClr val="C00000"/>
                </a:solidFill>
              </a:rPr>
              <a:t> спеціалізована школа І-ІІІ ступенів №1 </a:t>
            </a:r>
            <a:r>
              <a:rPr lang="uk-UA" sz="3400" b="1" dirty="0" err="1" smtClean="0">
                <a:solidFill>
                  <a:srgbClr val="C00000"/>
                </a:solidFill>
              </a:rPr>
              <a:t>Ватутінської</a:t>
            </a:r>
            <a:r>
              <a:rPr lang="uk-UA" sz="3400" b="1" dirty="0" smtClean="0">
                <a:solidFill>
                  <a:srgbClr val="C00000"/>
                </a:solidFill>
              </a:rPr>
              <a:t> міської ради</a:t>
            </a:r>
            <a:endParaRPr lang="uk-UA" sz="3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52578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uk-UA" b="1" dirty="0" smtClean="0"/>
              <a:t>ОП: </a:t>
            </a:r>
            <a:r>
              <a:rPr lang="uk-UA" dirty="0" smtClean="0">
                <a:ea typeface="Calibri"/>
              </a:rPr>
              <a:t>проект «Інтелект України» (1 кл.);</a:t>
            </a:r>
            <a:endParaRPr lang="uk-UA" dirty="0" smtClean="0"/>
          </a:p>
          <a:p>
            <a:pPr algn="just">
              <a:buFont typeface="Wingdings" pitchFamily="2" charset="2"/>
              <a:buChar char="Ø"/>
            </a:pPr>
            <a:r>
              <a:rPr lang="uk-UA" b="1" dirty="0" smtClean="0"/>
              <a:t>УД-МР: </a:t>
            </a:r>
            <a:r>
              <a:rPr lang="uk-UA" dirty="0" smtClean="0"/>
              <a:t>дистанційне навчання педагогів; </a:t>
            </a:r>
          </a:p>
          <a:p>
            <a:pPr algn="just">
              <a:buNone/>
            </a:pPr>
            <a:r>
              <a:rPr lang="uk-UA" dirty="0" smtClean="0"/>
              <a:t>	введена посада інженера-електроніка; </a:t>
            </a:r>
          </a:p>
          <a:p>
            <a:pPr algn="just">
              <a:buFont typeface="Wingdings" pitchFamily="2" charset="2"/>
              <a:buChar char="Ø"/>
            </a:pPr>
            <a:r>
              <a:rPr lang="uk-UA" b="1" dirty="0" smtClean="0"/>
              <a:t>МБ: </a:t>
            </a:r>
            <a:r>
              <a:rPr lang="uk-UA" dirty="0" smtClean="0">
                <a:ea typeface="Calibri"/>
              </a:rPr>
              <a:t>придбано інтерактивну дошку; меблі (для 9 кабінетів, учительської);</a:t>
            </a:r>
            <a:endParaRPr lang="uk-UA" dirty="0" smtClean="0"/>
          </a:p>
          <a:p>
            <a:pPr algn="just">
              <a:buFont typeface="Wingdings" pitchFamily="2" charset="2"/>
              <a:buChar char="Ø"/>
            </a:pPr>
            <a:r>
              <a:rPr lang="uk-UA" b="1" dirty="0" smtClean="0"/>
              <a:t>ОШ: </a:t>
            </a:r>
            <a:r>
              <a:rPr lang="uk-UA" dirty="0" smtClean="0">
                <a:ea typeface="Calibri"/>
                <a:cs typeface="Calibri"/>
              </a:rPr>
              <a:t>відремонтовано  туалети (1-2 поверх); замінено в їдальні водопровідну та каналізаційну мережу</a:t>
            </a:r>
            <a:endParaRPr lang="uk-UA" dirty="0" smtClean="0"/>
          </a:p>
          <a:p>
            <a:pPr>
              <a:buFont typeface="Wingdings" pitchFamily="2" charset="2"/>
              <a:buChar char="Ø"/>
            </a:pPr>
            <a:r>
              <a:rPr lang="uk-UA" b="1" dirty="0" smtClean="0"/>
              <a:t>І:</a:t>
            </a:r>
            <a:endParaRPr lang="uk-UA" dirty="0" smtClean="0"/>
          </a:p>
          <a:p>
            <a:pPr>
              <a:buNone/>
            </a:pPr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txBody>
          <a:bodyPr>
            <a:normAutofit/>
          </a:bodyPr>
          <a:lstStyle/>
          <a:p>
            <a:r>
              <a:rPr lang="uk-UA" sz="3400" b="1" dirty="0" err="1" smtClean="0">
                <a:solidFill>
                  <a:srgbClr val="C00000"/>
                </a:solidFill>
              </a:rPr>
              <a:t>Ватутінська</a:t>
            </a:r>
            <a:r>
              <a:rPr lang="uk-UA" sz="3400" b="1" dirty="0" smtClean="0">
                <a:solidFill>
                  <a:srgbClr val="C00000"/>
                </a:solidFill>
              </a:rPr>
              <a:t> спеціалізована школа </a:t>
            </a:r>
            <a:br>
              <a:rPr lang="uk-UA" sz="3400" b="1" dirty="0" smtClean="0">
                <a:solidFill>
                  <a:srgbClr val="C00000"/>
                </a:solidFill>
              </a:rPr>
            </a:br>
            <a:r>
              <a:rPr lang="uk-UA" sz="3400" b="1" dirty="0" smtClean="0">
                <a:solidFill>
                  <a:srgbClr val="C00000"/>
                </a:solidFill>
              </a:rPr>
              <a:t>І-ІІІ ступенів №1</a:t>
            </a:r>
            <a:endParaRPr lang="uk-UA" sz="3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 descr="C:\Users\Елена\Desktop\ф\20170821_082829.jpg"/>
          <p:cNvPicPr>
            <a:picLocks noChangeAspect="1" noChangeArrowheads="1"/>
          </p:cNvPicPr>
          <p:nvPr/>
        </p:nvPicPr>
        <p:blipFill>
          <a:blip r:embed="rId2" cstate="print"/>
          <a:srcRect r="15769"/>
          <a:stretch>
            <a:fillRect/>
          </a:stretch>
        </p:blipFill>
        <p:spPr bwMode="auto">
          <a:xfrm>
            <a:off x="323528" y="1556792"/>
            <a:ext cx="5256584" cy="3744416"/>
          </a:xfrm>
          <a:prstGeom prst="rect">
            <a:avLst/>
          </a:prstGeom>
          <a:noFill/>
        </p:spPr>
      </p:pic>
      <p:pic>
        <p:nvPicPr>
          <p:cNvPr id="5" name="Picture 3" descr="C:\Users\Елена\Desktop\ф\20170821_0827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284984"/>
            <a:ext cx="5400601" cy="324036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28031"/>
          </a:xfrm>
        </p:spPr>
        <p:txBody>
          <a:bodyPr>
            <a:noAutofit/>
          </a:bodyPr>
          <a:lstStyle/>
          <a:p>
            <a:r>
              <a:rPr lang="uk-UA" sz="4800" b="1" dirty="0">
                <a:solidFill>
                  <a:srgbClr val="C00000"/>
                </a:solidFill>
              </a:rPr>
              <a:t>«Інноваційні школи Черкащини» 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>
                <a:hlinkClick r:id="rId2" action="ppaction://hlinkfile"/>
              </a:rPr>
              <a:t>Обласна цільова програма </a:t>
            </a:r>
            <a:r>
              <a:rPr lang="uk-UA" dirty="0" smtClean="0">
                <a:hlinkClick r:id="rId2" action="ppaction://hlinkfile"/>
              </a:rPr>
              <a:t>затверджена </a:t>
            </a:r>
            <a:r>
              <a:rPr lang="uk-UA" dirty="0">
                <a:hlinkClick r:id="rId2" action="ppaction://hlinkfile"/>
              </a:rPr>
              <a:t>рішенням Черкаської обласної ради від 07.10.2016 № 9-2/VII на період до 2020 року. </a:t>
            </a:r>
            <a:endParaRPr lang="ru-RU" dirty="0"/>
          </a:p>
          <a:p>
            <a:pPr marL="0" indent="0">
              <a:buNone/>
            </a:pPr>
            <a:r>
              <a:rPr lang="uk-UA" dirty="0" smtClean="0"/>
              <a:t>Паспорт програми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64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uk-UA" sz="3400" b="1" dirty="0" err="1" smtClean="0">
                <a:solidFill>
                  <a:srgbClr val="C00000"/>
                </a:solidFill>
              </a:rPr>
              <a:t>Верхняцький</a:t>
            </a:r>
            <a:r>
              <a:rPr lang="uk-UA" sz="3400" b="1" dirty="0" smtClean="0">
                <a:solidFill>
                  <a:srgbClr val="C00000"/>
                </a:solidFill>
              </a:rPr>
              <a:t> НВК «Загальноосвітня школа І-ІІІ ступенів №1 - ліцей» </a:t>
            </a:r>
            <a:r>
              <a:rPr lang="uk-UA" sz="3400" b="1" dirty="0" err="1" smtClean="0">
                <a:solidFill>
                  <a:srgbClr val="C00000"/>
                </a:solidFill>
              </a:rPr>
              <a:t>Христинівської</a:t>
            </a:r>
            <a:r>
              <a:rPr lang="uk-UA" sz="3400" b="1" dirty="0" smtClean="0">
                <a:solidFill>
                  <a:srgbClr val="C00000"/>
                </a:solidFill>
              </a:rPr>
              <a:t> районної ради</a:t>
            </a:r>
            <a:endParaRPr lang="uk-UA" sz="3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72816"/>
            <a:ext cx="8435280" cy="4824536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b="1" dirty="0" smtClean="0"/>
              <a:t>ОП: </a:t>
            </a:r>
            <a:r>
              <a:rPr lang="uk-UA" dirty="0" smtClean="0"/>
              <a:t>технологія</a:t>
            </a:r>
            <a:r>
              <a:rPr lang="uk-UA" b="1" dirty="0" smtClean="0"/>
              <a:t> </a:t>
            </a:r>
            <a:r>
              <a:rPr lang="uk-UA" kern="50" dirty="0" smtClean="0">
                <a:ea typeface="Times New Roman"/>
              </a:rPr>
              <a:t>«Росток» (1 кл);</a:t>
            </a:r>
            <a:endParaRPr lang="uk-UA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b="1" dirty="0" smtClean="0"/>
              <a:t>УД-МР:</a:t>
            </a:r>
            <a:r>
              <a:rPr lang="uk-UA" dirty="0" smtClean="0"/>
              <a:t> поліпшення управління (ц</a:t>
            </a:r>
            <a:r>
              <a:rPr lang="uk-UA" kern="50" dirty="0" smtClean="0">
                <a:ea typeface="Times New Roman"/>
              </a:rPr>
              <a:t>икл </a:t>
            </a:r>
            <a:r>
              <a:rPr lang="uk-UA" kern="50" dirty="0" err="1" smtClean="0">
                <a:ea typeface="Times New Roman"/>
              </a:rPr>
              <a:t>Шумарта-Демінга</a:t>
            </a:r>
            <a:r>
              <a:rPr lang="uk-UA" kern="50" dirty="0" smtClean="0">
                <a:ea typeface="Times New Roman"/>
              </a:rPr>
              <a:t>), моніторингові дослідження;</a:t>
            </a:r>
            <a:endParaRPr lang="uk-UA" b="1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b="1" dirty="0" smtClean="0"/>
              <a:t>МБ: </a:t>
            </a:r>
            <a:r>
              <a:rPr lang="uk-UA" dirty="0" smtClean="0"/>
              <a:t>меблі, інтерактивні дошки (2), телевізори, </a:t>
            </a:r>
            <a:r>
              <a:rPr lang="uk-UA" kern="50" dirty="0" smtClean="0">
                <a:ea typeface="Times New Roman"/>
              </a:rPr>
              <a:t>лінгафонний кабінет;</a:t>
            </a:r>
            <a:endParaRPr lang="uk-UA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b="1" dirty="0" smtClean="0"/>
              <a:t>ОШ: </a:t>
            </a:r>
            <a:r>
              <a:rPr lang="uk-UA" dirty="0" smtClean="0"/>
              <a:t>заміна</a:t>
            </a:r>
            <a:r>
              <a:rPr lang="uk-UA" b="1" dirty="0" smtClean="0"/>
              <a:t> </a:t>
            </a:r>
            <a:r>
              <a:rPr lang="uk-UA" dirty="0" smtClean="0"/>
              <a:t>вікон (156), дверей (15), ремонт цоколя;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b="1" dirty="0" smtClean="0"/>
              <a:t>І: </a:t>
            </a:r>
            <a:r>
              <a:rPr lang="uk-UA" dirty="0" smtClean="0"/>
              <a:t>дизайнерське оформлення фасаду, холу та кабінетів (фізики, біології, української мови, </a:t>
            </a:r>
            <a:r>
              <a:rPr lang="uk-UA" kern="50" dirty="0" smtClean="0">
                <a:ea typeface="Times New Roman"/>
              </a:rPr>
              <a:t>«</a:t>
            </a:r>
            <a:r>
              <a:rPr lang="uk-UA" kern="50" dirty="0" err="1" smtClean="0">
                <a:ea typeface="Times New Roman"/>
              </a:rPr>
              <a:t>Еко</a:t>
            </a:r>
            <a:r>
              <a:rPr lang="uk-UA" kern="50" dirty="0" smtClean="0">
                <a:ea typeface="Times New Roman"/>
              </a:rPr>
              <a:t> класу», 1-го класу)</a:t>
            </a:r>
            <a:endParaRPr lang="uk-UA" dirty="0" smtClean="0"/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uk-UA" sz="3600" b="1" dirty="0" err="1" smtClean="0">
                <a:solidFill>
                  <a:srgbClr val="C00000"/>
                </a:solidFill>
              </a:rPr>
              <a:t>Верхняцький</a:t>
            </a:r>
            <a:r>
              <a:rPr lang="uk-UA" sz="3600" b="1" dirty="0" smtClean="0">
                <a:solidFill>
                  <a:srgbClr val="C00000"/>
                </a:solidFill>
              </a:rPr>
              <a:t> НВК</a:t>
            </a:r>
            <a:endParaRPr lang="uk-UA" sz="3600" dirty="0">
              <a:solidFill>
                <a:srgbClr val="C00000"/>
              </a:solidFill>
            </a:endParaRPr>
          </a:p>
        </p:txBody>
      </p:sp>
      <p:pic>
        <p:nvPicPr>
          <p:cNvPr id="2052" name="Picture 4" descr="IMG_20170817_151133"/>
          <p:cNvPicPr>
            <a:picLocks noChangeAspect="1" noChangeArrowheads="1"/>
          </p:cNvPicPr>
          <p:nvPr/>
        </p:nvPicPr>
        <p:blipFill>
          <a:blip r:embed="rId2" cstate="print"/>
          <a:srcRect t="8360" b="14911"/>
          <a:stretch>
            <a:fillRect/>
          </a:stretch>
        </p:blipFill>
        <p:spPr bwMode="auto">
          <a:xfrm>
            <a:off x="251520" y="908721"/>
            <a:ext cx="3564000" cy="3605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IMG_20170817_1434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908720"/>
            <a:ext cx="5040000" cy="378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IMG_20170817_150809"/>
          <p:cNvPicPr>
            <a:picLocks noChangeAspect="1" noChangeArrowheads="1"/>
          </p:cNvPicPr>
          <p:nvPr/>
        </p:nvPicPr>
        <p:blipFill>
          <a:blip r:embed="rId4" cstate="print"/>
          <a:srcRect r="38564" b="16051"/>
          <a:stretch>
            <a:fillRect/>
          </a:stretch>
        </p:blipFill>
        <p:spPr bwMode="auto">
          <a:xfrm>
            <a:off x="251520" y="2996952"/>
            <a:ext cx="3564000" cy="364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Шаховий клас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2852936"/>
            <a:ext cx="5040000" cy="379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210146"/>
          </a:xfrm>
        </p:spPr>
        <p:txBody>
          <a:bodyPr>
            <a:normAutofit/>
          </a:bodyPr>
          <a:lstStyle/>
          <a:p>
            <a:r>
              <a:rPr lang="uk-UA" sz="3600" b="1" dirty="0" err="1" smtClean="0">
                <a:solidFill>
                  <a:srgbClr val="C00000"/>
                </a:solidFill>
                <a:ea typeface="Times New Roman"/>
              </a:rPr>
              <a:t>Городищенський</a:t>
            </a:r>
            <a:r>
              <a:rPr lang="uk-UA" sz="3600" b="1" dirty="0" smtClean="0">
                <a:solidFill>
                  <a:srgbClr val="C00000"/>
                </a:solidFill>
                <a:ea typeface="Times New Roman"/>
              </a:rPr>
              <a:t> економічний ліцей </a:t>
            </a:r>
            <a:r>
              <a:rPr lang="uk-UA" sz="3600" b="1" dirty="0" err="1" smtClean="0">
                <a:solidFill>
                  <a:srgbClr val="C00000"/>
                </a:solidFill>
                <a:ea typeface="Times New Roman"/>
              </a:rPr>
              <a:t>Городищенської</a:t>
            </a:r>
            <a:r>
              <a:rPr lang="uk-UA" sz="3600" b="1" dirty="0" smtClean="0">
                <a:solidFill>
                  <a:srgbClr val="C00000"/>
                </a:solidFill>
                <a:ea typeface="Times New Roman"/>
              </a:rPr>
              <a:t> районної ради</a:t>
            </a:r>
            <a:endParaRPr lang="uk-UA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78112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uk-UA" b="1" dirty="0" smtClean="0"/>
              <a:t>ОП:</a:t>
            </a:r>
          </a:p>
          <a:p>
            <a:pPr indent="9525" algn="just">
              <a:buNone/>
            </a:pPr>
            <a:r>
              <a:rPr lang="uk-UA" dirty="0" smtClean="0"/>
              <a:t>експеримент: </a:t>
            </a:r>
            <a:r>
              <a:rPr lang="uk-UA" dirty="0" smtClean="0">
                <a:ea typeface="Times New Roman"/>
              </a:rPr>
              <a:t>«Хмарні сервіси в освіті», «Науково-методичні засади впровадження фінансової грамотності у навчально-виховний процес»;</a:t>
            </a:r>
            <a:endParaRPr lang="uk-UA" dirty="0" smtClean="0"/>
          </a:p>
          <a:p>
            <a:pPr algn="just">
              <a:buFont typeface="Wingdings" pitchFamily="2" charset="2"/>
              <a:buChar char="Ø"/>
            </a:pPr>
            <a:r>
              <a:rPr lang="uk-UA" b="1" dirty="0" smtClean="0"/>
              <a:t>УД-МР: </a:t>
            </a:r>
            <a:r>
              <a:rPr lang="uk-UA" dirty="0" smtClean="0"/>
              <a:t>хмарні технології;</a:t>
            </a:r>
          </a:p>
          <a:p>
            <a:pPr algn="just">
              <a:buFont typeface="Wingdings" pitchFamily="2" charset="2"/>
              <a:buChar char="Ø"/>
            </a:pPr>
            <a:r>
              <a:rPr lang="uk-UA" b="1" dirty="0" smtClean="0"/>
              <a:t>МБ: </a:t>
            </a:r>
            <a:r>
              <a:rPr lang="uk-UA" i="1" dirty="0" smtClean="0"/>
              <a:t>виділено</a:t>
            </a:r>
            <a:r>
              <a:rPr lang="uk-UA" dirty="0" smtClean="0"/>
              <a:t> кошти на закупівлю кабінетів, набору ЛЕГО;</a:t>
            </a:r>
          </a:p>
          <a:p>
            <a:pPr algn="just">
              <a:buFont typeface="Wingdings" pitchFamily="2" charset="2"/>
              <a:buChar char="Ø"/>
            </a:pPr>
            <a:r>
              <a:rPr lang="uk-UA" b="1" dirty="0" smtClean="0"/>
              <a:t>ОШ: </a:t>
            </a:r>
            <a:r>
              <a:rPr lang="uk-UA" dirty="0" smtClean="0">
                <a:ea typeface="Times New Roman"/>
              </a:rPr>
              <a:t>заміна вікон (37),  дверей,  оформлення сучасного  інтер’єру  кабінетів та коридорів</a:t>
            </a:r>
            <a:endParaRPr lang="uk-UA" dirty="0" smtClean="0"/>
          </a:p>
          <a:p>
            <a:pPr>
              <a:buNone/>
            </a:pP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570186"/>
          </a:xfrm>
        </p:spPr>
        <p:txBody>
          <a:bodyPr>
            <a:noAutofit/>
          </a:bodyPr>
          <a:lstStyle/>
          <a:p>
            <a:r>
              <a:rPr lang="uk-UA" sz="3200" b="1" dirty="0" err="1" smtClean="0">
                <a:solidFill>
                  <a:srgbClr val="C00000"/>
                </a:solidFill>
              </a:rPr>
              <a:t>Драбівський</a:t>
            </a:r>
            <a:r>
              <a:rPr lang="uk-UA" sz="3200" b="1" dirty="0" smtClean="0">
                <a:solidFill>
                  <a:srgbClr val="C00000"/>
                </a:solidFill>
              </a:rPr>
              <a:t> НВК «загальноосвітня школа </a:t>
            </a:r>
            <a:br>
              <a:rPr lang="uk-UA" sz="3200" b="1" dirty="0" smtClean="0">
                <a:solidFill>
                  <a:srgbClr val="C00000"/>
                </a:solidFill>
              </a:rPr>
            </a:br>
            <a:r>
              <a:rPr lang="uk-UA" sz="3200" b="1" dirty="0" smtClean="0">
                <a:solidFill>
                  <a:srgbClr val="C00000"/>
                </a:solidFill>
              </a:rPr>
              <a:t>І-ІІІ ступенів ім. С.В. Васильченка - гімназія» </a:t>
            </a:r>
            <a:r>
              <a:rPr lang="uk-UA" sz="3200" b="1" dirty="0" err="1" smtClean="0">
                <a:solidFill>
                  <a:srgbClr val="C00000"/>
                </a:solidFill>
              </a:rPr>
              <a:t>Драбівської</a:t>
            </a:r>
            <a:r>
              <a:rPr lang="uk-UA" sz="3200" b="1" dirty="0" smtClean="0">
                <a:solidFill>
                  <a:srgbClr val="C00000"/>
                </a:solidFill>
              </a:rPr>
              <a:t> районної ради</a:t>
            </a:r>
            <a:endParaRPr lang="uk-UA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16832"/>
            <a:ext cx="8640960" cy="470790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sz="2600" b="1" dirty="0" smtClean="0"/>
              <a:t>ОП:</a:t>
            </a:r>
            <a:r>
              <a:rPr lang="uk-UA" sz="2600" dirty="0" smtClean="0"/>
              <a:t> курс «Фінансова грамотність», «Основи споживчих знань», STEAM-освіта, «Інтелект України» (1-2 класи);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sz="2600" b="1" dirty="0" smtClean="0"/>
              <a:t>УД-МР: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sz="2600" b="1" dirty="0" smtClean="0"/>
              <a:t>МБ: </a:t>
            </a:r>
            <a:r>
              <a:rPr lang="uk-UA" sz="2600" i="1" dirty="0" smtClean="0"/>
              <a:t>тендер</a:t>
            </a:r>
            <a:r>
              <a:rPr lang="uk-UA" sz="2600" dirty="0" smtClean="0"/>
              <a:t> (лінгафонний кабінет, комп’ютерна техніка);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sz="2600" b="1" dirty="0" smtClean="0"/>
              <a:t>ОШ:</a:t>
            </a:r>
            <a:r>
              <a:rPr lang="uk-UA" sz="2600" dirty="0" smtClean="0"/>
              <a:t> капітальний ремонт даху їдальні, покрито покрівлі </a:t>
            </a:r>
            <a:r>
              <a:rPr lang="uk-UA" sz="2600" dirty="0" err="1" smtClean="0"/>
              <a:t>металочерепицею</a:t>
            </a:r>
            <a:r>
              <a:rPr lang="uk-UA" sz="2600" dirty="0" smtClean="0"/>
              <a:t> (60%); обробка протигрибковим вапняним розчином та фарбування стін їдальні та трьох кабінетів, установлено 24 вікна;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sz="2600" b="1" dirty="0" smtClean="0"/>
              <a:t>І:</a:t>
            </a:r>
            <a:r>
              <a:rPr lang="uk-UA" sz="2600" dirty="0" smtClean="0"/>
              <a:t> оформлено 17 навчальних кабінетів, їдальню, коридори І та ІІ поверху; банер на фасаді</a:t>
            </a:r>
            <a:endParaRPr lang="uk-UA" sz="2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04248" y="6309320"/>
            <a:ext cx="2133600" cy="365125"/>
          </a:xfrm>
        </p:spPr>
        <p:txBody>
          <a:bodyPr/>
          <a:lstStyle/>
          <a:p>
            <a:fld id="{90CA54CB-117E-43D9-A86A-C4A7117494D2}" type="slidenum">
              <a:rPr lang="ru-RU" sz="1800" smtClean="0">
                <a:solidFill>
                  <a:schemeClr val="tx2">
                    <a:lumMod val="50000"/>
                  </a:schemeClr>
                </a:solidFill>
              </a:rPr>
              <a:pPr/>
              <a:t>23</a:t>
            </a:fld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uk-UA" sz="3200" b="1" dirty="0" err="1" smtClean="0">
                <a:solidFill>
                  <a:srgbClr val="C00000"/>
                </a:solidFill>
              </a:rPr>
              <a:t>Жашківська</a:t>
            </a:r>
            <a:r>
              <a:rPr lang="uk-UA" sz="3200" b="1" dirty="0" smtClean="0">
                <a:solidFill>
                  <a:srgbClr val="C00000"/>
                </a:solidFill>
              </a:rPr>
              <a:t> спеціалізована школа №1 </a:t>
            </a:r>
            <a:br>
              <a:rPr lang="uk-UA" sz="3200" b="1" dirty="0" smtClean="0">
                <a:solidFill>
                  <a:srgbClr val="C00000"/>
                </a:solidFill>
              </a:rPr>
            </a:br>
            <a:r>
              <a:rPr lang="uk-UA" sz="3200" b="1" dirty="0" smtClean="0">
                <a:solidFill>
                  <a:srgbClr val="C00000"/>
                </a:solidFill>
              </a:rPr>
              <a:t>з поглибленим вивченням окремих предметів </a:t>
            </a:r>
            <a:r>
              <a:rPr lang="uk-UA" sz="3200" b="1" dirty="0" err="1" smtClean="0">
                <a:solidFill>
                  <a:srgbClr val="C00000"/>
                </a:solidFill>
              </a:rPr>
              <a:t>Жашківської</a:t>
            </a:r>
            <a:r>
              <a:rPr lang="uk-UA" sz="3200" b="1" dirty="0" smtClean="0">
                <a:solidFill>
                  <a:srgbClr val="C00000"/>
                </a:solidFill>
              </a:rPr>
              <a:t> районної ради</a:t>
            </a:r>
            <a:endParaRPr lang="uk-UA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5157192"/>
          </a:xfrm>
        </p:spPr>
        <p:txBody>
          <a:bodyPr>
            <a:normAutofit fontScale="77500" lnSpcReduction="20000"/>
          </a:bodyPr>
          <a:lstStyle/>
          <a:p>
            <a:pPr lvl="0"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b="1" dirty="0" smtClean="0"/>
              <a:t>ОП: </a:t>
            </a:r>
            <a:r>
              <a:rPr lang="uk-UA" dirty="0" err="1" smtClean="0">
                <a:ea typeface="Calibri"/>
                <a:cs typeface="Times New Roman"/>
              </a:rPr>
              <a:t>міжкласові</a:t>
            </a:r>
            <a:r>
              <a:rPr lang="uk-UA" dirty="0" smtClean="0">
                <a:ea typeface="Calibri"/>
                <a:cs typeface="Times New Roman"/>
              </a:rPr>
              <a:t> курси за вибором (6,10 кл.); спарені уроки; перевернуте навчання, </a:t>
            </a:r>
            <a:r>
              <a:rPr lang="en-US" dirty="0" smtClean="0">
                <a:ea typeface="Calibri"/>
              </a:rPr>
              <a:t>Lego</a:t>
            </a:r>
            <a:r>
              <a:rPr lang="uk-UA" dirty="0" smtClean="0">
                <a:ea typeface="Calibri"/>
              </a:rPr>
              <a:t>; літня школа «Інтелект»,</a:t>
            </a:r>
            <a:r>
              <a:rPr lang="uk-UA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uk-UA" dirty="0" smtClean="0">
                <a:ea typeface="Calibri"/>
              </a:rPr>
              <a:t>табір </a:t>
            </a:r>
            <a:r>
              <a:rPr lang="en-US" dirty="0" err="1" smtClean="0">
                <a:ea typeface="Calibri"/>
              </a:rPr>
              <a:t>GoCamp</a:t>
            </a:r>
            <a:r>
              <a:rPr lang="uk-UA" dirty="0" smtClean="0">
                <a:ea typeface="Calibri"/>
              </a:rPr>
              <a:t>,</a:t>
            </a:r>
            <a:r>
              <a:rPr lang="en-US" dirty="0" smtClean="0">
                <a:ea typeface="Calibri"/>
              </a:rPr>
              <a:t> </a:t>
            </a:r>
            <a:r>
              <a:rPr lang="uk-UA" dirty="0" smtClean="0"/>
              <a:t>військово-патріотичний табір «Отамани»;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b="1" dirty="0" smtClean="0"/>
              <a:t>УД-МР: </a:t>
            </a:r>
            <a:r>
              <a:rPr lang="uk-UA" dirty="0" smtClean="0">
                <a:ea typeface="Calibri"/>
              </a:rPr>
              <a:t>введено посаду методиста; вводиться електронний щоденник (платформа </a:t>
            </a:r>
            <a:r>
              <a:rPr lang="uk-UA" dirty="0" err="1" smtClean="0">
                <a:ea typeface="Calibri"/>
              </a:rPr>
              <a:t>ІСУО</a:t>
            </a:r>
            <a:r>
              <a:rPr lang="uk-UA" dirty="0" smtClean="0">
                <a:ea typeface="Calibri"/>
              </a:rPr>
              <a:t> «Мої знання» );</a:t>
            </a:r>
            <a:endParaRPr lang="uk-UA" b="1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b="1" dirty="0" smtClean="0"/>
              <a:t>МБ: </a:t>
            </a:r>
            <a:r>
              <a:rPr lang="uk-UA" dirty="0" smtClean="0"/>
              <a:t>вуличні тренажери, дитячий майданчик, 3 швейні машинки, плита з духовкою, меблі;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b="1" dirty="0" smtClean="0"/>
              <a:t>ОШ: </a:t>
            </a:r>
            <a:r>
              <a:rPr lang="uk-UA" dirty="0" smtClean="0"/>
              <a:t>проводиться</a:t>
            </a:r>
            <a:r>
              <a:rPr lang="uk-UA" b="1" dirty="0" smtClean="0"/>
              <a:t> </a:t>
            </a:r>
            <a:r>
              <a:rPr lang="uk-UA" dirty="0" smtClean="0"/>
              <a:t>заміна вікон, ремонт їдальні, </a:t>
            </a:r>
            <a:r>
              <a:rPr lang="uk-UA" dirty="0" smtClean="0">
                <a:ea typeface="Calibri"/>
              </a:rPr>
              <a:t>встановлюється система підготовки та очищення води;</a:t>
            </a:r>
            <a:endParaRPr lang="uk-UA" dirty="0" smtClean="0"/>
          </a:p>
          <a:p>
            <a:pPr indent="1905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i="1" dirty="0" smtClean="0"/>
              <a:t>тендер</a:t>
            </a:r>
            <a:r>
              <a:rPr lang="uk-UA" dirty="0" smtClean="0"/>
              <a:t> на закупівлю кабінетів (географії, біології, Захисту Вітчизни, інформатики, математики, </a:t>
            </a:r>
            <a:r>
              <a:rPr lang="en-US" dirty="0" smtClean="0">
                <a:ea typeface="Calibri"/>
              </a:rPr>
              <a:t>Lego</a:t>
            </a:r>
            <a:r>
              <a:rPr lang="uk-UA" dirty="0" smtClean="0">
                <a:ea typeface="Calibri"/>
              </a:rPr>
              <a:t>);</a:t>
            </a:r>
            <a:endParaRPr lang="uk-UA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b="1" dirty="0" smtClean="0"/>
              <a:t>І: </a:t>
            </a:r>
            <a:r>
              <a:rPr lang="uk-UA" dirty="0" smtClean="0"/>
              <a:t>посаджено алею туй, </a:t>
            </a:r>
            <a:r>
              <a:rPr lang="uk-UA" dirty="0" smtClean="0">
                <a:ea typeface="Calibri"/>
              </a:rPr>
              <a:t>створено куточок вшанування пам’яті учасників воєнних дій на Україні </a:t>
            </a:r>
            <a:endParaRPr lang="uk-UA" dirty="0" smtClean="0"/>
          </a:p>
          <a:p>
            <a:pPr>
              <a:buNone/>
            </a:pP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922114"/>
          </a:xfrm>
        </p:spPr>
        <p:txBody>
          <a:bodyPr>
            <a:noAutofit/>
          </a:bodyPr>
          <a:lstStyle/>
          <a:p>
            <a:r>
              <a:rPr lang="uk-UA" sz="3500" b="1" dirty="0" err="1" smtClean="0">
                <a:solidFill>
                  <a:srgbClr val="C00000"/>
                </a:solidFill>
              </a:rPr>
              <a:t>Жашківська</a:t>
            </a:r>
            <a:r>
              <a:rPr lang="uk-UA" sz="3500" b="1" dirty="0" smtClean="0">
                <a:solidFill>
                  <a:srgbClr val="C00000"/>
                </a:solidFill>
              </a:rPr>
              <a:t> спеціалізована школа №1 </a:t>
            </a:r>
            <a:endParaRPr lang="uk-UA" sz="35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Елена\Desktop\ф\дитячий спортивний майданчик\18238000_952664891503939_2572992752736761084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5401919" cy="3600400"/>
          </a:xfrm>
          <a:prstGeom prst="rect">
            <a:avLst/>
          </a:prstGeom>
          <a:noFill/>
        </p:spPr>
      </p:pic>
      <p:pic>
        <p:nvPicPr>
          <p:cNvPr id="4099" name="Picture 3" descr="C:\Users\Елена\Desktop\ф\Куточок патріотичного виховання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492896"/>
            <a:ext cx="5400000" cy="4050000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498178"/>
          </a:xfrm>
        </p:spPr>
        <p:txBody>
          <a:bodyPr>
            <a:noAutofit/>
          </a:bodyPr>
          <a:lstStyle/>
          <a:p>
            <a:r>
              <a:rPr lang="uk-UA" sz="3400" b="1" dirty="0" smtClean="0">
                <a:solidFill>
                  <a:srgbClr val="C00000"/>
                </a:solidFill>
              </a:rPr>
              <a:t>Звенигородська спеціалізована школа І-ІІІ ступенів №3 Звенигородської районної ради</a:t>
            </a:r>
            <a:endParaRPr lang="uk-UA" sz="3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72816"/>
            <a:ext cx="8568952" cy="4824536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b="1" dirty="0" smtClean="0"/>
              <a:t>ОП: </a:t>
            </a:r>
            <a:r>
              <a:rPr lang="uk-UA" dirty="0" smtClean="0">
                <a:ea typeface="Calibri"/>
              </a:rPr>
              <a:t>проект «Інтелект України» (1 кл);</a:t>
            </a:r>
            <a:endParaRPr lang="uk-UA" dirty="0" smtClean="0"/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b="1" dirty="0" smtClean="0"/>
              <a:t>УД-МР: </a:t>
            </a:r>
            <a:r>
              <a:rPr lang="uk-UA" dirty="0" smtClean="0">
                <a:ea typeface="Calibri"/>
              </a:rPr>
              <a:t>віртуальний  методичний кабінет та учительська; тренінги </a:t>
            </a:r>
            <a:r>
              <a:rPr lang="uk-UA" smtClean="0">
                <a:ea typeface="Calibri"/>
              </a:rPr>
              <a:t>для педагогів;</a:t>
            </a:r>
            <a:endParaRPr lang="uk-UA" dirty="0" smtClean="0">
              <a:ea typeface="Calibri"/>
            </a:endParaRPr>
          </a:p>
          <a:p>
            <a:pPr indent="19050" algn="just">
              <a:spcBef>
                <a:spcPts val="0"/>
              </a:spcBef>
              <a:buNone/>
            </a:pPr>
            <a:r>
              <a:rPr lang="uk-UA" dirty="0" smtClean="0">
                <a:ea typeface="Calibri"/>
              </a:rPr>
              <a:t>посада заступника з науково-методичної роботи;</a:t>
            </a:r>
            <a:endParaRPr lang="uk-UA" b="1" dirty="0" smtClean="0"/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b="1" dirty="0" smtClean="0"/>
              <a:t>МБ: </a:t>
            </a:r>
            <a:r>
              <a:rPr lang="uk-UA" dirty="0" smtClean="0">
                <a:ea typeface="Calibri"/>
              </a:rPr>
              <a:t>телевізор (1 кл); </a:t>
            </a:r>
          </a:p>
          <a:p>
            <a:pPr indent="19050" algn="just">
              <a:spcBef>
                <a:spcPts val="0"/>
              </a:spcBef>
              <a:buNone/>
            </a:pPr>
            <a:r>
              <a:rPr lang="uk-UA" i="1" dirty="0" smtClean="0">
                <a:ea typeface="Calibri"/>
              </a:rPr>
              <a:t>планується</a:t>
            </a:r>
            <a:r>
              <a:rPr lang="uk-UA" dirty="0" smtClean="0">
                <a:ea typeface="Calibri"/>
              </a:rPr>
              <a:t> придбання кабінетів фізики, хімії, біології;</a:t>
            </a:r>
            <a:endParaRPr lang="uk-UA" dirty="0" smtClean="0"/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b="1" dirty="0" smtClean="0"/>
              <a:t>ОШ:</a:t>
            </a:r>
            <a:endParaRPr lang="uk-UA" dirty="0" smtClean="0"/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b="1" dirty="0" smtClean="0"/>
              <a:t>І: </a:t>
            </a:r>
            <a:r>
              <a:rPr lang="uk-UA" dirty="0" smtClean="0">
                <a:ea typeface="Calibri"/>
              </a:rPr>
              <a:t>використано поради дизайнерів </a:t>
            </a:r>
            <a:endParaRPr lang="uk-UA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Звенигородська №3</a:t>
            </a:r>
            <a:endParaRPr lang="uk-UA" sz="3600" dirty="0">
              <a:solidFill>
                <a:srgbClr val="C00000"/>
              </a:solidFill>
            </a:endParaRPr>
          </a:p>
        </p:txBody>
      </p:sp>
      <p:pic>
        <p:nvPicPr>
          <p:cNvPr id="2051" name="Picture 3" descr="C:\Users\Елена\Desktop\ф\IMG_20170815_103321.jpg"/>
          <p:cNvPicPr>
            <a:picLocks noChangeAspect="1" noChangeArrowheads="1"/>
          </p:cNvPicPr>
          <p:nvPr/>
        </p:nvPicPr>
        <p:blipFill>
          <a:blip r:embed="rId2" cstate="print"/>
          <a:srcRect t="11638"/>
          <a:stretch>
            <a:fillRect/>
          </a:stretch>
        </p:blipFill>
        <p:spPr bwMode="auto">
          <a:xfrm>
            <a:off x="251520" y="1124744"/>
            <a:ext cx="4645044" cy="5472608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2050" name="Picture 2" descr="C:\Users\Елена\Desktop\ф\IMG_20170815_10294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24744"/>
            <a:ext cx="4104456" cy="3078342"/>
          </a:xfrm>
          <a:prstGeom prst="rect">
            <a:avLst/>
          </a:prstGeom>
          <a:noFill/>
        </p:spPr>
      </p:pic>
      <p:pic>
        <p:nvPicPr>
          <p:cNvPr id="2052" name="Picture 4" descr="C:\Users\Елена\Desktop\ф\IMG_20170815_1027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573016"/>
            <a:ext cx="4104456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uk-UA" sz="3400" b="1" dirty="0" err="1" smtClean="0">
                <a:solidFill>
                  <a:srgbClr val="C00000"/>
                </a:solidFill>
                <a:ea typeface="Times New Roman"/>
              </a:rPr>
              <a:t>Золотоніська</a:t>
            </a:r>
            <a:r>
              <a:rPr lang="uk-UA" sz="3400" b="1" dirty="0" smtClean="0">
                <a:solidFill>
                  <a:srgbClr val="C00000"/>
                </a:solidFill>
                <a:ea typeface="Times New Roman"/>
              </a:rPr>
              <a:t> гімназія ім. С.Д.Скляренка </a:t>
            </a:r>
            <a:r>
              <a:rPr lang="uk-UA" sz="3400" b="1" dirty="0" err="1" smtClean="0">
                <a:solidFill>
                  <a:srgbClr val="C00000"/>
                </a:solidFill>
                <a:ea typeface="Times New Roman"/>
              </a:rPr>
              <a:t>Золотоніської</a:t>
            </a:r>
            <a:r>
              <a:rPr lang="uk-UA" sz="3400" b="1" dirty="0" smtClean="0">
                <a:solidFill>
                  <a:srgbClr val="C00000"/>
                </a:solidFill>
                <a:ea typeface="Times New Roman"/>
              </a:rPr>
              <a:t> міської ради</a:t>
            </a:r>
            <a:endParaRPr lang="uk-UA" sz="3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04056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uk-UA" sz="2100" b="1" dirty="0" smtClean="0"/>
              <a:t>ОП: </a:t>
            </a:r>
            <a:r>
              <a:rPr lang="uk-UA" sz="2100" dirty="0" smtClean="0"/>
              <a:t>система</a:t>
            </a:r>
            <a:r>
              <a:rPr lang="uk-UA" sz="2100" b="1" dirty="0" smtClean="0"/>
              <a:t> </a:t>
            </a:r>
            <a:r>
              <a:rPr lang="uk-UA" sz="2100" dirty="0" smtClean="0"/>
              <a:t>науково-дослідницької роботи (програма, положення, фестиваль </a:t>
            </a:r>
            <a:r>
              <a:rPr lang="uk-UA" sz="2100" dirty="0" smtClean="0">
                <a:ea typeface="Calibri"/>
              </a:rPr>
              <a:t>«День науки», «</a:t>
            </a:r>
            <a:r>
              <a:rPr lang="en-US" sz="2100" dirty="0" smtClean="0">
                <a:ea typeface="Calibri"/>
              </a:rPr>
              <a:t>SMART</a:t>
            </a:r>
            <a:r>
              <a:rPr lang="uk-UA" sz="2100" dirty="0" smtClean="0">
                <a:ea typeface="Calibri"/>
              </a:rPr>
              <a:t>-пікнік»</a:t>
            </a:r>
            <a:r>
              <a:rPr lang="uk-UA" sz="2100" dirty="0" smtClean="0"/>
              <a:t>); </a:t>
            </a:r>
          </a:p>
          <a:p>
            <a:pPr indent="19050" algn="just">
              <a:buNone/>
            </a:pPr>
            <a:r>
              <a:rPr lang="uk-UA" sz="2100" i="1" dirty="0" smtClean="0"/>
              <a:t>експерименти: </a:t>
            </a:r>
            <a:r>
              <a:rPr lang="uk-UA" sz="2100" dirty="0" smtClean="0"/>
              <a:t>«Нова  Українська школа» (</a:t>
            </a:r>
            <a:r>
              <a:rPr lang="uk-UA" sz="2100" dirty="0" smtClean="0">
                <a:ea typeface="Calibri"/>
              </a:rPr>
              <a:t>1 кл.), </a:t>
            </a:r>
            <a:r>
              <a:rPr lang="uk-UA" sz="2100" dirty="0" smtClean="0"/>
              <a:t>розвиток логічного мислення (шахи), </a:t>
            </a:r>
            <a:r>
              <a:rPr lang="uk-UA" sz="2100" dirty="0" err="1" smtClean="0">
                <a:ea typeface="Calibri"/>
              </a:rPr>
              <a:t>з</a:t>
            </a:r>
            <a:r>
              <a:rPr lang="uk-UA" sz="2100" dirty="0" err="1" smtClean="0"/>
              <a:t>доров’язбережувальні</a:t>
            </a:r>
            <a:r>
              <a:rPr lang="uk-UA" sz="2100" dirty="0" smtClean="0"/>
              <a:t> технології (2 кл), </a:t>
            </a:r>
            <a:r>
              <a:rPr lang="uk-UA" sz="2100" dirty="0" err="1" smtClean="0"/>
              <a:t>ЛЕГО-інженерія</a:t>
            </a:r>
            <a:r>
              <a:rPr lang="uk-UA" sz="2100" dirty="0" smtClean="0"/>
              <a:t>; </a:t>
            </a:r>
            <a:r>
              <a:rPr lang="uk-UA" sz="2100" dirty="0" smtClean="0">
                <a:latin typeface="Times New Roman"/>
                <a:cs typeface="Times New Roman"/>
              </a:rPr>
              <a:t>«</a:t>
            </a:r>
            <a:r>
              <a:rPr lang="uk-UA" sz="2100" dirty="0" smtClean="0"/>
              <a:t>Козацький клас</a:t>
            </a:r>
            <a:r>
              <a:rPr lang="uk-UA" sz="2100" dirty="0" smtClean="0">
                <a:latin typeface="Times New Roman"/>
                <a:cs typeface="Times New Roman"/>
              </a:rPr>
              <a:t>»;</a:t>
            </a:r>
            <a:endParaRPr lang="uk-UA" sz="2100" dirty="0" smtClean="0"/>
          </a:p>
          <a:p>
            <a:pPr algn="just">
              <a:buFont typeface="Wingdings" pitchFamily="2" charset="2"/>
              <a:buChar char="Ø"/>
            </a:pPr>
            <a:r>
              <a:rPr lang="uk-UA" sz="2100" b="1" dirty="0" smtClean="0"/>
              <a:t>УД-МР: </a:t>
            </a:r>
            <a:r>
              <a:rPr lang="uk-UA" sz="2100" dirty="0" smtClean="0"/>
              <a:t>перерозподіл </a:t>
            </a:r>
            <a:r>
              <a:rPr lang="uk-UA" sz="2100" dirty="0" err="1" smtClean="0"/>
              <a:t>обов</a:t>
            </a:r>
            <a:r>
              <a:rPr lang="uk-UA" sz="2100" dirty="0" err="1" smtClean="0">
                <a:latin typeface="Times New Roman"/>
                <a:cs typeface="Times New Roman"/>
              </a:rPr>
              <a:t>ʼязків</a:t>
            </a:r>
            <a:r>
              <a:rPr lang="uk-UA" sz="2100" dirty="0" smtClean="0">
                <a:latin typeface="Times New Roman"/>
                <a:cs typeface="Times New Roman"/>
              </a:rPr>
              <a:t>, тренінги, партнерство, хмарні технології;</a:t>
            </a:r>
            <a:endParaRPr lang="uk-UA" sz="2100" dirty="0" smtClean="0"/>
          </a:p>
          <a:p>
            <a:pPr algn="just">
              <a:buFont typeface="Wingdings" pitchFamily="2" charset="2"/>
              <a:buChar char="Ø"/>
            </a:pPr>
            <a:r>
              <a:rPr lang="uk-UA" sz="2100" b="1" dirty="0" smtClean="0"/>
              <a:t>МБ: </a:t>
            </a:r>
            <a:r>
              <a:rPr lang="uk-UA" sz="2100" dirty="0" smtClean="0"/>
              <a:t>19</a:t>
            </a:r>
            <a:r>
              <a:rPr lang="uk-UA" sz="2100" b="1" dirty="0" smtClean="0"/>
              <a:t> </a:t>
            </a:r>
            <a:r>
              <a:rPr lang="uk-UA" sz="2100" dirty="0" smtClean="0">
                <a:ea typeface="Calibri"/>
              </a:rPr>
              <a:t>столярних верстаків, 15 пластикових шахівниць, навчальний автомат  АК-47, 2 поля для гри роботів, активна акустична  система </a:t>
            </a:r>
            <a:r>
              <a:rPr lang="en-US" sz="2100" dirty="0" smtClean="0">
                <a:ea typeface="Calibri"/>
              </a:rPr>
              <a:t>HL audio</a:t>
            </a:r>
            <a:r>
              <a:rPr lang="uk-UA" sz="2100" dirty="0" smtClean="0">
                <a:ea typeface="Calibri"/>
              </a:rPr>
              <a:t>, кабінет хімії (повний комплект реактивів, нові меблі для </a:t>
            </a:r>
            <a:r>
              <a:rPr lang="uk-UA" sz="2100" dirty="0" err="1" smtClean="0">
                <a:ea typeface="Calibri"/>
              </a:rPr>
              <a:t>лаборанської</a:t>
            </a:r>
            <a:r>
              <a:rPr lang="uk-UA" sz="2100" dirty="0" smtClean="0">
                <a:ea typeface="Calibri"/>
              </a:rPr>
              <a:t>); </a:t>
            </a:r>
            <a:r>
              <a:rPr lang="uk-UA" sz="2100" dirty="0" smtClean="0"/>
              <a:t>лінгафонний  кабінет; </a:t>
            </a:r>
          </a:p>
          <a:p>
            <a:pPr algn="just">
              <a:buFont typeface="Wingdings" pitchFamily="2" charset="2"/>
              <a:buChar char="Ø"/>
            </a:pPr>
            <a:r>
              <a:rPr lang="uk-UA" sz="2100" b="1" dirty="0" smtClean="0"/>
              <a:t>ОШ: </a:t>
            </a:r>
            <a:r>
              <a:rPr lang="uk-UA" sz="2100" i="1" dirty="0" smtClean="0"/>
              <a:t>експертиза документів </a:t>
            </a:r>
            <a:r>
              <a:rPr lang="uk-UA" sz="2100" dirty="0" smtClean="0"/>
              <a:t>на капітальний ремонт та благоустрою території, утеплення фасаду;</a:t>
            </a:r>
          </a:p>
          <a:p>
            <a:pPr algn="just">
              <a:buFont typeface="Wingdings" pitchFamily="2" charset="2"/>
              <a:buChar char="Ø"/>
            </a:pPr>
            <a:r>
              <a:rPr lang="uk-UA" sz="2100" b="1" dirty="0" smtClean="0"/>
              <a:t>І: </a:t>
            </a:r>
            <a:r>
              <a:rPr lang="uk-UA" sz="2100" dirty="0" smtClean="0">
                <a:ea typeface="Calibri"/>
              </a:rPr>
              <a:t>дизайнерський проект з умеблювання приміщення </a:t>
            </a:r>
            <a:r>
              <a:rPr lang="uk-UA" sz="2100" dirty="0" err="1" smtClean="0">
                <a:ea typeface="Calibri"/>
              </a:rPr>
              <a:t>Лего-лабораторії</a:t>
            </a:r>
            <a:r>
              <a:rPr lang="uk-UA" sz="2100" dirty="0" smtClean="0">
                <a:ea typeface="Calibri"/>
              </a:rPr>
              <a:t>, для експериментальних 1-х класів (меблі, </a:t>
            </a:r>
            <a:r>
              <a:rPr lang="uk-UA" sz="2100" dirty="0" err="1" smtClean="0">
                <a:ea typeface="Calibri"/>
              </a:rPr>
              <a:t>м</a:t>
            </a:r>
            <a:r>
              <a:rPr lang="uk-UA" sz="2100" dirty="0" err="1" smtClean="0">
                <a:latin typeface="Times New Roman"/>
                <a:ea typeface="Calibri"/>
                <a:cs typeface="Times New Roman"/>
              </a:rPr>
              <a:t>ʼякі</a:t>
            </a:r>
            <a:r>
              <a:rPr lang="uk-UA" sz="2100" dirty="0" smtClean="0">
                <a:latin typeface="Times New Roman"/>
                <a:ea typeface="Calibri"/>
                <a:cs typeface="Times New Roman"/>
              </a:rPr>
              <a:t> та ігрові куточки)</a:t>
            </a:r>
            <a:endParaRPr lang="uk-UA" sz="2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426170"/>
          </a:xfrm>
        </p:spPr>
        <p:txBody>
          <a:bodyPr>
            <a:noAutofit/>
          </a:bodyPr>
          <a:lstStyle/>
          <a:p>
            <a:r>
              <a:rPr lang="uk-UA" sz="3400" b="1" dirty="0" err="1" smtClean="0">
                <a:solidFill>
                  <a:srgbClr val="C00000"/>
                </a:solidFill>
              </a:rPr>
              <a:t>Золотоніська</a:t>
            </a:r>
            <a:r>
              <a:rPr lang="uk-UA" sz="3400" b="1" dirty="0" smtClean="0">
                <a:solidFill>
                  <a:srgbClr val="C00000"/>
                </a:solidFill>
              </a:rPr>
              <a:t> спеціалізована школа №2 інформаційних технологій </a:t>
            </a:r>
            <a:r>
              <a:rPr lang="uk-UA" sz="3400" b="1" dirty="0" err="1" smtClean="0">
                <a:solidFill>
                  <a:srgbClr val="C00000"/>
                </a:solidFill>
              </a:rPr>
              <a:t>Золотоніської</a:t>
            </a:r>
            <a:r>
              <a:rPr lang="uk-UA" sz="3400" b="1" dirty="0" smtClean="0">
                <a:solidFill>
                  <a:srgbClr val="C00000"/>
                </a:solidFill>
              </a:rPr>
              <a:t> міської ради</a:t>
            </a:r>
            <a:endParaRPr lang="uk-UA" sz="3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72816"/>
            <a:ext cx="8640960" cy="489654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sz="2400" b="1" dirty="0" smtClean="0"/>
              <a:t>ОП: </a:t>
            </a:r>
            <a:r>
              <a:rPr lang="uk-UA" sz="2400" dirty="0" smtClean="0"/>
              <a:t>поглиблене вивчення інформатики (8-9), г</a:t>
            </a:r>
            <a:r>
              <a:rPr lang="uk-UA" sz="2400" dirty="0" smtClean="0">
                <a:ea typeface="Times New Roman"/>
              </a:rPr>
              <a:t>одина хореографії (1-2), пілотний проект щодо впровадження нового Державного стандарту початкової загальної освіти; </a:t>
            </a:r>
            <a:endParaRPr lang="uk-UA" sz="2400" dirty="0" smtClean="0"/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sz="2400" b="1" dirty="0" smtClean="0"/>
              <a:t>УД-МР:</a:t>
            </a:r>
            <a:r>
              <a:rPr lang="uk-UA" sz="2400" dirty="0" smtClean="0"/>
              <a:t> </a:t>
            </a:r>
            <a:r>
              <a:rPr lang="uk-UA" sz="2400" dirty="0" smtClean="0">
                <a:ea typeface="Times New Roman"/>
              </a:rPr>
              <a:t>хмарні технології; </a:t>
            </a:r>
          </a:p>
          <a:p>
            <a:pPr algn="just">
              <a:spcBef>
                <a:spcPts val="0"/>
              </a:spcBef>
              <a:buNone/>
            </a:pPr>
            <a:r>
              <a:rPr lang="uk-UA" sz="2400" dirty="0" smtClean="0"/>
              <a:t>	посада заступника директора з науково-експериментальної роботи;</a:t>
            </a:r>
            <a:endParaRPr lang="uk-UA" sz="2400" b="1" dirty="0" smtClean="0"/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sz="2400" b="1" dirty="0" smtClean="0"/>
              <a:t>МБ: </a:t>
            </a:r>
            <a:r>
              <a:rPr lang="uk-UA" sz="2400" dirty="0" smtClean="0"/>
              <a:t>кабінети 1-х класів (</a:t>
            </a:r>
            <a:r>
              <a:rPr lang="uk-UA" sz="2400" dirty="0" smtClean="0">
                <a:ea typeface="Times New Roman"/>
              </a:rPr>
              <a:t>комп’ютери, принтери, </a:t>
            </a:r>
            <a:r>
              <a:rPr lang="uk-UA" sz="2400" dirty="0" err="1" smtClean="0">
                <a:ea typeface="Times New Roman"/>
              </a:rPr>
              <a:t>ламінатори</a:t>
            </a:r>
            <a:r>
              <a:rPr lang="uk-UA" sz="2400" dirty="0" smtClean="0">
                <a:ea typeface="Times New Roman"/>
              </a:rPr>
              <a:t>, меблі); шафи (кабінети художньої культури та обслуговуючої праці);</a:t>
            </a:r>
            <a:endParaRPr lang="uk-UA" sz="2400" dirty="0" smtClean="0"/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sz="2400" b="1" dirty="0" smtClean="0"/>
              <a:t>ОШ: </a:t>
            </a:r>
            <a:r>
              <a:rPr lang="uk-UA" sz="2400" dirty="0" smtClean="0"/>
              <a:t>з</a:t>
            </a:r>
            <a:r>
              <a:rPr lang="uk-UA" sz="2400" dirty="0" smtClean="0">
                <a:ea typeface="Times New Roman"/>
              </a:rPr>
              <a:t>амінено двері кабінетів, 88 вікон, капітальний ремонт даху обладнано 2 кабінети для занять з робототехніки (початкової та старшої ланки).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uk-UA" sz="2400" b="1" dirty="0" smtClean="0"/>
              <a:t>І:</a:t>
            </a:r>
            <a:endParaRPr lang="uk-UA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Мета Програми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uk-UA" dirty="0"/>
              <a:t>створення умов (організаційних, науково-методичних, кадрових, матеріально-технічних) для </a:t>
            </a:r>
            <a:r>
              <a:rPr lang="uk-UA" dirty="0" smtClean="0"/>
              <a:t>розвитку </a:t>
            </a:r>
            <a:r>
              <a:rPr lang="uk-UA" dirty="0"/>
              <a:t>інноваційних шкіл Черкаської </a:t>
            </a:r>
            <a:r>
              <a:rPr lang="uk-UA" dirty="0" smtClean="0"/>
              <a:t>області;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dirty="0" smtClean="0"/>
              <a:t>оптимізація </a:t>
            </a:r>
            <a:r>
              <a:rPr lang="uk-UA" dirty="0"/>
              <a:t>процесу впровадження інновацій в освітній процес з урахуванням сучасних світових </a:t>
            </a:r>
            <a:r>
              <a:rPr lang="uk-UA" dirty="0" smtClean="0"/>
              <a:t>тенденцій;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dirty="0" smtClean="0"/>
              <a:t>підвищення </a:t>
            </a:r>
            <a:r>
              <a:rPr lang="uk-UA" dirty="0"/>
              <a:t>ефективності та якості регіональної системи освіти.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94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52128"/>
          </a:xfrm>
        </p:spPr>
        <p:txBody>
          <a:bodyPr>
            <a:noAutofit/>
          </a:bodyPr>
          <a:lstStyle/>
          <a:p>
            <a:r>
              <a:rPr lang="uk-UA" sz="3400" b="1" dirty="0" err="1" smtClean="0">
                <a:solidFill>
                  <a:srgbClr val="C00000"/>
                </a:solidFill>
                <a:ea typeface="Times New Roman"/>
              </a:rPr>
              <a:t>Іваньківська</a:t>
            </a:r>
            <a:r>
              <a:rPr lang="uk-UA" sz="3400" b="1" dirty="0" smtClean="0">
                <a:solidFill>
                  <a:srgbClr val="C00000"/>
                </a:solidFill>
                <a:ea typeface="Times New Roman"/>
              </a:rPr>
              <a:t> загальноосвітня школа </a:t>
            </a:r>
            <a:br>
              <a:rPr lang="uk-UA" sz="3400" b="1" dirty="0" smtClean="0">
                <a:solidFill>
                  <a:srgbClr val="C00000"/>
                </a:solidFill>
                <a:ea typeface="Times New Roman"/>
              </a:rPr>
            </a:br>
            <a:r>
              <a:rPr lang="uk-UA" sz="3400" b="1" dirty="0" smtClean="0">
                <a:solidFill>
                  <a:srgbClr val="C00000"/>
                </a:solidFill>
                <a:ea typeface="Times New Roman"/>
              </a:rPr>
              <a:t>І-ІІІ ступенів </a:t>
            </a:r>
            <a:r>
              <a:rPr lang="uk-UA" sz="3400" b="1" dirty="0" err="1" smtClean="0">
                <a:solidFill>
                  <a:srgbClr val="C00000"/>
                </a:solidFill>
                <a:ea typeface="Times New Roman"/>
              </a:rPr>
              <a:t>Маньківської</a:t>
            </a:r>
            <a:r>
              <a:rPr lang="uk-UA" sz="3400" b="1" dirty="0" smtClean="0">
                <a:solidFill>
                  <a:srgbClr val="C00000"/>
                </a:solidFill>
                <a:ea typeface="Times New Roman"/>
              </a:rPr>
              <a:t> районної ради</a:t>
            </a:r>
            <a:endParaRPr lang="uk-UA" sz="3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4669979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uk-UA" b="1" dirty="0" smtClean="0"/>
              <a:t>ОП: </a:t>
            </a:r>
            <a:r>
              <a:rPr lang="uk-UA" dirty="0" smtClean="0"/>
              <a:t>хмарні технології, ресурс </a:t>
            </a:r>
            <a:r>
              <a:rPr lang="uk-UA" dirty="0" smtClean="0">
                <a:ea typeface="Times New Roman"/>
              </a:rPr>
              <a:t>«Е-школа» </a:t>
            </a:r>
            <a:endParaRPr lang="uk-UA" dirty="0" smtClean="0"/>
          </a:p>
          <a:p>
            <a:pPr algn="just">
              <a:buFont typeface="Wingdings" pitchFamily="2" charset="2"/>
              <a:buChar char="Ø"/>
            </a:pPr>
            <a:r>
              <a:rPr lang="uk-UA" b="1" dirty="0" smtClean="0"/>
              <a:t>УД-МР:</a:t>
            </a:r>
          </a:p>
          <a:p>
            <a:pPr algn="just">
              <a:buFont typeface="Wingdings" pitchFamily="2" charset="2"/>
              <a:buChar char="Ø"/>
            </a:pPr>
            <a:r>
              <a:rPr lang="uk-UA" b="1" dirty="0" smtClean="0"/>
              <a:t>МБ:</a:t>
            </a:r>
            <a:endParaRPr lang="uk-UA" dirty="0" smtClean="0"/>
          </a:p>
          <a:p>
            <a:pPr algn="just">
              <a:buFont typeface="Wingdings" pitchFamily="2" charset="2"/>
              <a:buChar char="Ø"/>
            </a:pPr>
            <a:r>
              <a:rPr lang="uk-UA" b="1" dirty="0" smtClean="0"/>
              <a:t>ОШ: </a:t>
            </a:r>
            <a:r>
              <a:rPr lang="uk-UA" dirty="0" smtClean="0">
                <a:ea typeface="Times New Roman"/>
              </a:rPr>
              <a:t>оформлення інтер’єру школи</a:t>
            </a:r>
            <a:endParaRPr lang="uk-UA" dirty="0" smtClean="0"/>
          </a:p>
          <a:p>
            <a:pPr>
              <a:buFont typeface="Wingdings" pitchFamily="2" charset="2"/>
              <a:buChar char="Ø"/>
            </a:pPr>
            <a:r>
              <a:rPr lang="uk-UA" b="1" dirty="0" smtClean="0"/>
              <a:t>І:</a:t>
            </a:r>
            <a:endParaRPr lang="uk-UA" dirty="0" smtClean="0"/>
          </a:p>
          <a:p>
            <a:pPr>
              <a:buNone/>
            </a:pPr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uk-UA" sz="3600" b="1" dirty="0" err="1" smtClean="0">
                <a:solidFill>
                  <a:srgbClr val="C00000"/>
                </a:solidFill>
                <a:ea typeface="Times New Roman"/>
              </a:rPr>
              <a:t>Іваньківська</a:t>
            </a:r>
            <a:r>
              <a:rPr lang="uk-UA" sz="3600" b="1" dirty="0" smtClean="0">
                <a:solidFill>
                  <a:srgbClr val="C00000"/>
                </a:solidFill>
                <a:ea typeface="Times New Roman"/>
              </a:rPr>
              <a:t> ЗОШ І-ІІІ ступенів</a:t>
            </a:r>
            <a:endParaRPr lang="uk-UA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  <p:pic>
        <p:nvPicPr>
          <p:cNvPr id="5" name="Рисунок 6" descr="Изображение 100"/>
          <p:cNvPicPr>
            <a:picLocks noChangeArrowheads="1"/>
          </p:cNvPicPr>
          <p:nvPr/>
        </p:nvPicPr>
        <p:blipFill>
          <a:blip r:embed="rId2" cstate="print"/>
          <a:srcRect b="22989"/>
          <a:stretch>
            <a:fillRect/>
          </a:stretch>
        </p:blipFill>
        <p:spPr bwMode="auto">
          <a:xfrm>
            <a:off x="3779912" y="2924944"/>
            <a:ext cx="5148064" cy="3701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4" descr="K:\кабінети коридори подвіря\вересень 407.jpg"/>
          <p:cNvPicPr>
            <a:picLocks noChangeArrowheads="1"/>
          </p:cNvPicPr>
          <p:nvPr/>
        </p:nvPicPr>
        <p:blipFill>
          <a:blip r:embed="rId3" cstate="print"/>
          <a:srcRect b="23450"/>
          <a:stretch>
            <a:fillRect/>
          </a:stretch>
        </p:blipFill>
        <p:spPr bwMode="auto">
          <a:xfrm>
            <a:off x="251520" y="1412776"/>
            <a:ext cx="5184576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uk-UA" sz="3800" b="1" dirty="0" smtClean="0">
                <a:solidFill>
                  <a:srgbClr val="C00000"/>
                </a:solidFill>
                <a:ea typeface="Times New Roman"/>
              </a:rPr>
              <a:t>Канівська загальноосвітня школа </a:t>
            </a:r>
            <a:br>
              <a:rPr lang="uk-UA" sz="3800" b="1" dirty="0" smtClean="0">
                <a:solidFill>
                  <a:srgbClr val="C00000"/>
                </a:solidFill>
                <a:ea typeface="Times New Roman"/>
              </a:rPr>
            </a:br>
            <a:r>
              <a:rPr lang="uk-UA" sz="3800" b="1" dirty="0" smtClean="0">
                <a:solidFill>
                  <a:srgbClr val="C00000"/>
                </a:solidFill>
                <a:ea typeface="Times New Roman"/>
              </a:rPr>
              <a:t>І-ІІІ ступенів №4 Канівської міської ради</a:t>
            </a:r>
            <a:endParaRPr lang="uk-UA" sz="3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37321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sz="2300" b="1" dirty="0" smtClean="0"/>
              <a:t>ОП: </a:t>
            </a:r>
            <a:r>
              <a:rPr lang="uk-UA" sz="2300" dirty="0" smtClean="0"/>
              <a:t>проект «ІКТ-грамотність. Курс новатор» робота в </a:t>
            </a:r>
            <a:r>
              <a:rPr lang="uk-UA" sz="2300" dirty="0" err="1" smtClean="0"/>
              <a:t>онлайн</a:t>
            </a:r>
            <a:r>
              <a:rPr lang="uk-UA" sz="2300" dirty="0" smtClean="0"/>
              <a:t> режимі на сайті </a:t>
            </a:r>
            <a:r>
              <a:rPr lang="uk-UA" sz="2300" u="sng" dirty="0" err="1" smtClean="0">
                <a:hlinkClick r:id="rId2"/>
              </a:rPr>
              <a:t>www.Vaklascom.ua</a:t>
            </a:r>
            <a:r>
              <a:rPr lang="uk-UA" sz="2300" dirty="0" smtClean="0"/>
              <a:t>, програма «Я Клас» (тести, контрольні з фізики, математики, англійської мови, біології); «Інтелект України»;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sz="2300" b="1" dirty="0" smtClean="0"/>
              <a:t>УД-МР: </a:t>
            </a:r>
            <a:r>
              <a:rPr lang="uk-UA" sz="2300" dirty="0" smtClean="0"/>
              <a:t>проведено моніторинг якості наданих освітніх послуг (останні 5 років), діагностування педагогічних працівників з метою виявлення їх професіоналізму та здатності до нововведень; </a:t>
            </a:r>
            <a:endParaRPr lang="uk-UA" sz="2300" b="1" dirty="0" smtClean="0"/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sz="2300" b="1" dirty="0" smtClean="0"/>
              <a:t>МБ:</a:t>
            </a:r>
            <a:endParaRPr lang="uk-UA" sz="2300" dirty="0" smtClean="0"/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sz="2300" b="1" dirty="0" smtClean="0"/>
              <a:t>ОШ: </a:t>
            </a:r>
            <a:r>
              <a:rPr lang="uk-UA" sz="2300" dirty="0" smtClean="0"/>
              <a:t>відремонтовано туалетні кімнати (ІІ поверх), їдальню; тир (отримано дозвіл на використання зброї калібру 4,5);</a:t>
            </a:r>
          </a:p>
          <a:p>
            <a:pPr indent="12700" algn="just">
              <a:spcBef>
                <a:spcPts val="0"/>
              </a:spcBef>
              <a:buNone/>
            </a:pPr>
            <a:r>
              <a:rPr lang="uk-UA" sz="2300" dirty="0" smtClean="0"/>
              <a:t>створені санітарна кімната (оснащена бойлером, біде), для дітей з  особливими освітніми потребами – туалет, два пандуси (</a:t>
            </a:r>
            <a:r>
              <a:rPr lang="uk-UA" sz="2300" dirty="0" err="1" smtClean="0"/>
              <a:t>внутнішній</a:t>
            </a:r>
            <a:r>
              <a:rPr lang="uk-UA" sz="2300" dirty="0" smtClean="0"/>
              <a:t> та зовнішній);</a:t>
            </a:r>
            <a:endParaRPr lang="uk-UA" sz="2300" b="1" dirty="0" smtClean="0"/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endParaRPr lang="uk-UA" sz="23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Канівська ЗОШ №4</a:t>
            </a:r>
            <a:endParaRPr lang="uk-UA" sz="3600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Елена\Desktop\Ф\DSC035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5040000" cy="37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Елена\Desktop\Ф\DSC035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5040000" cy="37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Елена\Desktop\Ф\DSC035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36912"/>
            <a:ext cx="5040000" cy="37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Елена\Desktop\Ф\DSC035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836712"/>
            <a:ext cx="5040000" cy="37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C:\Users\Елена\Desktop\Ф\DSC0358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2708920"/>
            <a:ext cx="5040000" cy="37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r>
              <a:rPr lang="uk-UA" sz="3600" b="1" dirty="0" err="1" smtClean="0">
                <a:solidFill>
                  <a:srgbClr val="C00000"/>
                </a:solidFill>
              </a:rPr>
              <a:t>Кам’янський</a:t>
            </a:r>
            <a:r>
              <a:rPr lang="uk-UA" sz="3600" b="1" dirty="0" smtClean="0">
                <a:solidFill>
                  <a:srgbClr val="C00000"/>
                </a:solidFill>
              </a:rPr>
              <a:t> </a:t>
            </a:r>
            <a:r>
              <a:rPr lang="uk-UA" sz="3600" b="1" dirty="0" err="1" smtClean="0">
                <a:solidFill>
                  <a:srgbClr val="C00000"/>
                </a:solidFill>
              </a:rPr>
              <a:t>еколого-економічний</a:t>
            </a:r>
            <a:r>
              <a:rPr lang="uk-UA" sz="3600" b="1" dirty="0" smtClean="0">
                <a:solidFill>
                  <a:srgbClr val="C00000"/>
                </a:solidFill>
              </a:rPr>
              <a:t> ліцей </a:t>
            </a:r>
            <a:r>
              <a:rPr lang="uk-UA" sz="3600" b="1" dirty="0" err="1" smtClean="0">
                <a:solidFill>
                  <a:srgbClr val="C00000"/>
                </a:solidFill>
              </a:rPr>
              <a:t>Кам’янської</a:t>
            </a:r>
            <a:r>
              <a:rPr lang="uk-UA" sz="3600" b="1" dirty="0" smtClean="0">
                <a:solidFill>
                  <a:srgbClr val="C00000"/>
                </a:solidFill>
              </a:rPr>
              <a:t> районної ради</a:t>
            </a:r>
            <a:endParaRPr lang="uk-UA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568952" cy="485313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uk-UA" b="1" dirty="0" smtClean="0"/>
              <a:t>ОП:</a:t>
            </a:r>
            <a:endParaRPr lang="uk-UA" dirty="0" smtClean="0"/>
          </a:p>
          <a:p>
            <a:pPr algn="just">
              <a:buFont typeface="Wingdings" pitchFamily="2" charset="2"/>
              <a:buChar char="Ø"/>
            </a:pPr>
            <a:r>
              <a:rPr lang="uk-UA" b="1" dirty="0" smtClean="0"/>
              <a:t>УД-МР: </a:t>
            </a:r>
            <a:r>
              <a:rPr lang="uk-UA" dirty="0" smtClean="0"/>
              <a:t>хмарні технології;</a:t>
            </a:r>
            <a:r>
              <a:rPr lang="uk-UA" dirty="0" smtClean="0">
                <a:ea typeface="Times New Roman"/>
              </a:rPr>
              <a:t> мережні щоденники – </a:t>
            </a:r>
            <a:r>
              <a:rPr lang="uk-UA" dirty="0" err="1" smtClean="0">
                <a:ea typeface="Times New Roman"/>
              </a:rPr>
              <a:t>блоги</a:t>
            </a:r>
            <a:r>
              <a:rPr lang="uk-UA" dirty="0" smtClean="0">
                <a:ea typeface="Times New Roman"/>
              </a:rPr>
              <a:t> класів;</a:t>
            </a:r>
            <a:endParaRPr lang="uk-UA" b="1" dirty="0" smtClean="0"/>
          </a:p>
          <a:p>
            <a:pPr algn="just">
              <a:buFont typeface="Wingdings" pitchFamily="2" charset="2"/>
              <a:buChar char="Ø"/>
            </a:pPr>
            <a:r>
              <a:rPr lang="uk-UA" b="1" dirty="0" smtClean="0"/>
              <a:t>МБ:</a:t>
            </a:r>
            <a:endParaRPr lang="uk-UA" dirty="0" smtClean="0"/>
          </a:p>
          <a:p>
            <a:pPr algn="just">
              <a:buFont typeface="Wingdings" pitchFamily="2" charset="2"/>
              <a:buChar char="Ø"/>
            </a:pPr>
            <a:r>
              <a:rPr lang="uk-UA" b="1" dirty="0" smtClean="0"/>
              <a:t>ОШ: </a:t>
            </a:r>
            <a:r>
              <a:rPr lang="uk-UA" dirty="0" smtClean="0"/>
              <a:t>замінено 8 вікон;</a:t>
            </a:r>
            <a:r>
              <a:rPr lang="uk-UA" dirty="0" smtClean="0">
                <a:ea typeface="Times New Roman"/>
              </a:rPr>
              <a:t> ремонт </a:t>
            </a:r>
            <a:r>
              <a:rPr lang="uk-UA" dirty="0" err="1" smtClean="0">
                <a:ea typeface="Times New Roman"/>
              </a:rPr>
              <a:t>асфальто-бетонного</a:t>
            </a:r>
            <a:r>
              <a:rPr lang="uk-UA" dirty="0" smtClean="0">
                <a:ea typeface="Times New Roman"/>
              </a:rPr>
              <a:t>  покриття; встановлено </a:t>
            </a:r>
            <a:r>
              <a:rPr lang="uk-UA" dirty="0" err="1" smtClean="0">
                <a:ea typeface="Times New Roman"/>
              </a:rPr>
              <a:t>геліосистему</a:t>
            </a:r>
            <a:r>
              <a:rPr lang="uk-UA" dirty="0" smtClean="0">
                <a:ea typeface="Times New Roman"/>
              </a:rPr>
              <a:t> (гаряча вода);</a:t>
            </a:r>
          </a:p>
          <a:p>
            <a:pPr indent="19050" algn="just">
              <a:buNone/>
            </a:pPr>
            <a:r>
              <a:rPr lang="uk-UA" i="1" dirty="0" smtClean="0">
                <a:ea typeface="Times New Roman"/>
              </a:rPr>
              <a:t>підготовлено</a:t>
            </a:r>
            <a:r>
              <a:rPr lang="uk-UA" dirty="0" smtClean="0">
                <a:ea typeface="Times New Roman"/>
              </a:rPr>
              <a:t> документацію на утеплення фасаду та приміщення </a:t>
            </a:r>
            <a:endParaRPr lang="uk-UA" dirty="0" smtClean="0"/>
          </a:p>
          <a:p>
            <a:pPr>
              <a:buFont typeface="Wingdings" pitchFamily="2" charset="2"/>
              <a:buChar char="Ø"/>
            </a:pPr>
            <a:r>
              <a:rPr lang="uk-UA" b="1" dirty="0" smtClean="0"/>
              <a:t>І:</a:t>
            </a:r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uk-UA" sz="3600" b="1" dirty="0" err="1" smtClean="0">
                <a:solidFill>
                  <a:srgbClr val="C00000"/>
                </a:solidFill>
              </a:rPr>
              <a:t>Катеринопільський</a:t>
            </a:r>
            <a:r>
              <a:rPr lang="uk-UA" sz="3600" b="1" dirty="0" smtClean="0">
                <a:solidFill>
                  <a:srgbClr val="C00000"/>
                </a:solidFill>
              </a:rPr>
              <a:t> ліцей </a:t>
            </a:r>
            <a:r>
              <a:rPr lang="uk-UA" sz="3600" b="1" dirty="0" err="1" smtClean="0">
                <a:solidFill>
                  <a:srgbClr val="C00000"/>
                </a:solidFill>
              </a:rPr>
              <a:t>Катеринопільської</a:t>
            </a:r>
            <a:r>
              <a:rPr lang="uk-UA" sz="3600" b="1" dirty="0" smtClean="0">
                <a:solidFill>
                  <a:srgbClr val="C00000"/>
                </a:solidFill>
              </a:rPr>
              <a:t> районної ради</a:t>
            </a:r>
            <a:endParaRPr lang="uk-UA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uk-UA" b="1" dirty="0" smtClean="0"/>
              <a:t>ОП: </a:t>
            </a:r>
            <a:r>
              <a:rPr lang="uk-UA" dirty="0" smtClean="0"/>
              <a:t>вивчення курсу «Робототехніка» (8 кл);</a:t>
            </a:r>
          </a:p>
          <a:p>
            <a:pPr algn="just">
              <a:buFont typeface="Wingdings" pitchFamily="2" charset="2"/>
              <a:buChar char="Ø"/>
            </a:pPr>
            <a:r>
              <a:rPr lang="uk-UA" b="1" dirty="0" smtClean="0"/>
              <a:t>УД-МР: </a:t>
            </a:r>
            <a:r>
              <a:rPr lang="uk-UA" dirty="0" smtClean="0"/>
              <a:t>хмарні технології, тренінг;</a:t>
            </a:r>
          </a:p>
          <a:p>
            <a:pPr algn="just">
              <a:buFont typeface="Wingdings" pitchFamily="2" charset="2"/>
              <a:buChar char="Ø"/>
            </a:pPr>
            <a:r>
              <a:rPr lang="uk-UA" b="1" dirty="0" smtClean="0"/>
              <a:t>МБ: </a:t>
            </a:r>
            <a:r>
              <a:rPr lang="ru-RU" dirty="0" err="1" smtClean="0"/>
              <a:t>придбано</a:t>
            </a:r>
            <a:r>
              <a:rPr lang="ru-RU" dirty="0" smtClean="0"/>
              <a:t> </a:t>
            </a:r>
            <a:r>
              <a:rPr lang="ru-RU" dirty="0" err="1" smtClean="0"/>
              <a:t>LEGO-клас</a:t>
            </a:r>
            <a:r>
              <a:rPr lang="ru-RU" dirty="0" smtClean="0"/>
              <a:t>;</a:t>
            </a:r>
            <a:endParaRPr lang="uk-UA" dirty="0" smtClean="0"/>
          </a:p>
          <a:p>
            <a:pPr algn="just">
              <a:buFont typeface="Wingdings" pitchFamily="2" charset="2"/>
              <a:buChar char="Ø"/>
            </a:pPr>
            <a:r>
              <a:rPr lang="uk-UA" b="1" dirty="0" smtClean="0"/>
              <a:t>ОШ:</a:t>
            </a:r>
            <a:r>
              <a:rPr lang="ru-RU" dirty="0" smtClean="0"/>
              <a:t> ремонт 11 </a:t>
            </a:r>
            <a:r>
              <a:rPr lang="ru-RU" dirty="0" err="1" smtClean="0"/>
              <a:t>вікон</a:t>
            </a:r>
            <a:r>
              <a:rPr lang="ru-RU" dirty="0" smtClean="0"/>
              <a:t>, 2 дверей, </a:t>
            </a:r>
            <a:r>
              <a:rPr lang="ru-RU" dirty="0" err="1" smtClean="0"/>
              <a:t>кабінету</a:t>
            </a:r>
            <a:r>
              <a:rPr lang="ru-RU" dirty="0" smtClean="0"/>
              <a:t> </a:t>
            </a:r>
            <a:r>
              <a:rPr lang="ru-RU" dirty="0" err="1" smtClean="0"/>
              <a:t>хімії</a:t>
            </a:r>
            <a:r>
              <a:rPr lang="ru-RU" dirty="0" smtClean="0"/>
              <a:t> та </a:t>
            </a:r>
            <a:r>
              <a:rPr lang="ru-RU" dirty="0" err="1" smtClean="0"/>
              <a:t>лінгафонного</a:t>
            </a:r>
            <a:r>
              <a:rPr lang="ru-RU" dirty="0" smtClean="0"/>
              <a:t> </a:t>
            </a:r>
            <a:r>
              <a:rPr lang="ru-RU" dirty="0" err="1" smtClean="0"/>
              <a:t>кабінету</a:t>
            </a:r>
            <a:r>
              <a:rPr lang="ru-RU" dirty="0" smtClean="0"/>
              <a:t>, </a:t>
            </a:r>
            <a:r>
              <a:rPr lang="ru-RU" dirty="0" err="1" smtClean="0"/>
              <a:t>облицьовано</a:t>
            </a:r>
            <a:r>
              <a:rPr lang="ru-RU" dirty="0" smtClean="0"/>
              <a:t> плиткою фундамент, </a:t>
            </a:r>
            <a:r>
              <a:rPr lang="ru-RU" dirty="0" err="1" smtClean="0"/>
              <a:t>коридори</a:t>
            </a:r>
            <a:r>
              <a:rPr lang="ru-RU" dirty="0" smtClean="0"/>
              <a:t>, </a:t>
            </a:r>
            <a:r>
              <a:rPr lang="ru-RU" dirty="0" err="1" smtClean="0"/>
              <a:t>туалети</a:t>
            </a:r>
            <a:r>
              <a:rPr lang="ru-RU" dirty="0" smtClean="0"/>
              <a:t> та </a:t>
            </a:r>
            <a:r>
              <a:rPr lang="ru-RU" dirty="0" err="1" smtClean="0"/>
              <a:t>пофарбовано</a:t>
            </a:r>
            <a:r>
              <a:rPr lang="ru-RU" dirty="0" smtClean="0"/>
              <a:t> фасад;</a:t>
            </a:r>
            <a:endParaRPr lang="uk-UA" dirty="0" smtClean="0"/>
          </a:p>
          <a:p>
            <a:pPr algn="just">
              <a:buFont typeface="Wingdings" pitchFamily="2" charset="2"/>
              <a:buChar char="Ø"/>
            </a:pPr>
            <a:r>
              <a:rPr lang="uk-UA" b="1" dirty="0" smtClean="0"/>
              <a:t>І: </a:t>
            </a:r>
            <a:r>
              <a:rPr lang="ru-RU" dirty="0" smtClean="0"/>
              <a:t>: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354162"/>
          </a:xfrm>
        </p:spPr>
        <p:txBody>
          <a:bodyPr>
            <a:noAutofit/>
          </a:bodyPr>
          <a:lstStyle/>
          <a:p>
            <a:r>
              <a:rPr lang="uk-UA" sz="3400" b="1" dirty="0" err="1" smtClean="0">
                <a:solidFill>
                  <a:srgbClr val="C00000"/>
                </a:solidFill>
              </a:rPr>
              <a:t>Лисянський</a:t>
            </a:r>
            <a:r>
              <a:rPr lang="uk-UA" sz="3400" b="1" dirty="0" smtClean="0">
                <a:solidFill>
                  <a:srgbClr val="C00000"/>
                </a:solidFill>
              </a:rPr>
              <a:t> НВК «Загальноосвітня школа І-ІІІ ступенів №1 - гімназія» </a:t>
            </a:r>
            <a:r>
              <a:rPr lang="uk-UA" sz="3400" b="1" dirty="0" err="1" smtClean="0">
                <a:solidFill>
                  <a:srgbClr val="C00000"/>
                </a:solidFill>
              </a:rPr>
              <a:t>Лисянської</a:t>
            </a:r>
            <a:r>
              <a:rPr lang="uk-UA" sz="3400" b="1" dirty="0" smtClean="0">
                <a:solidFill>
                  <a:srgbClr val="C00000"/>
                </a:solidFill>
              </a:rPr>
              <a:t> районної ради</a:t>
            </a:r>
            <a:endParaRPr lang="uk-UA" sz="3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00808"/>
            <a:ext cx="8640960" cy="496855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sz="2600" b="1" dirty="0" smtClean="0"/>
              <a:t>ОП: </a:t>
            </a:r>
            <a:r>
              <a:rPr lang="uk-UA" sz="2600" dirty="0" smtClean="0">
                <a:ea typeface="Times New Roman"/>
              </a:rPr>
              <a:t>проект «Інтелект України» (3 класи); </a:t>
            </a:r>
            <a:endParaRPr lang="uk-UA" sz="2600" dirty="0" smtClean="0"/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sz="2600" b="1" dirty="0" smtClean="0"/>
              <a:t>УД-МР: </a:t>
            </a:r>
            <a:r>
              <a:rPr lang="uk-UA" sz="2600" dirty="0" smtClean="0">
                <a:ea typeface="Times New Roman"/>
              </a:rPr>
              <a:t>створено 9 </a:t>
            </a:r>
            <a:r>
              <a:rPr lang="uk-UA" sz="2600" dirty="0" err="1" smtClean="0">
                <a:ea typeface="Times New Roman"/>
              </a:rPr>
              <a:t>акмелабораторій</a:t>
            </a:r>
            <a:r>
              <a:rPr lang="uk-UA" sz="2600" dirty="0" smtClean="0">
                <a:ea typeface="Times New Roman"/>
              </a:rPr>
              <a:t> за фахом учителів, </a:t>
            </a:r>
            <a:r>
              <a:rPr lang="uk-UA" sz="2600" dirty="0" smtClean="0">
                <a:solidFill>
                  <a:srgbClr val="000000"/>
                </a:solidFill>
                <a:ea typeface="Times New Roman"/>
              </a:rPr>
              <a:t>електронний журнал та </a:t>
            </a:r>
            <a:r>
              <a:rPr lang="uk-UA" sz="2600" dirty="0" smtClean="0">
                <a:ea typeface="Times New Roman"/>
              </a:rPr>
              <a:t>електронні щоденники</a:t>
            </a:r>
            <a:r>
              <a:rPr lang="uk-UA" sz="2600" dirty="0" smtClean="0">
                <a:solidFill>
                  <a:srgbClr val="000000"/>
                </a:solidFill>
                <a:ea typeface="Times New Roman"/>
              </a:rPr>
              <a:t>; </a:t>
            </a:r>
            <a:endParaRPr lang="uk-UA" sz="2600" b="1" dirty="0" smtClean="0"/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sz="2600" b="1" dirty="0" smtClean="0"/>
              <a:t>МБ: </a:t>
            </a:r>
            <a:r>
              <a:rPr lang="uk-UA" sz="2600" dirty="0" smtClean="0">
                <a:ea typeface="Times New Roman"/>
              </a:rPr>
              <a:t>придбано телевізори, ноутбуки, магнітні дошки, лампи денного освітлення; проведено тендери по закупівлі  75 парт, 30 столів для їдальні, обладнання для кабінетів географії та НКК, 5 учительських столів;</a:t>
            </a:r>
            <a:endParaRPr lang="uk-UA" sz="2600" dirty="0" smtClean="0"/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sz="2600" b="1" dirty="0" smtClean="0"/>
              <a:t>ОШ: </a:t>
            </a:r>
            <a:r>
              <a:rPr lang="uk-UA" sz="2600" dirty="0" smtClean="0"/>
              <a:t>з</a:t>
            </a:r>
            <a:r>
              <a:rPr lang="uk-UA" sz="2600" dirty="0" smtClean="0">
                <a:ea typeface="Times New Roman"/>
              </a:rPr>
              <a:t>роблено ремонт шкільної їдальні; </a:t>
            </a:r>
          </a:p>
          <a:p>
            <a:pPr algn="just">
              <a:spcBef>
                <a:spcPts val="0"/>
              </a:spcBef>
              <a:buNone/>
            </a:pPr>
            <a:r>
              <a:rPr lang="uk-UA" sz="2600" dirty="0" smtClean="0"/>
              <a:t>	проводиться ремонт фасаду (</a:t>
            </a:r>
            <a:r>
              <a:rPr lang="uk-UA" sz="2600" dirty="0" smtClean="0">
                <a:ea typeface="Times New Roman"/>
              </a:rPr>
              <a:t>утеплення, облицювання), фойє, роздягальні, 5 кабінетів природничо-математичного циклу;</a:t>
            </a:r>
            <a:endParaRPr lang="uk-UA" sz="2600" dirty="0" smtClean="0"/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sz="2600" b="1" dirty="0" smtClean="0"/>
              <a:t>І:</a:t>
            </a:r>
            <a:endParaRPr lang="uk-UA" sz="2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54162"/>
          </a:xfrm>
        </p:spPr>
        <p:txBody>
          <a:bodyPr>
            <a:noAutofit/>
          </a:bodyPr>
          <a:lstStyle/>
          <a:p>
            <a:r>
              <a:rPr lang="uk-UA" sz="3100" b="1" dirty="0" err="1" smtClean="0">
                <a:solidFill>
                  <a:srgbClr val="C00000"/>
                </a:solidFill>
              </a:rPr>
              <a:t>Монастирищенський</a:t>
            </a:r>
            <a:r>
              <a:rPr lang="uk-UA" sz="3100" b="1" dirty="0" smtClean="0">
                <a:solidFill>
                  <a:srgbClr val="C00000"/>
                </a:solidFill>
              </a:rPr>
              <a:t> НВК «Ліцей - загальноосвітня школа І-ІІІ ступенів «Ерудит» </a:t>
            </a:r>
            <a:r>
              <a:rPr lang="uk-UA" sz="3100" b="1" dirty="0" err="1" smtClean="0">
                <a:solidFill>
                  <a:srgbClr val="C00000"/>
                </a:solidFill>
              </a:rPr>
              <a:t>Монастирищенської</a:t>
            </a:r>
            <a:r>
              <a:rPr lang="uk-UA" sz="3100" b="1" dirty="0" smtClean="0">
                <a:solidFill>
                  <a:srgbClr val="C00000"/>
                </a:solidFill>
              </a:rPr>
              <a:t> районної ради</a:t>
            </a:r>
            <a:endParaRPr lang="uk-UA" sz="31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00808"/>
            <a:ext cx="8424936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b="1" dirty="0" smtClean="0"/>
              <a:t>ОП:</a:t>
            </a:r>
            <a:endParaRPr lang="uk-UA" dirty="0" smtClean="0"/>
          </a:p>
          <a:p>
            <a:pPr>
              <a:buFont typeface="Wingdings" pitchFamily="2" charset="2"/>
              <a:buChar char="Ø"/>
            </a:pPr>
            <a:r>
              <a:rPr lang="uk-UA" b="1" dirty="0" smtClean="0"/>
              <a:t>УД-МР:</a:t>
            </a:r>
          </a:p>
          <a:p>
            <a:pPr algn="just">
              <a:buFont typeface="Wingdings" pitchFamily="2" charset="2"/>
              <a:buChar char="Ø"/>
            </a:pPr>
            <a:r>
              <a:rPr lang="uk-UA" b="1" dirty="0" smtClean="0"/>
              <a:t>МБ: </a:t>
            </a:r>
            <a:r>
              <a:rPr lang="uk-UA" i="1" dirty="0" smtClean="0"/>
              <a:t>виділено кошти </a:t>
            </a:r>
            <a:r>
              <a:rPr lang="uk-UA" dirty="0" smtClean="0"/>
              <a:t>на лінгафонний кабінет;</a:t>
            </a:r>
          </a:p>
          <a:p>
            <a:pPr algn="just">
              <a:buFont typeface="Wingdings" pitchFamily="2" charset="2"/>
              <a:buChar char="Ø"/>
            </a:pPr>
            <a:r>
              <a:rPr lang="uk-UA" b="1" dirty="0" smtClean="0"/>
              <a:t>ОШ: </a:t>
            </a:r>
            <a:r>
              <a:rPr lang="uk-UA" dirty="0" smtClean="0"/>
              <a:t>встановлено пандус;  </a:t>
            </a:r>
          </a:p>
          <a:p>
            <a:pPr algn="just">
              <a:buNone/>
            </a:pPr>
            <a:r>
              <a:rPr lang="uk-UA" dirty="0" smtClean="0"/>
              <a:t>	</a:t>
            </a:r>
            <a:r>
              <a:rPr lang="uk-UA" i="1" dirty="0" smtClean="0"/>
              <a:t>виділено кошти </a:t>
            </a:r>
            <a:r>
              <a:rPr lang="uk-UA" dirty="0" smtClean="0"/>
              <a:t>на </a:t>
            </a:r>
            <a:r>
              <a:rPr lang="uk-UA" dirty="0" smtClean="0">
                <a:ea typeface="Calibri"/>
              </a:rPr>
              <a:t>проект щодо </a:t>
            </a:r>
            <a:r>
              <a:rPr lang="uk-UA" dirty="0" err="1" smtClean="0">
                <a:ea typeface="Calibri"/>
              </a:rPr>
              <a:t>термомодернізацію</a:t>
            </a:r>
            <a:r>
              <a:rPr lang="uk-UA" dirty="0" smtClean="0">
                <a:ea typeface="Calibri"/>
              </a:rPr>
              <a:t> приміщень; </a:t>
            </a:r>
            <a:endParaRPr lang="uk-UA" dirty="0" smtClean="0"/>
          </a:p>
          <a:p>
            <a:pPr>
              <a:buFont typeface="Wingdings" pitchFamily="2" charset="2"/>
              <a:buChar char="Ø"/>
            </a:pPr>
            <a:r>
              <a:rPr lang="uk-UA" b="1" dirty="0" smtClean="0"/>
              <a:t>І:</a:t>
            </a:r>
            <a:endParaRPr lang="uk-UA" dirty="0" smtClean="0"/>
          </a:p>
          <a:p>
            <a:pPr>
              <a:buNone/>
            </a:pP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14202"/>
          </a:xfrm>
        </p:spPr>
        <p:txBody>
          <a:bodyPr>
            <a:noAutofit/>
          </a:bodyPr>
          <a:lstStyle/>
          <a:p>
            <a:r>
              <a:rPr lang="uk-UA" sz="3200" b="1" dirty="0" err="1" smtClean="0">
                <a:solidFill>
                  <a:srgbClr val="C00000"/>
                </a:solidFill>
                <a:ea typeface="Times New Roman"/>
              </a:rPr>
              <a:t>Моринський</a:t>
            </a:r>
            <a:r>
              <a:rPr lang="uk-UA" sz="3200" b="1" dirty="0" smtClean="0">
                <a:solidFill>
                  <a:srgbClr val="C00000"/>
                </a:solidFill>
                <a:ea typeface="Times New Roman"/>
              </a:rPr>
              <a:t> НВК «ДНЗ- ЗОШ І-ІІІ ступенів» імені Т.Г. Шевченка Звенигородської районної ради</a:t>
            </a:r>
            <a:endParaRPr lang="uk-UA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16832"/>
            <a:ext cx="8640960" cy="4741987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b="1" dirty="0" smtClean="0"/>
              <a:t>ОП: </a:t>
            </a:r>
            <a:r>
              <a:rPr lang="uk-UA" dirty="0" smtClean="0">
                <a:ea typeface="Times New Roman"/>
              </a:rPr>
              <a:t>курси «Квітникарство» (5-6 кл), «Основи ландшафтного  дизайну» (7-8), технологічний  профіль 10-11 кл  («Основи  бджільництва»); гуртки «Основи  гончарства», «Столярна  справа», «Художньо-прикладне  мистецтво»;</a:t>
            </a:r>
            <a:endParaRPr lang="uk-UA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b="1" dirty="0" smtClean="0"/>
              <a:t>УД-МР: </a:t>
            </a:r>
            <a:r>
              <a:rPr lang="uk-UA" dirty="0" smtClean="0">
                <a:ea typeface="Times New Roman"/>
              </a:rPr>
              <a:t>хмарні  технології;</a:t>
            </a:r>
            <a:endParaRPr lang="uk-UA" b="1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b="1" dirty="0" smtClean="0"/>
              <a:t>МБ: </a:t>
            </a:r>
            <a:r>
              <a:rPr lang="uk-UA" dirty="0" smtClean="0"/>
              <a:t>3 ноутбуки, меблі; пасіка, </a:t>
            </a:r>
            <a:r>
              <a:rPr lang="uk-UA" dirty="0" err="1" smtClean="0"/>
              <a:t>бджолярський</a:t>
            </a:r>
            <a:r>
              <a:rPr lang="uk-UA" dirty="0" smtClean="0"/>
              <a:t> інвентар;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b="1" dirty="0" smtClean="0"/>
              <a:t>ОШ: </a:t>
            </a:r>
            <a:r>
              <a:rPr lang="uk-UA" dirty="0" smtClean="0"/>
              <a:t>капітальний ремонт 5 кабінетів;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b="1" dirty="0" smtClean="0"/>
              <a:t>І: </a:t>
            </a:r>
            <a:r>
              <a:rPr lang="uk-UA" dirty="0" err="1" smtClean="0"/>
              <a:t>інтер</a:t>
            </a:r>
            <a:r>
              <a:rPr lang="uk-UA" dirty="0" err="1" smtClean="0">
                <a:cs typeface="Times New Roman"/>
              </a:rPr>
              <a:t>ʼєр</a:t>
            </a:r>
            <a:r>
              <a:rPr lang="uk-UA" dirty="0" smtClean="0">
                <a:cs typeface="Times New Roman"/>
              </a:rPr>
              <a:t> </a:t>
            </a:r>
            <a:r>
              <a:rPr lang="uk-UA" dirty="0" smtClean="0">
                <a:ea typeface="Times New Roman"/>
              </a:rPr>
              <a:t>І-ІІ  поверхів,  їдальня, актова  зала, методичний  кабінет</a:t>
            </a:r>
            <a:r>
              <a:rPr lang="uk-UA" dirty="0" smtClean="0">
                <a:cs typeface="Times New Roman"/>
              </a:rPr>
              <a:t> 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78098"/>
          </a:xfrm>
        </p:spPr>
        <p:txBody>
          <a:bodyPr>
            <a:normAutofit/>
          </a:bodyPr>
          <a:lstStyle/>
          <a:p>
            <a:r>
              <a:rPr lang="uk-UA" sz="3600" b="1" dirty="0" err="1" smtClean="0">
                <a:solidFill>
                  <a:srgbClr val="C00000"/>
                </a:solidFill>
              </a:rPr>
              <a:t>Моринський</a:t>
            </a:r>
            <a:r>
              <a:rPr lang="uk-UA" sz="3600" b="1" dirty="0" smtClean="0">
                <a:solidFill>
                  <a:srgbClr val="C00000"/>
                </a:solidFill>
              </a:rPr>
              <a:t> НВК</a:t>
            </a:r>
            <a:endParaRPr lang="uk-UA" sz="3600" b="1" dirty="0">
              <a:solidFill>
                <a:srgbClr val="C00000"/>
              </a:solidFill>
            </a:endParaRPr>
          </a:p>
        </p:txBody>
      </p:sp>
      <p:pic>
        <p:nvPicPr>
          <p:cNvPr id="1029" name="Picture 5" descr="C:\Users\Елена\Desktop\ф\IMG_20170723_110620 (1).JPG"/>
          <p:cNvPicPr>
            <a:picLocks noChangeAspect="1" noChangeArrowheads="1"/>
          </p:cNvPicPr>
          <p:nvPr/>
        </p:nvPicPr>
        <p:blipFill>
          <a:blip r:embed="rId2" cstate="print"/>
          <a:srcRect l="12896" r="13410"/>
          <a:stretch>
            <a:fillRect/>
          </a:stretch>
        </p:blipFill>
        <p:spPr bwMode="auto">
          <a:xfrm>
            <a:off x="251520" y="1124744"/>
            <a:ext cx="2880320" cy="5211321"/>
          </a:xfrm>
          <a:prstGeom prst="rect">
            <a:avLst/>
          </a:prstGeom>
          <a:noFill/>
        </p:spPr>
      </p:pic>
      <p:pic>
        <p:nvPicPr>
          <p:cNvPr id="1026" name="Picture 2" descr="C:\Users\Елена\Desktop\ф\IMG_20170723_110833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980728"/>
            <a:ext cx="4320000" cy="3240000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39</a:t>
            </a:fld>
            <a:endParaRPr lang="ru-RU"/>
          </a:p>
        </p:txBody>
      </p:sp>
      <p:pic>
        <p:nvPicPr>
          <p:cNvPr id="1028" name="Picture 4" descr="C:\Users\Елена\Desktop\ф\IMG_20170821_0957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916832"/>
            <a:ext cx="4320000" cy="3240000"/>
          </a:xfrm>
          <a:prstGeom prst="rect">
            <a:avLst/>
          </a:prstGeom>
          <a:noFill/>
        </p:spPr>
      </p:pic>
      <p:pic>
        <p:nvPicPr>
          <p:cNvPr id="1027" name="Picture 3" descr="C:\Users\Елена\Desktop\ф\IMG_20170821_0952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356992"/>
            <a:ext cx="4320000" cy="32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Виконавці та фінансування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516" y="1023535"/>
            <a:ext cx="8712968" cy="551537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u="sng" dirty="0" smtClean="0"/>
              <a:t>Відповідальні </a:t>
            </a:r>
            <a:r>
              <a:rPr lang="uk-UA" u="sng" dirty="0"/>
              <a:t>виконавці: </a:t>
            </a:r>
            <a:endParaRPr lang="uk-UA" u="sng" dirty="0" smtClean="0"/>
          </a:p>
          <a:p>
            <a:pPr marL="631825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800" dirty="0" smtClean="0"/>
              <a:t>управління </a:t>
            </a:r>
            <a:r>
              <a:rPr lang="uk-UA" sz="2800" dirty="0"/>
              <a:t>освіти і науки  обласної державної </a:t>
            </a:r>
            <a:r>
              <a:rPr lang="uk-UA" sz="2800" dirty="0" smtClean="0"/>
              <a:t>адміністрації;</a:t>
            </a:r>
          </a:p>
          <a:p>
            <a:pPr marL="631825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800" dirty="0" smtClean="0"/>
              <a:t>районні </a:t>
            </a:r>
            <a:r>
              <a:rPr lang="uk-UA" sz="2800" dirty="0"/>
              <a:t>державні адміністрації, </a:t>
            </a:r>
            <a:r>
              <a:rPr lang="uk-UA" sz="2800" dirty="0" smtClean="0"/>
              <a:t>міськвиконкоми;</a:t>
            </a:r>
          </a:p>
          <a:p>
            <a:pPr marL="631825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800" dirty="0" smtClean="0"/>
              <a:t>об’єднані </a:t>
            </a:r>
            <a:r>
              <a:rPr lang="uk-UA" sz="2800" dirty="0"/>
              <a:t>територіальні громади. </a:t>
            </a:r>
            <a:endParaRPr lang="uk-UA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uk-UA" u="sng" dirty="0" smtClean="0"/>
              <a:t>Співвиконавці</a:t>
            </a:r>
            <a:r>
              <a:rPr lang="uk-UA" u="sng" dirty="0"/>
              <a:t>: </a:t>
            </a:r>
            <a:endParaRPr lang="uk-UA" u="sng" dirty="0" smtClean="0"/>
          </a:p>
          <a:p>
            <a:pPr marL="631825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800" dirty="0" smtClean="0"/>
              <a:t>КНЗ </a:t>
            </a:r>
            <a:r>
              <a:rPr lang="uk-UA" sz="2800" dirty="0"/>
              <a:t>«ЧОІПОПП ЧОР</a:t>
            </a:r>
            <a:r>
              <a:rPr lang="uk-UA" sz="2800" dirty="0" smtClean="0"/>
              <a:t>»;</a:t>
            </a:r>
          </a:p>
          <a:p>
            <a:pPr marL="631825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800" dirty="0" smtClean="0"/>
              <a:t>територіальні </a:t>
            </a:r>
            <a:r>
              <a:rPr lang="uk-UA" sz="2800" dirty="0"/>
              <a:t>органи управління освітою</a:t>
            </a:r>
            <a:r>
              <a:rPr lang="uk-UA" sz="2800" dirty="0" smtClean="0"/>
              <a:t>.</a:t>
            </a:r>
            <a:endParaRPr lang="ru-RU" sz="2800" dirty="0"/>
          </a:p>
          <a:p>
            <a:pPr marL="0" indent="0">
              <a:spcBef>
                <a:spcPts val="0"/>
              </a:spcBef>
              <a:buNone/>
            </a:pPr>
            <a:r>
              <a:rPr lang="uk-UA" u="sng" dirty="0" smtClean="0"/>
              <a:t>Фінансування:</a:t>
            </a:r>
          </a:p>
          <a:p>
            <a:pPr marL="719138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800" dirty="0"/>
              <a:t>к</a:t>
            </a:r>
            <a:r>
              <a:rPr lang="uk-UA" sz="2800" dirty="0" smtClean="0"/>
              <a:t>ошти місцевих бюджетів.</a:t>
            </a:r>
            <a:endParaRPr lang="uk-UA" sz="2800" dirty="0"/>
          </a:p>
          <a:p>
            <a:pPr marL="376238" indent="0">
              <a:spcBef>
                <a:spcPts val="0"/>
              </a:spcBef>
              <a:buNone/>
            </a:pPr>
            <a:endParaRPr lang="ru-RU" sz="2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179552"/>
              </p:ext>
            </p:extLst>
          </p:nvPr>
        </p:nvGraphicFramePr>
        <p:xfrm>
          <a:off x="105747" y="5697664"/>
          <a:ext cx="8822736" cy="841248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4413105"/>
                <a:gridCol w="851741"/>
                <a:gridCol w="924600"/>
                <a:gridCol w="782354"/>
                <a:gridCol w="924600"/>
                <a:gridCol w="926336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Рік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2016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2017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2018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2019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2020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Обсяг фінансування (тис. грн.)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40,0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103,8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75,6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28,0</a:t>
                      </a:r>
                      <a:endParaRPr lang="ru-RU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50,0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5360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1224136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Пальмірська загальноосвітня школа </a:t>
            </a:r>
            <a:br>
              <a:rPr lang="uk-UA" sz="3200" b="1" dirty="0" smtClean="0">
                <a:solidFill>
                  <a:srgbClr val="C00000"/>
                </a:solidFill>
              </a:rPr>
            </a:br>
            <a:r>
              <a:rPr lang="uk-UA" sz="3200" b="1" dirty="0" smtClean="0">
                <a:solidFill>
                  <a:srgbClr val="C00000"/>
                </a:solidFill>
              </a:rPr>
              <a:t>І-ІІІ ступенів </a:t>
            </a:r>
            <a:r>
              <a:rPr lang="uk-UA" sz="3200" b="1" dirty="0" err="1" smtClean="0">
                <a:solidFill>
                  <a:srgbClr val="C00000"/>
                </a:solidFill>
              </a:rPr>
              <a:t>Золотоніської</a:t>
            </a:r>
            <a:r>
              <a:rPr lang="uk-UA" sz="3200" b="1" dirty="0" smtClean="0">
                <a:solidFill>
                  <a:srgbClr val="C00000"/>
                </a:solidFill>
              </a:rPr>
              <a:t> районної ради</a:t>
            </a:r>
            <a:endParaRPr lang="uk-UA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25144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b="1" dirty="0" smtClean="0"/>
              <a:t>ОП: </a:t>
            </a:r>
            <a:r>
              <a:rPr lang="uk-UA" dirty="0" smtClean="0">
                <a:ea typeface="Times New Roman"/>
              </a:rPr>
              <a:t>сучасні ІКТ технології;</a:t>
            </a:r>
            <a:endParaRPr lang="uk-UA" b="1" dirty="0" smtClean="0"/>
          </a:p>
          <a:p>
            <a:pPr indent="9525" algn="just">
              <a:spcBef>
                <a:spcPts val="0"/>
              </a:spcBef>
              <a:buNone/>
            </a:pPr>
            <a:r>
              <a:rPr lang="uk-UA" i="1" dirty="0" smtClean="0"/>
              <a:t>проекти: </a:t>
            </a:r>
            <a:r>
              <a:rPr lang="uk-UA" dirty="0" smtClean="0">
                <a:ea typeface="Times New Roman"/>
              </a:rPr>
              <a:t>«Вчи.</a:t>
            </a:r>
            <a:r>
              <a:rPr lang="en-US" dirty="0" smtClean="0">
                <a:ea typeface="Times New Roman"/>
              </a:rPr>
              <a:t>u</a:t>
            </a:r>
            <a:r>
              <a:rPr lang="uk-UA" dirty="0" smtClean="0">
                <a:ea typeface="Times New Roman"/>
              </a:rPr>
              <a:t>а» від фірми «Розумники», «Хмарні сервіси в освіті»; </a:t>
            </a:r>
            <a:endParaRPr lang="uk-UA" dirty="0" smtClean="0"/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b="1" dirty="0" smtClean="0"/>
              <a:t>УД-МР: </a:t>
            </a:r>
            <a:r>
              <a:rPr lang="uk-UA" dirty="0" smtClean="0"/>
              <a:t>хмарні технології, </a:t>
            </a:r>
            <a:r>
              <a:rPr lang="uk-UA" dirty="0" smtClean="0">
                <a:ea typeface="Times New Roman"/>
              </a:rPr>
              <a:t>ведення електронного документообігу; тренінги;</a:t>
            </a:r>
            <a:endParaRPr lang="uk-UA" dirty="0" smtClean="0"/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b="1" dirty="0" smtClean="0"/>
              <a:t>МБ: </a:t>
            </a:r>
            <a:r>
              <a:rPr lang="uk-UA" i="1" dirty="0" smtClean="0">
                <a:ea typeface="Times New Roman"/>
              </a:rPr>
              <a:t>тендер  </a:t>
            </a:r>
            <a:r>
              <a:rPr lang="uk-UA" dirty="0" smtClean="0">
                <a:ea typeface="Times New Roman"/>
              </a:rPr>
              <a:t>по закупівлі класу математики та навчального набору </a:t>
            </a:r>
            <a:r>
              <a:rPr lang="en-US" dirty="0" smtClean="0">
                <a:ea typeface="Times New Roman"/>
              </a:rPr>
              <a:t>Lego</a:t>
            </a:r>
            <a:r>
              <a:rPr lang="uk-UA" dirty="0" smtClean="0">
                <a:ea typeface="Times New Roman"/>
              </a:rPr>
              <a:t>;</a:t>
            </a:r>
            <a:endParaRPr lang="uk-UA" dirty="0" smtClean="0"/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b="1" dirty="0" smtClean="0"/>
              <a:t>ОШ: </a:t>
            </a:r>
            <a:r>
              <a:rPr lang="uk-UA" dirty="0" smtClean="0"/>
              <a:t>ремонт І поверху, котельні</a:t>
            </a: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uk-UA" b="1" dirty="0" smtClean="0"/>
              <a:t>І: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Перша міська гімназія Черкаської міської ради</a:t>
            </a:r>
            <a:endParaRPr lang="uk-UA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2514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uk-UA" b="1" dirty="0" smtClean="0"/>
              <a:t>ОП:</a:t>
            </a:r>
          </a:p>
          <a:p>
            <a:pPr indent="9525" algn="just">
              <a:buNone/>
            </a:pPr>
            <a:r>
              <a:rPr lang="uk-UA" i="1" dirty="0" smtClean="0"/>
              <a:t>експеримент: </a:t>
            </a:r>
            <a:r>
              <a:rPr lang="uk-UA" dirty="0" smtClean="0"/>
              <a:t>«Соціалізація обдарованих старшокласників засобами «</a:t>
            </a:r>
            <a:r>
              <a:rPr lang="uk-UA" dirty="0" err="1" smtClean="0"/>
              <a:t>Інтернет-технологій</a:t>
            </a:r>
            <a:r>
              <a:rPr lang="uk-UA" dirty="0" smtClean="0"/>
              <a:t>» ;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/>
              <a:t>УД-МР: </a:t>
            </a:r>
            <a:r>
              <a:rPr lang="uk-UA" dirty="0" smtClean="0"/>
              <a:t>хмарні технології,</a:t>
            </a:r>
          </a:p>
          <a:p>
            <a:pPr algn="just">
              <a:buFont typeface="Wingdings" pitchFamily="2" charset="2"/>
              <a:buChar char="Ø"/>
            </a:pPr>
            <a:r>
              <a:rPr lang="uk-UA" b="1" dirty="0" smtClean="0"/>
              <a:t>МБ: </a:t>
            </a:r>
            <a:r>
              <a:rPr lang="uk-UA" dirty="0" smtClean="0">
                <a:ea typeface="Calibri"/>
              </a:rPr>
              <a:t>придбано 10 ноутбуків, 2 принтери, 1 мультимедійну дошку, 1 проектор за рахунок міжнародного </a:t>
            </a:r>
            <a:r>
              <a:rPr lang="uk-UA" dirty="0" err="1" smtClean="0">
                <a:ea typeface="Calibri"/>
              </a:rPr>
              <a:t>фандрейзінгу</a:t>
            </a:r>
            <a:r>
              <a:rPr lang="uk-UA" dirty="0" smtClean="0">
                <a:ea typeface="Calibri"/>
              </a:rPr>
              <a:t>;</a:t>
            </a:r>
            <a:endParaRPr lang="uk-UA" dirty="0" smtClean="0"/>
          </a:p>
          <a:p>
            <a:pPr>
              <a:buFont typeface="Wingdings" pitchFamily="2" charset="2"/>
              <a:buChar char="Ø"/>
            </a:pPr>
            <a:r>
              <a:rPr lang="uk-UA" b="1" dirty="0" smtClean="0"/>
              <a:t>ОШ: </a:t>
            </a:r>
            <a:r>
              <a:rPr lang="uk-UA" dirty="0" smtClean="0">
                <a:ea typeface="Calibri"/>
              </a:rPr>
              <a:t>ремонт фасаду приміщення гімназії (бюджет);</a:t>
            </a:r>
            <a:endParaRPr lang="uk-UA" dirty="0" smtClean="0"/>
          </a:p>
          <a:p>
            <a:pPr>
              <a:buFont typeface="Wingdings" pitchFamily="2" charset="2"/>
              <a:buChar char="Ø"/>
            </a:pPr>
            <a:r>
              <a:rPr lang="uk-UA" b="1" dirty="0" smtClean="0"/>
              <a:t>І: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210146"/>
          </a:xfrm>
        </p:spPr>
        <p:txBody>
          <a:bodyPr>
            <a:noAutofit/>
          </a:bodyPr>
          <a:lstStyle/>
          <a:p>
            <a:r>
              <a:rPr lang="uk-UA" sz="3400" b="1" dirty="0" err="1" smtClean="0">
                <a:solidFill>
                  <a:srgbClr val="C00000"/>
                </a:solidFill>
              </a:rPr>
              <a:t>Родниківська</a:t>
            </a:r>
            <a:r>
              <a:rPr lang="uk-UA" sz="3400" b="1" dirty="0" smtClean="0">
                <a:solidFill>
                  <a:srgbClr val="C00000"/>
                </a:solidFill>
              </a:rPr>
              <a:t> загальноосвітня школа </a:t>
            </a:r>
            <a:br>
              <a:rPr lang="uk-UA" sz="3400" b="1" dirty="0" smtClean="0">
                <a:solidFill>
                  <a:srgbClr val="C00000"/>
                </a:solidFill>
              </a:rPr>
            </a:br>
            <a:r>
              <a:rPr lang="uk-UA" sz="3400" b="1" dirty="0" smtClean="0">
                <a:solidFill>
                  <a:srgbClr val="C00000"/>
                </a:solidFill>
              </a:rPr>
              <a:t>І-ІІІ ступенів імені Т.Г. Шевченка Уманської районної ради</a:t>
            </a:r>
            <a:endParaRPr lang="uk-UA" sz="3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44824"/>
            <a:ext cx="8568952" cy="468052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b="1" dirty="0" smtClean="0"/>
              <a:t>ОП: </a:t>
            </a:r>
            <a:r>
              <a:rPr lang="uk-UA" dirty="0" smtClean="0">
                <a:solidFill>
                  <a:srgbClr val="000000"/>
                </a:solidFill>
                <a:ea typeface="Times New Roman"/>
              </a:rPr>
              <a:t>«Інтелект України» (2-А клас);</a:t>
            </a:r>
            <a:endParaRPr lang="uk-UA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b="1" dirty="0" smtClean="0"/>
              <a:t>УД-МР: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b="1" dirty="0" smtClean="0"/>
              <a:t>МБ: </a:t>
            </a:r>
            <a:r>
              <a:rPr lang="uk-UA" dirty="0" smtClean="0">
                <a:ea typeface="Times New Roman"/>
              </a:rPr>
              <a:t>2 мультимедійні дошки (кабінети  математики та української мови), мультимедійний комплекс для кабінету фізики, 5 телевізорів, 2 ноутбуки, 1 МФУ;</a:t>
            </a:r>
            <a:endParaRPr lang="uk-UA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b="1" dirty="0" smtClean="0"/>
              <a:t>ОШ: </a:t>
            </a:r>
            <a:r>
              <a:rPr lang="uk-UA" dirty="0" err="1" smtClean="0">
                <a:ea typeface="Times New Roman"/>
              </a:rPr>
              <a:t>дооформлено</a:t>
            </a:r>
            <a:r>
              <a:rPr lang="uk-UA" dirty="0" smtClean="0">
                <a:ea typeface="Times New Roman"/>
              </a:rPr>
              <a:t> інтер’єр школи, рекреації, покращено фасад школи, висаджено кущі петуній, хризантем, троянд, фруктовий сад (120 дерев)</a:t>
            </a:r>
            <a:endParaRPr lang="uk-UA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b="1" dirty="0" smtClean="0"/>
              <a:t>І: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uk-UA" b="1" dirty="0" err="1" smtClean="0">
                <a:solidFill>
                  <a:srgbClr val="C00000"/>
                </a:solidFill>
              </a:rPr>
              <a:t>Родниківська</a:t>
            </a:r>
            <a:r>
              <a:rPr lang="uk-UA" b="1" dirty="0" smtClean="0">
                <a:solidFill>
                  <a:srgbClr val="C00000"/>
                </a:solidFill>
              </a:rPr>
              <a:t> ЗОШ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C:\Documents and Settings\User\Рабочий стол\фото інноваційні школи черкащини\IMG_20170821_10191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504000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User\Рабочий стол\фото інноваційні школи черкащини\IMG_20170821_1153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484784"/>
            <a:ext cx="504000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User\Рабочий стол\фото інноваційні школи черкащини\IMG_20170821_1210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140968"/>
            <a:ext cx="5040000" cy="3361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426170"/>
          </a:xfrm>
        </p:spPr>
        <p:txBody>
          <a:bodyPr>
            <a:noAutofit/>
          </a:bodyPr>
          <a:lstStyle/>
          <a:p>
            <a:r>
              <a:rPr lang="uk-UA" sz="3400" b="1" dirty="0" smtClean="0">
                <a:solidFill>
                  <a:srgbClr val="C00000"/>
                </a:solidFill>
              </a:rPr>
              <a:t>Смілянський НВК «загальноосвітня школа І-ІІІ ступенів №3 - колегіум» Смілянської міської ради</a:t>
            </a:r>
            <a:endParaRPr lang="uk-UA" sz="3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8640960" cy="482453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b="1" dirty="0" smtClean="0"/>
              <a:t>ОП: </a:t>
            </a:r>
            <a:r>
              <a:rPr lang="uk-UA" dirty="0" smtClean="0">
                <a:ea typeface="Times New Roman"/>
              </a:rPr>
              <a:t>впровадження  інклюзивного навчання (1, 3 кл); </a:t>
            </a:r>
            <a:endParaRPr lang="uk-UA" b="1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b="1" dirty="0" smtClean="0"/>
              <a:t>УД-МР: </a:t>
            </a:r>
            <a:r>
              <a:rPr lang="uk-UA" dirty="0" smtClean="0">
                <a:ea typeface="Times New Roman"/>
              </a:rPr>
              <a:t>додатково ставки (заступника директора з НВР для початкової ланки освіти, асистента вчителя (дві по 0,5);</a:t>
            </a:r>
            <a:endParaRPr lang="uk-UA" b="1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b="1" dirty="0" smtClean="0"/>
              <a:t>МБ: </a:t>
            </a:r>
            <a:r>
              <a:rPr lang="uk-UA" dirty="0" smtClean="0"/>
              <a:t>придбано </a:t>
            </a:r>
            <a:r>
              <a:rPr lang="uk-UA" dirty="0" smtClean="0">
                <a:ea typeface="Times New Roman"/>
              </a:rPr>
              <a:t>ноутбук, проектор, системний блок, принтери (2), плазмові телевізори (4), </a:t>
            </a:r>
            <a:r>
              <a:rPr lang="uk-UA" dirty="0" smtClean="0"/>
              <a:t>меблі;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b="1" dirty="0" smtClean="0"/>
              <a:t>ОШ: </a:t>
            </a:r>
            <a:r>
              <a:rPr lang="uk-UA" dirty="0" smtClean="0"/>
              <a:t>ремонт кабінетів (освітлення), вентиляції, цоколю, водогону, тепломережі; </a:t>
            </a:r>
          </a:p>
          <a:p>
            <a:pPr indent="952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i="1" dirty="0" smtClean="0">
                <a:ea typeface="Times New Roman"/>
              </a:rPr>
              <a:t>виготовляється кошторисна документація</a:t>
            </a:r>
            <a:r>
              <a:rPr lang="uk-UA" dirty="0" smtClean="0">
                <a:ea typeface="Times New Roman"/>
              </a:rPr>
              <a:t> на капітальний ремонт спортивної зали,  фасаду, </a:t>
            </a:r>
            <a:r>
              <a:rPr lang="uk-UA" dirty="0" err="1" smtClean="0">
                <a:ea typeface="Times New Roman"/>
              </a:rPr>
              <a:t>термомодернізацію</a:t>
            </a:r>
            <a:r>
              <a:rPr lang="uk-UA" dirty="0" smtClean="0">
                <a:ea typeface="Times New Roman"/>
              </a:rPr>
              <a:t> будівлі</a:t>
            </a:r>
            <a:endParaRPr lang="uk-UA" dirty="0" smtClean="0"/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b="1" dirty="0" smtClean="0"/>
              <a:t>І: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Autofit/>
          </a:bodyPr>
          <a:lstStyle/>
          <a:p>
            <a:r>
              <a:rPr lang="uk-UA" sz="3400" b="1" dirty="0" err="1" smtClean="0">
                <a:solidFill>
                  <a:srgbClr val="C00000"/>
                </a:solidFill>
              </a:rPr>
              <a:t>Степанецька</a:t>
            </a:r>
            <a:r>
              <a:rPr lang="uk-UA" sz="3400" b="1" dirty="0" smtClean="0">
                <a:solidFill>
                  <a:srgbClr val="C00000"/>
                </a:solidFill>
              </a:rPr>
              <a:t> спеціалізована школа </a:t>
            </a:r>
            <a:br>
              <a:rPr lang="uk-UA" sz="3400" b="1" dirty="0" smtClean="0">
                <a:solidFill>
                  <a:srgbClr val="C00000"/>
                </a:solidFill>
              </a:rPr>
            </a:br>
            <a:r>
              <a:rPr lang="uk-UA" sz="3400" b="1" dirty="0" smtClean="0">
                <a:solidFill>
                  <a:srgbClr val="C00000"/>
                </a:solidFill>
              </a:rPr>
              <a:t>І-ІІІ ступенів Канівської районної ради</a:t>
            </a:r>
            <a:endParaRPr lang="uk-UA" sz="3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997152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b="1" dirty="0" smtClean="0"/>
              <a:t>ОП:</a:t>
            </a:r>
            <a:endParaRPr lang="uk-UA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b="1" dirty="0" smtClean="0"/>
              <a:t>УД-МР:</a:t>
            </a:r>
            <a:r>
              <a:rPr lang="uk-UA" dirty="0" smtClean="0">
                <a:ea typeface="Calibri"/>
              </a:rPr>
              <a:t> хмарні технології;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 smtClean="0">
                <a:ea typeface="Calibri"/>
              </a:rPr>
              <a:t>	вводяться посади заступника директора з науково-методичної роботи, логопеда, психолога;</a:t>
            </a:r>
            <a:endParaRPr lang="uk-UA" b="1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b="1" dirty="0" smtClean="0"/>
              <a:t>МБ: </a:t>
            </a:r>
            <a:r>
              <a:rPr lang="uk-UA" dirty="0" smtClean="0">
                <a:ea typeface="Calibri"/>
              </a:rPr>
              <a:t>встановлений інтерактивний мультимедійний тир;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 smtClean="0"/>
              <a:t>	</a:t>
            </a:r>
            <a:r>
              <a:rPr lang="uk-UA" i="1" dirty="0" smtClean="0"/>
              <a:t>виділені кошти </a:t>
            </a:r>
            <a:r>
              <a:rPr lang="uk-UA" dirty="0" smtClean="0"/>
              <a:t>на </a:t>
            </a:r>
            <a:r>
              <a:rPr lang="uk-UA" dirty="0" smtClean="0">
                <a:ea typeface="Calibri"/>
              </a:rPr>
              <a:t>кабінети біології, хімії, фізики;</a:t>
            </a:r>
          </a:p>
          <a:p>
            <a:pPr indent="1905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uk-UA" i="1" dirty="0" smtClean="0">
                <a:ea typeface="Calibri"/>
              </a:rPr>
              <a:t>тендер</a:t>
            </a:r>
            <a:r>
              <a:rPr lang="uk-UA" dirty="0" smtClean="0">
                <a:ea typeface="Calibri"/>
              </a:rPr>
              <a:t> на закупівлю 6 навчальних кабінетів, набору </a:t>
            </a:r>
            <a:r>
              <a:rPr lang="en-US" dirty="0" smtClean="0">
                <a:ea typeface="Calibri"/>
              </a:rPr>
              <a:t>Lego</a:t>
            </a:r>
            <a:r>
              <a:rPr lang="uk-UA" dirty="0" smtClean="0">
                <a:ea typeface="Calibri"/>
              </a:rPr>
              <a:t>;</a:t>
            </a:r>
            <a:endParaRPr lang="uk-UA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b="1" dirty="0" smtClean="0"/>
              <a:t>ОШ:</a:t>
            </a:r>
            <a:endParaRPr lang="uk-UA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b="1" dirty="0" smtClean="0"/>
              <a:t>І:</a:t>
            </a:r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uk-UA" sz="3400" b="1" dirty="0" err="1" smtClean="0">
                <a:solidFill>
                  <a:srgbClr val="C00000"/>
                </a:solidFill>
              </a:rPr>
              <a:t>Тальнівський</a:t>
            </a:r>
            <a:r>
              <a:rPr lang="uk-UA" sz="3400" b="1" dirty="0" smtClean="0">
                <a:solidFill>
                  <a:srgbClr val="C00000"/>
                </a:solidFill>
              </a:rPr>
              <a:t> НВК «загальноосвітня школа І-ІІІ ступенів №1 - гімназія» </a:t>
            </a:r>
            <a:r>
              <a:rPr lang="uk-UA" sz="3400" b="1" dirty="0" err="1" smtClean="0">
                <a:solidFill>
                  <a:srgbClr val="C00000"/>
                </a:solidFill>
              </a:rPr>
              <a:t>Тальнівської</a:t>
            </a:r>
            <a:r>
              <a:rPr lang="uk-UA" sz="3400" b="1" dirty="0" smtClean="0">
                <a:solidFill>
                  <a:srgbClr val="C00000"/>
                </a:solidFill>
              </a:rPr>
              <a:t> районної ради</a:t>
            </a:r>
            <a:endParaRPr lang="uk-UA" sz="3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257800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uk-UA" b="1" dirty="0" err="1" smtClean="0"/>
              <a:t>Тальнівська</a:t>
            </a:r>
            <a:r>
              <a:rPr lang="uk-UA" b="1" dirty="0" smtClean="0"/>
              <a:t> ОТГ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sz="3300" b="1" dirty="0" smtClean="0"/>
              <a:t>ОП:</a:t>
            </a:r>
            <a:endParaRPr lang="uk-UA" sz="3300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sz="3300" b="1" dirty="0" smtClean="0"/>
              <a:t>УД-МР: </a:t>
            </a:r>
            <a:r>
              <a:rPr lang="uk-UA" sz="3300" dirty="0" smtClean="0">
                <a:ea typeface="MS Mincho"/>
              </a:rPr>
              <a:t>хмарні технології, </a:t>
            </a:r>
            <a:r>
              <a:rPr lang="uk-UA" sz="3300" dirty="0" smtClean="0">
                <a:ea typeface="Times New Roman"/>
              </a:rPr>
              <a:t>оплата завідувачам навчальних кабінетів та шкільних музеїв, </a:t>
            </a:r>
            <a:r>
              <a:rPr lang="uk-UA" sz="3300" dirty="0" smtClean="0">
                <a:ea typeface="MS Mincho"/>
              </a:rPr>
              <a:t>введено посаду методиста;</a:t>
            </a:r>
            <a:endParaRPr lang="uk-UA" sz="3300" b="1" dirty="0" smtClean="0"/>
          </a:p>
          <a:p>
            <a:pPr algn="just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sz="3300" b="1" dirty="0" smtClean="0"/>
              <a:t>МБ: </a:t>
            </a:r>
            <a:r>
              <a:rPr lang="uk-UA" sz="3300" dirty="0" smtClean="0"/>
              <a:t>придбано </a:t>
            </a:r>
            <a:r>
              <a:rPr lang="uk-UA" sz="3300" dirty="0" smtClean="0">
                <a:ea typeface="Times New Roman"/>
              </a:rPr>
              <a:t>холодильну  шафу в їдальню, стільці учнівські, комп’ютерну техніку в бібліотеку, оргтехніку для  адміністративно-управлінських потреб, спортивний та ігровий  інвентар;</a:t>
            </a:r>
            <a:endParaRPr lang="uk-UA" sz="3300" dirty="0" smtClean="0"/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sz="3300" b="1" dirty="0" smtClean="0"/>
              <a:t>ОШ:</a:t>
            </a:r>
            <a:r>
              <a:rPr lang="uk-UA" sz="3300" dirty="0" smtClean="0"/>
              <a:t> створено ігрова кімната для групи продовженого дня;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sz="3300" b="1" dirty="0" smtClean="0"/>
              <a:t>І:</a:t>
            </a:r>
            <a:endParaRPr lang="uk-UA" sz="33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uk-UA" sz="3400" b="1" dirty="0" smtClean="0">
                <a:solidFill>
                  <a:srgbClr val="C00000"/>
                </a:solidFill>
              </a:rPr>
              <a:t>Уманська загальноосвітня школа </a:t>
            </a:r>
            <a:br>
              <a:rPr lang="uk-UA" sz="3400" b="1" dirty="0" smtClean="0">
                <a:solidFill>
                  <a:srgbClr val="C00000"/>
                </a:solidFill>
              </a:rPr>
            </a:br>
            <a:r>
              <a:rPr lang="uk-UA" sz="3400" b="1" dirty="0" smtClean="0">
                <a:solidFill>
                  <a:srgbClr val="C00000"/>
                </a:solidFill>
              </a:rPr>
              <a:t>І-ІІІ ступенів №3 Уманської міської ради</a:t>
            </a:r>
            <a:endParaRPr lang="uk-UA" sz="3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92514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uk-UA" b="1" dirty="0" smtClean="0"/>
              <a:t>ОП: </a:t>
            </a:r>
            <a:r>
              <a:rPr lang="uk-UA" dirty="0" smtClean="0"/>
              <a:t>поглиблене навчання в усіх 8-х класах, курс за вибором «</a:t>
            </a:r>
            <a:r>
              <a:rPr lang="uk-UA" dirty="0" smtClean="0">
                <a:ea typeface="Calibri"/>
              </a:rPr>
              <a:t>Історія козацтва</a:t>
            </a:r>
            <a:r>
              <a:rPr lang="uk-UA" dirty="0" smtClean="0"/>
              <a:t>»;</a:t>
            </a:r>
          </a:p>
          <a:p>
            <a:pPr>
              <a:buFont typeface="Wingdings" pitchFamily="2" charset="2"/>
              <a:buChar char="Ø"/>
            </a:pPr>
            <a:r>
              <a:rPr lang="uk-UA" b="1" dirty="0" smtClean="0"/>
              <a:t>УД-МР:</a:t>
            </a:r>
          </a:p>
          <a:p>
            <a:pPr algn="just">
              <a:buFont typeface="Wingdings" pitchFamily="2" charset="2"/>
              <a:buChar char="Ø"/>
            </a:pPr>
            <a:r>
              <a:rPr lang="uk-UA" b="1" dirty="0" smtClean="0"/>
              <a:t>МБ: </a:t>
            </a:r>
            <a:r>
              <a:rPr lang="uk-UA" dirty="0" smtClean="0"/>
              <a:t>придбано телевізори (2),</a:t>
            </a:r>
            <a:r>
              <a:rPr lang="uk-UA" dirty="0" smtClean="0">
                <a:ea typeface="Calibri"/>
              </a:rPr>
              <a:t> </a:t>
            </a:r>
            <a:r>
              <a:rPr lang="uk-UA" dirty="0" err="1" smtClean="0">
                <a:ea typeface="Calibri"/>
              </a:rPr>
              <a:t>спортінвертар</a:t>
            </a:r>
            <a:r>
              <a:rPr lang="uk-UA" dirty="0" smtClean="0">
                <a:ea typeface="Calibri"/>
              </a:rPr>
              <a:t> для занять козацького класу;</a:t>
            </a:r>
            <a:endParaRPr lang="uk-UA" dirty="0" smtClean="0"/>
          </a:p>
          <a:p>
            <a:pPr algn="just">
              <a:buFont typeface="Wingdings" pitchFamily="2" charset="2"/>
              <a:buChar char="Ø"/>
            </a:pPr>
            <a:r>
              <a:rPr lang="uk-UA" b="1" dirty="0" smtClean="0"/>
              <a:t>ОШ: </a:t>
            </a:r>
            <a:r>
              <a:rPr lang="uk-UA" dirty="0" smtClean="0">
                <a:ea typeface="Calibri"/>
              </a:rPr>
              <a:t>оновлено актовий зал (банери, жалюзі, одяг сцени, стільці), кімнату бойової слави, сходи, рекреації, вестибюль, фасад</a:t>
            </a:r>
            <a:endParaRPr lang="uk-UA" dirty="0" smtClean="0"/>
          </a:p>
          <a:p>
            <a:pPr>
              <a:buFont typeface="Wingdings" pitchFamily="2" charset="2"/>
              <a:buChar char="Ø"/>
            </a:pPr>
            <a:r>
              <a:rPr lang="uk-UA" b="1" dirty="0" smtClean="0"/>
              <a:t>І:</a:t>
            </a:r>
            <a:endParaRPr lang="uk-UA" dirty="0" smtClean="0"/>
          </a:p>
          <a:p>
            <a:pPr>
              <a:buNone/>
            </a:pP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>
            <a:noAutofit/>
          </a:bodyPr>
          <a:lstStyle/>
          <a:p>
            <a:r>
              <a:rPr lang="uk-UA" sz="3200" b="1" dirty="0" err="1" smtClean="0">
                <a:solidFill>
                  <a:srgbClr val="C00000"/>
                </a:solidFill>
              </a:rPr>
              <a:t>Червонослобідська</a:t>
            </a:r>
            <a:r>
              <a:rPr lang="uk-UA" sz="3200" b="1" dirty="0" smtClean="0">
                <a:solidFill>
                  <a:srgbClr val="C00000"/>
                </a:solidFill>
              </a:rPr>
              <a:t> загальноосвітня школа І-ІІІ ступенів №1 Черкаської районної ради</a:t>
            </a:r>
            <a:endParaRPr lang="uk-UA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44522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sz="2200" b="1" dirty="0" smtClean="0"/>
              <a:t>ОП: </a:t>
            </a:r>
            <a:r>
              <a:rPr lang="uk-UA" sz="2200" dirty="0" smtClean="0"/>
              <a:t>гуртки </a:t>
            </a:r>
            <a:r>
              <a:rPr lang="uk-UA" sz="2200" dirty="0" smtClean="0">
                <a:ea typeface="Calibri"/>
              </a:rPr>
              <a:t>«Люби і знай свій рідний край» (5-7 кл.), «Основи </a:t>
            </a:r>
            <a:r>
              <a:rPr lang="uk-UA" sz="2200" dirty="0" err="1" smtClean="0">
                <a:ea typeface="Calibri"/>
              </a:rPr>
              <a:t>хімтехнології</a:t>
            </a:r>
            <a:r>
              <a:rPr lang="uk-UA" sz="2200" dirty="0" smtClean="0">
                <a:ea typeface="Calibri"/>
              </a:rPr>
              <a:t>» (8); «Основи будови та ідентифікація органічних сполук» (9), «Системи здоров’я» (10), «Жіноча консультація» (11).</a:t>
            </a:r>
            <a:endParaRPr lang="uk-UA" sz="2200" dirty="0" smtClean="0"/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sz="2200" b="1" dirty="0" smtClean="0"/>
              <a:t>УД-МР: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sz="2200" b="1" dirty="0" smtClean="0"/>
              <a:t>МБ: </a:t>
            </a:r>
            <a:r>
              <a:rPr lang="uk-UA" sz="2200" dirty="0" smtClean="0">
                <a:ea typeface="Calibri"/>
              </a:rPr>
              <a:t>придбано лінгафонний кабінет, мультимедійне обладнання; навчальний набір LEGO; ноутбуки для управління LEGO; пневматичну гвинтівку; телевізор; меблі (21 одномісна парта та стільці; 5 дошки; волейбольні м’ячі (2), баскетбольні сітки (2), холодильник;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sz="2200" b="1" dirty="0" smtClean="0"/>
              <a:t>ОШ: </a:t>
            </a:r>
            <a:r>
              <a:rPr lang="uk-UA" sz="2200" dirty="0" smtClean="0">
                <a:ea typeface="Calibri"/>
              </a:rPr>
              <a:t>ремонт (підвісні стелі системи «</a:t>
            </a:r>
            <a:r>
              <a:rPr lang="uk-UA" sz="2200" dirty="0" err="1" smtClean="0">
                <a:ea typeface="Calibri"/>
              </a:rPr>
              <a:t>Armstrong</a:t>
            </a:r>
            <a:r>
              <a:rPr lang="uk-UA" sz="2200" dirty="0" smtClean="0">
                <a:ea typeface="Calibri"/>
              </a:rPr>
              <a:t>») в кабінетах фізики, біології, інформатики, методичного кабінету; фойє, їдальня, міні-футбольного майданчика з синтетичним покриттям «Штучна трава»;</a:t>
            </a:r>
          </a:p>
          <a:p>
            <a:pPr indent="9525" algn="just">
              <a:spcBef>
                <a:spcPts val="0"/>
              </a:spcBef>
              <a:buNone/>
            </a:pPr>
            <a:r>
              <a:rPr lang="uk-UA" sz="2200" i="1" dirty="0" smtClean="0">
                <a:ea typeface="Calibri"/>
              </a:rPr>
              <a:t>виготовлено документацію </a:t>
            </a:r>
            <a:r>
              <a:rPr lang="uk-UA" sz="2200" dirty="0" smtClean="0">
                <a:ea typeface="Calibri"/>
              </a:rPr>
              <a:t>з капітального ремонту шатрової покрівлі, утеплення стін</a:t>
            </a:r>
            <a:endParaRPr lang="uk-UA" sz="2200" dirty="0" smtClean="0"/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uk-UA" sz="2200" b="1" dirty="0" smtClean="0"/>
              <a:t>І:</a:t>
            </a:r>
            <a:endParaRPr lang="uk-UA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634082"/>
          </a:xfrm>
        </p:spPr>
        <p:txBody>
          <a:bodyPr>
            <a:noAutofit/>
          </a:bodyPr>
          <a:lstStyle/>
          <a:p>
            <a:r>
              <a:rPr lang="uk-UA" sz="3400" b="1" dirty="0" err="1" smtClean="0">
                <a:solidFill>
                  <a:srgbClr val="C00000"/>
                </a:solidFill>
              </a:rPr>
              <a:t>Червонослобідська</a:t>
            </a:r>
            <a:r>
              <a:rPr lang="uk-UA" sz="3400" b="1" dirty="0" smtClean="0">
                <a:solidFill>
                  <a:srgbClr val="C00000"/>
                </a:solidFill>
              </a:rPr>
              <a:t> ЗОШ №1</a:t>
            </a:r>
            <a:endParaRPr lang="uk-UA" sz="3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Елена\Desktop\ф\_DSC94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5040000" cy="3338182"/>
          </a:xfrm>
          <a:prstGeom prst="rect">
            <a:avLst/>
          </a:prstGeom>
          <a:noFill/>
        </p:spPr>
      </p:pic>
      <p:pic>
        <p:nvPicPr>
          <p:cNvPr id="1027" name="Picture 3" descr="C:\Users\Елена\Desktop\ф\_DSC94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844824"/>
            <a:ext cx="5040000" cy="3338182"/>
          </a:xfrm>
          <a:prstGeom prst="rect">
            <a:avLst/>
          </a:prstGeom>
          <a:noFill/>
        </p:spPr>
      </p:pic>
      <p:pic>
        <p:nvPicPr>
          <p:cNvPr id="1028" name="Picture 4" descr="C:\Users\Елена\Desktop\ф\_DSC94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356992"/>
            <a:ext cx="5040000" cy="3338182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err="1">
                <a:solidFill>
                  <a:srgbClr val="C00000"/>
                </a:solidFill>
              </a:rPr>
              <a:t>Досягнення</a:t>
            </a:r>
            <a:r>
              <a:rPr lang="ru-RU" b="1" dirty="0">
                <a:solidFill>
                  <a:srgbClr val="C00000"/>
                </a:solidFill>
              </a:rPr>
              <a:t> мети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452715"/>
          </a:xfrm>
        </p:spPr>
        <p:txBody>
          <a:bodyPr>
            <a:normAutofit fontScale="92500"/>
          </a:bodyPr>
          <a:lstStyle/>
          <a:p>
            <a:pPr lvl="0" algn="just"/>
            <a:r>
              <a:rPr lang="uk-UA" dirty="0"/>
              <a:t>п</a:t>
            </a:r>
            <a:r>
              <a:rPr lang="uk-UA" dirty="0" smtClean="0"/>
              <a:t>ідтримка розвитку </a:t>
            </a:r>
            <a:r>
              <a:rPr lang="uk-UA" dirty="0"/>
              <a:t>інноваційних шкіл Черкаської </a:t>
            </a:r>
            <a:r>
              <a:rPr lang="uk-UA" dirty="0" smtClean="0"/>
              <a:t>області на </a:t>
            </a:r>
            <a:r>
              <a:rPr lang="uk-UA" dirty="0"/>
              <a:t>основі оптимального поєднання фінансових можливостей бюджетів обласного та місцевого рівнів;</a:t>
            </a:r>
            <a:endParaRPr lang="ru-RU" dirty="0"/>
          </a:p>
          <a:p>
            <a:pPr lvl="0" algn="just"/>
            <a:r>
              <a:rPr lang="uk-UA" dirty="0"/>
              <a:t>розроблення, </a:t>
            </a:r>
            <a:r>
              <a:rPr lang="uk-UA" dirty="0" smtClean="0"/>
              <a:t>громадський захист </a:t>
            </a:r>
            <a:r>
              <a:rPr lang="uk-UA" dirty="0"/>
              <a:t>та </a:t>
            </a:r>
            <a:r>
              <a:rPr lang="uk-UA" dirty="0" smtClean="0"/>
              <a:t>реалізація моделей </a:t>
            </a:r>
            <a:r>
              <a:rPr lang="uk-UA" dirty="0"/>
              <a:t>розвитку інноваційних шкіл Черкащини;</a:t>
            </a:r>
            <a:endParaRPr lang="ru-RU" dirty="0"/>
          </a:p>
          <a:p>
            <a:pPr lvl="0" algn="just"/>
            <a:r>
              <a:rPr lang="uk-UA" dirty="0" smtClean="0"/>
              <a:t>моніторинг, громадське оцінювання</a:t>
            </a:r>
            <a:r>
              <a:rPr lang="uk-UA" dirty="0"/>
              <a:t>, узагальнення та </a:t>
            </a:r>
            <a:r>
              <a:rPr lang="uk-UA" dirty="0" smtClean="0"/>
              <a:t>популяризація </a:t>
            </a:r>
            <a:r>
              <a:rPr lang="uk-UA" dirty="0"/>
              <a:t>моделей і досвіду діяльності інноваційних шкіл Черкащини щодо забезпечення нових стандартів якості освіти дітей та учнівської молоді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1329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uk-UA" sz="3400" b="1" dirty="0" smtClean="0">
                <a:solidFill>
                  <a:srgbClr val="C00000"/>
                </a:solidFill>
              </a:rPr>
              <a:t>Черкаська гімназія №9 </a:t>
            </a:r>
            <a:br>
              <a:rPr lang="uk-UA" sz="3400" b="1" dirty="0" smtClean="0">
                <a:solidFill>
                  <a:srgbClr val="C00000"/>
                </a:solidFill>
              </a:rPr>
            </a:br>
            <a:r>
              <a:rPr lang="uk-UA" sz="3400" b="1" dirty="0" smtClean="0">
                <a:solidFill>
                  <a:srgbClr val="C00000"/>
                </a:solidFill>
              </a:rPr>
              <a:t>ім. О.М. Луценка Черкаської міської ради</a:t>
            </a:r>
            <a:endParaRPr lang="uk-UA" sz="3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uk-UA" b="1" dirty="0" smtClean="0"/>
              <a:t>ОП: </a:t>
            </a:r>
            <a:r>
              <a:rPr lang="uk-UA" dirty="0" smtClean="0"/>
              <a:t>факультатив </a:t>
            </a:r>
            <a:r>
              <a:rPr lang="uk-UA" dirty="0" smtClean="0">
                <a:ea typeface="Calibri"/>
                <a:cs typeface="Times New Roman"/>
              </a:rPr>
              <a:t>«Основи робототехніки» (2-4 кл), </a:t>
            </a:r>
            <a:r>
              <a:rPr lang="en-US" dirty="0" smtClean="0">
                <a:ea typeface="Calibri"/>
              </a:rPr>
              <a:t>LEGO</a:t>
            </a:r>
            <a:r>
              <a:rPr lang="uk-UA" dirty="0" err="1" smtClean="0">
                <a:ea typeface="Calibri"/>
              </a:rPr>
              <a:t>-конструкторський</a:t>
            </a:r>
            <a:r>
              <a:rPr lang="uk-UA" dirty="0" smtClean="0">
                <a:ea typeface="Calibri"/>
              </a:rPr>
              <a:t> гурток, </a:t>
            </a:r>
            <a:endParaRPr lang="uk-UA" dirty="0" smtClean="0"/>
          </a:p>
          <a:p>
            <a:pPr algn="just">
              <a:buFont typeface="Wingdings" pitchFamily="2" charset="2"/>
              <a:buChar char="Ø"/>
            </a:pPr>
            <a:r>
              <a:rPr lang="uk-UA" b="1" dirty="0" smtClean="0"/>
              <a:t>УД-МР: </a:t>
            </a:r>
            <a:r>
              <a:rPr lang="uk-UA" dirty="0" smtClean="0">
                <a:ea typeface="Calibri"/>
              </a:rPr>
              <a:t>хмарні технології,  </a:t>
            </a:r>
            <a:endParaRPr lang="uk-UA" b="1" dirty="0" smtClean="0"/>
          </a:p>
          <a:p>
            <a:pPr algn="just">
              <a:buFont typeface="Wingdings" pitchFamily="2" charset="2"/>
              <a:buChar char="Ø"/>
            </a:pPr>
            <a:r>
              <a:rPr lang="uk-UA" b="1" dirty="0" smtClean="0"/>
              <a:t>МБ: </a:t>
            </a:r>
            <a:r>
              <a:rPr lang="uk-UA" dirty="0" smtClean="0">
                <a:ea typeface="Calibri"/>
              </a:rPr>
              <a:t>мультимедійна дошка, проектор, обладнання для кабінету хімії;</a:t>
            </a:r>
            <a:endParaRPr lang="uk-UA" dirty="0" smtClean="0"/>
          </a:p>
          <a:p>
            <a:pPr algn="just">
              <a:buFont typeface="Wingdings" pitchFamily="2" charset="2"/>
              <a:buChar char="Ø"/>
            </a:pPr>
            <a:r>
              <a:rPr lang="uk-UA" b="1" dirty="0" smtClean="0"/>
              <a:t>ОШ: </a:t>
            </a:r>
            <a:r>
              <a:rPr lang="uk-UA" dirty="0" smtClean="0"/>
              <a:t>утеплення фасаду</a:t>
            </a:r>
          </a:p>
          <a:p>
            <a:pPr algn="just">
              <a:buFont typeface="Wingdings" pitchFamily="2" charset="2"/>
              <a:buChar char="Ø"/>
            </a:pPr>
            <a:r>
              <a:rPr lang="uk-UA" b="1" dirty="0" smtClean="0"/>
              <a:t>І:</a:t>
            </a:r>
            <a:endParaRPr lang="uk-UA" dirty="0" smtClean="0"/>
          </a:p>
          <a:p>
            <a:pPr>
              <a:buNone/>
            </a:pP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400" b="1" dirty="0" smtClean="0">
                <a:solidFill>
                  <a:srgbClr val="C00000"/>
                </a:solidFill>
              </a:rPr>
              <a:t>Черкаська гімназія №9</a:t>
            </a:r>
            <a:endParaRPr lang="uk-UA" sz="34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s://scontent-frt3-2.xx.fbcdn.net/v/t34.0-12/20988107_1424937560908804_1117647526_n.jpg?oh=5c095a2a480db0ed199d90410f3b76bf&amp;oe=599D3257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268761"/>
            <a:ext cx="5112568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content-frt3-2.xx.fbcdn.net/v/t35.0-12/21037708_1424966917572535_1658748369_o.jpg?oh=52019c58c9924f0f1d1828dcdf4cc0e9&amp;oe=599CF1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92896"/>
            <a:ext cx="5058127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content-frt3-2.xx.fbcdn.net/v/t35.0-12/21034904_1424937564242137_873258843_o.jpg?oh=cea8d0a76164df82ebfde50524f34738&amp;oe=599C212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8" b="7503"/>
          <a:stretch>
            <a:fillRect/>
          </a:stretch>
        </p:blipFill>
        <p:spPr bwMode="auto">
          <a:xfrm>
            <a:off x="3707904" y="2924944"/>
            <a:ext cx="5112568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r>
              <a:rPr lang="uk-UA" sz="3400" b="1" dirty="0" smtClean="0">
                <a:solidFill>
                  <a:srgbClr val="C00000"/>
                </a:solidFill>
              </a:rPr>
              <a:t>Чигиринська загальноосвітня школа </a:t>
            </a:r>
            <a:br>
              <a:rPr lang="uk-UA" sz="3400" b="1" dirty="0" smtClean="0">
                <a:solidFill>
                  <a:srgbClr val="C00000"/>
                </a:solidFill>
              </a:rPr>
            </a:br>
            <a:r>
              <a:rPr lang="uk-UA" sz="3400" b="1" dirty="0" smtClean="0">
                <a:solidFill>
                  <a:srgbClr val="C00000"/>
                </a:solidFill>
              </a:rPr>
              <a:t>І-ІІІ ступенів №1 ім. Б. Хмельницького Чигиринської районної ради</a:t>
            </a:r>
            <a:endParaRPr lang="uk-UA" sz="3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069160"/>
          </a:xfrm>
        </p:spPr>
        <p:txBody>
          <a:bodyPr>
            <a:noAutofit/>
          </a:bodyPr>
          <a:lstStyle/>
          <a:p>
            <a:pPr lvl="0" algn="just">
              <a:spcBef>
                <a:spcPts val="0"/>
              </a:spcBef>
              <a:buFont typeface="Wingdings" pitchFamily="2" charset="2"/>
              <a:buChar char="Ø"/>
              <a:tabLst>
                <a:tab pos="228600" algn="l"/>
              </a:tabLst>
            </a:pPr>
            <a:r>
              <a:rPr lang="uk-UA" sz="2700" b="1" dirty="0" smtClean="0"/>
              <a:t>ОП: </a:t>
            </a:r>
            <a:r>
              <a:rPr lang="uk-UA" sz="2700" dirty="0" smtClean="0">
                <a:ea typeface="Calibri"/>
                <a:cs typeface="Arial"/>
              </a:rPr>
              <a:t>«Інтелект України»; </a:t>
            </a:r>
            <a:r>
              <a:rPr lang="uk-UA" sz="2700" dirty="0" smtClean="0">
                <a:ea typeface="Times New Roman"/>
                <a:cs typeface="Arial"/>
              </a:rPr>
              <a:t>дистанційна освіта; методика «перевернутих» уроків;</a:t>
            </a:r>
            <a:endParaRPr lang="uk-UA" sz="2700" dirty="0" smtClean="0">
              <a:ea typeface="Times New Roman"/>
            </a:endParaRPr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uk-UA" sz="2700" b="1" dirty="0" smtClean="0"/>
              <a:t>УД: </a:t>
            </a:r>
            <a:r>
              <a:rPr lang="ru-RU" sz="2700" dirty="0" err="1" smtClean="0">
                <a:ea typeface="Calibri"/>
                <a:cs typeface="Arial"/>
              </a:rPr>
              <a:t>інформаційно-управлінські</a:t>
            </a:r>
            <a:r>
              <a:rPr lang="ru-RU" sz="2700" dirty="0" smtClean="0">
                <a:ea typeface="Calibri"/>
                <a:cs typeface="Arial"/>
              </a:rPr>
              <a:t> </a:t>
            </a:r>
            <a:r>
              <a:rPr lang="ru-RU" sz="2700" dirty="0" err="1" smtClean="0">
                <a:ea typeface="Calibri"/>
                <a:cs typeface="Arial"/>
              </a:rPr>
              <a:t>технології</a:t>
            </a:r>
            <a:r>
              <a:rPr lang="ru-RU" sz="2700" dirty="0" smtClean="0">
                <a:ea typeface="Calibri"/>
                <a:cs typeface="Arial"/>
              </a:rPr>
              <a:t>;</a:t>
            </a:r>
            <a:endParaRPr lang="uk-UA" sz="2700" b="1" dirty="0" smtClean="0"/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uk-UA" sz="2700" b="1" dirty="0" smtClean="0"/>
              <a:t>МБ: </a:t>
            </a:r>
            <a:r>
              <a:rPr lang="ru-RU" sz="2700" dirty="0" err="1" smtClean="0">
                <a:ea typeface="Calibri"/>
                <a:cs typeface="Arial"/>
              </a:rPr>
              <a:t>оргтехніка</a:t>
            </a:r>
            <a:r>
              <a:rPr lang="ru-RU" sz="2700" dirty="0" smtClean="0">
                <a:ea typeface="Calibri"/>
                <a:cs typeface="Arial"/>
              </a:rPr>
              <a:t>, </a:t>
            </a:r>
            <a:r>
              <a:rPr lang="ru-RU" sz="2700" dirty="0" err="1" smtClean="0">
                <a:ea typeface="Calibri"/>
                <a:cs typeface="Arial"/>
              </a:rPr>
              <a:t>телевізори</a:t>
            </a:r>
            <a:r>
              <a:rPr lang="ru-RU" sz="2700" dirty="0" smtClean="0">
                <a:ea typeface="Calibri"/>
                <a:cs typeface="Arial"/>
              </a:rPr>
              <a:t> та </a:t>
            </a:r>
            <a:r>
              <a:rPr lang="ru-RU" sz="2700" dirty="0" err="1" smtClean="0">
                <a:ea typeface="Calibri"/>
                <a:cs typeface="Arial"/>
              </a:rPr>
              <a:t>меблі</a:t>
            </a:r>
            <a:r>
              <a:rPr lang="ru-RU" sz="2700" dirty="0" smtClean="0">
                <a:ea typeface="Calibri"/>
                <a:cs typeface="Arial"/>
              </a:rPr>
              <a:t>; </a:t>
            </a:r>
            <a:endParaRPr lang="uk-UA" sz="2700" dirty="0" smtClean="0"/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sz="2700" b="1" dirty="0" smtClean="0"/>
              <a:t>ОШ: </a:t>
            </a:r>
            <a:r>
              <a:rPr lang="uk-UA" sz="2700" i="1" dirty="0" smtClean="0">
                <a:ea typeface="Calibri"/>
                <a:cs typeface="Arial"/>
              </a:rPr>
              <a:t>підготовлено проектно-кошторисну документацію </a:t>
            </a:r>
            <a:r>
              <a:rPr lang="uk-UA" sz="2700" dirty="0" smtClean="0">
                <a:ea typeface="Calibri"/>
                <a:cs typeface="Arial"/>
              </a:rPr>
              <a:t>на проведення робіт згідно вимог щодо дизайну школи інноваційного розвитку та будівництва спортзалу;</a:t>
            </a:r>
          </a:p>
          <a:p>
            <a:pPr algn="just">
              <a:spcBef>
                <a:spcPts val="0"/>
              </a:spcBef>
              <a:buNone/>
            </a:pPr>
            <a:r>
              <a:rPr lang="uk-UA" sz="2700" dirty="0" smtClean="0">
                <a:ea typeface="Calibri"/>
                <a:cs typeface="Arial"/>
              </a:rPr>
              <a:t>	</a:t>
            </a:r>
            <a:r>
              <a:rPr lang="uk-UA" sz="2700" i="1" dirty="0" smtClean="0">
                <a:ea typeface="Calibri"/>
                <a:cs typeface="Arial"/>
              </a:rPr>
              <a:t>тендер</a:t>
            </a:r>
            <a:r>
              <a:rPr lang="uk-UA" sz="2700" dirty="0" smtClean="0">
                <a:ea typeface="Calibri"/>
                <a:cs typeface="Arial"/>
              </a:rPr>
              <a:t> на </a:t>
            </a:r>
            <a:r>
              <a:rPr lang="ru-RU" sz="2700" dirty="0" err="1" smtClean="0">
                <a:ea typeface="Calibri"/>
                <a:cs typeface="Arial"/>
              </a:rPr>
              <a:t>придбання</a:t>
            </a:r>
            <a:r>
              <a:rPr lang="ru-RU" sz="2700" dirty="0" smtClean="0">
                <a:ea typeface="Calibri"/>
                <a:cs typeface="Arial"/>
              </a:rPr>
              <a:t> </a:t>
            </a:r>
            <a:r>
              <a:rPr lang="ru-RU" sz="2700" dirty="0" err="1" smtClean="0">
                <a:ea typeface="Calibri"/>
                <a:cs typeface="Arial"/>
              </a:rPr>
              <a:t>наборів</a:t>
            </a:r>
            <a:r>
              <a:rPr lang="ru-RU" sz="2700" dirty="0" smtClean="0">
                <a:ea typeface="Calibri"/>
                <a:cs typeface="Arial"/>
              </a:rPr>
              <a:t> «ЛЕГО», </a:t>
            </a:r>
            <a:r>
              <a:rPr lang="ru-RU" sz="2700" dirty="0" err="1" smtClean="0">
                <a:ea typeface="Calibri"/>
                <a:cs typeface="Arial"/>
              </a:rPr>
              <a:t>лінгафонного</a:t>
            </a:r>
            <a:r>
              <a:rPr lang="ru-RU" sz="2700" dirty="0" smtClean="0">
                <a:ea typeface="Calibri"/>
                <a:cs typeface="Arial"/>
              </a:rPr>
              <a:t> </a:t>
            </a:r>
            <a:r>
              <a:rPr lang="ru-RU" sz="2700" dirty="0" err="1" smtClean="0">
                <a:ea typeface="Calibri"/>
                <a:cs typeface="Arial"/>
              </a:rPr>
              <a:t>кабінету</a:t>
            </a:r>
            <a:r>
              <a:rPr lang="ru-RU" sz="2700" dirty="0" smtClean="0">
                <a:ea typeface="Calibri"/>
                <a:cs typeface="Arial"/>
              </a:rPr>
              <a:t>, </a:t>
            </a:r>
            <a:r>
              <a:rPr lang="ru-RU" sz="2700" dirty="0" err="1" smtClean="0">
                <a:ea typeface="Calibri"/>
                <a:cs typeface="Arial"/>
              </a:rPr>
              <a:t>будівництво</a:t>
            </a:r>
            <a:r>
              <a:rPr lang="ru-RU" sz="2700" dirty="0" smtClean="0">
                <a:ea typeface="Calibri"/>
                <a:cs typeface="Arial"/>
              </a:rPr>
              <a:t> </a:t>
            </a:r>
            <a:r>
              <a:rPr lang="ru-RU" sz="2700" dirty="0" err="1" smtClean="0">
                <a:ea typeface="Calibri"/>
                <a:cs typeface="Arial"/>
              </a:rPr>
              <a:t>тепло-генераторна</a:t>
            </a:r>
            <a:r>
              <a:rPr lang="ru-RU" sz="2700" dirty="0" smtClean="0">
                <a:ea typeface="Calibri"/>
                <a:cs typeface="Arial"/>
              </a:rPr>
              <a:t> </a:t>
            </a:r>
            <a:r>
              <a:rPr lang="ru-RU" sz="2700" dirty="0" err="1" smtClean="0">
                <a:ea typeface="Calibri"/>
                <a:cs typeface="Arial"/>
              </a:rPr>
              <a:t>реконструкцію</a:t>
            </a:r>
            <a:r>
              <a:rPr lang="ru-RU" sz="2700" dirty="0" smtClean="0">
                <a:ea typeface="Calibri"/>
                <a:cs typeface="Arial"/>
              </a:rPr>
              <a:t> </a:t>
            </a:r>
            <a:r>
              <a:rPr lang="ru-RU" sz="2700" dirty="0" err="1" smtClean="0">
                <a:ea typeface="Calibri"/>
                <a:cs typeface="Arial"/>
              </a:rPr>
              <a:t>внутрішніх</a:t>
            </a:r>
            <a:r>
              <a:rPr lang="ru-RU" sz="2700" dirty="0" smtClean="0">
                <a:ea typeface="Calibri"/>
                <a:cs typeface="Arial"/>
              </a:rPr>
              <a:t> </a:t>
            </a:r>
            <a:r>
              <a:rPr lang="ru-RU" sz="2700" dirty="0" err="1" smtClean="0">
                <a:ea typeface="Calibri"/>
                <a:cs typeface="Arial"/>
              </a:rPr>
              <a:t>туалетів</a:t>
            </a:r>
            <a:r>
              <a:rPr lang="ru-RU" sz="2700" dirty="0" smtClean="0">
                <a:ea typeface="Calibri"/>
                <a:cs typeface="Arial"/>
              </a:rPr>
              <a:t> (</a:t>
            </a:r>
            <a:r>
              <a:rPr lang="ru-RU" sz="2700" dirty="0" err="1" smtClean="0">
                <a:ea typeface="Calibri"/>
                <a:cs typeface="Arial"/>
              </a:rPr>
              <a:t>заміна</a:t>
            </a:r>
            <a:r>
              <a:rPr lang="ru-RU" sz="2700" dirty="0" smtClean="0">
                <a:ea typeface="Calibri"/>
                <a:cs typeface="Arial"/>
              </a:rPr>
              <a:t> </a:t>
            </a:r>
            <a:r>
              <a:rPr lang="ru-RU" sz="2700" dirty="0" err="1" smtClean="0">
                <a:ea typeface="Calibri"/>
                <a:cs typeface="Arial"/>
              </a:rPr>
              <a:t>сантехніки</a:t>
            </a:r>
            <a:r>
              <a:rPr lang="ru-RU" sz="2700" dirty="0" smtClean="0">
                <a:ea typeface="Calibri"/>
                <a:cs typeface="Arial"/>
              </a:rPr>
              <a:t>), </a:t>
            </a:r>
            <a:r>
              <a:rPr lang="ru-RU" sz="2700" dirty="0" err="1" smtClean="0">
                <a:ea typeface="Calibri"/>
                <a:cs typeface="Arial"/>
              </a:rPr>
              <a:t>паркану</a:t>
            </a:r>
            <a:r>
              <a:rPr lang="ru-RU" sz="2700" dirty="0" smtClean="0">
                <a:ea typeface="Calibri"/>
                <a:cs typeface="Arial"/>
              </a:rPr>
              <a:t> </a:t>
            </a:r>
            <a:endParaRPr lang="uk-UA" sz="2700" dirty="0" smtClean="0"/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uk-UA" sz="2700" b="1" dirty="0" smtClean="0"/>
              <a:t>І:</a:t>
            </a:r>
            <a:endParaRPr lang="uk-UA" sz="2700" dirty="0" smtClean="0"/>
          </a:p>
          <a:p>
            <a:pPr>
              <a:spcBef>
                <a:spcPts val="0"/>
              </a:spcBef>
              <a:buNone/>
            </a:pPr>
            <a:endParaRPr lang="uk-UA" sz="27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498178"/>
          </a:xfrm>
        </p:spPr>
        <p:txBody>
          <a:bodyPr>
            <a:noAutofit/>
          </a:bodyPr>
          <a:lstStyle/>
          <a:p>
            <a:r>
              <a:rPr lang="uk-UA" sz="3200" b="1" dirty="0" err="1" smtClean="0">
                <a:solidFill>
                  <a:srgbClr val="C00000"/>
                </a:solidFill>
              </a:rPr>
              <a:t>Чорнобаївська</a:t>
            </a:r>
            <a:r>
              <a:rPr lang="uk-UA" sz="3200" b="1" dirty="0" smtClean="0">
                <a:solidFill>
                  <a:srgbClr val="C00000"/>
                </a:solidFill>
              </a:rPr>
              <a:t> загальноосвітня школа </a:t>
            </a:r>
            <a:br>
              <a:rPr lang="uk-UA" sz="3200" b="1" dirty="0" smtClean="0">
                <a:solidFill>
                  <a:srgbClr val="C00000"/>
                </a:solidFill>
              </a:rPr>
            </a:br>
            <a:r>
              <a:rPr lang="uk-UA" sz="3200" b="1" dirty="0" smtClean="0">
                <a:solidFill>
                  <a:srgbClr val="C00000"/>
                </a:solidFill>
              </a:rPr>
              <a:t>І-ІІІ ступенів №1 </a:t>
            </a:r>
            <a:r>
              <a:rPr lang="uk-UA" sz="3200" b="1" dirty="0" err="1" smtClean="0">
                <a:solidFill>
                  <a:srgbClr val="C00000"/>
                </a:solidFill>
              </a:rPr>
              <a:t>Чорнобаївської</a:t>
            </a:r>
            <a:r>
              <a:rPr lang="uk-UA" sz="3200" b="1" dirty="0" smtClean="0">
                <a:solidFill>
                  <a:srgbClr val="C00000"/>
                </a:solidFill>
              </a:rPr>
              <a:t> районної ради</a:t>
            </a:r>
            <a:endParaRPr lang="uk-UA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72816"/>
            <a:ext cx="8568952" cy="4525963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b="1" dirty="0" smtClean="0"/>
              <a:t>ОП: </a:t>
            </a:r>
            <a:r>
              <a:rPr lang="uk-UA" dirty="0" smtClean="0"/>
              <a:t>1 класи: </a:t>
            </a:r>
            <a:r>
              <a:rPr lang="uk-UA" dirty="0" smtClean="0">
                <a:ea typeface="Calibri"/>
              </a:rPr>
              <a:t>проекти «Інтелект України»; «Розумники (</a:t>
            </a:r>
            <a:r>
              <a:rPr lang="en-US" dirty="0" smtClean="0">
                <a:ea typeface="Calibri"/>
              </a:rPr>
              <a:t>Smart Kids</a:t>
            </a:r>
            <a:r>
              <a:rPr lang="uk-UA" dirty="0" smtClean="0">
                <a:ea typeface="Calibri"/>
              </a:rPr>
              <a:t>)»; </a:t>
            </a:r>
            <a:endParaRPr lang="uk-UA" dirty="0" smtClean="0"/>
          </a:p>
          <a:p>
            <a:pPr lvl="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b="1" dirty="0" smtClean="0"/>
              <a:t>УД: </a:t>
            </a:r>
            <a:r>
              <a:rPr lang="uk-UA" dirty="0" smtClean="0"/>
              <a:t>в</a:t>
            </a:r>
            <a:r>
              <a:rPr lang="uk-UA" dirty="0" smtClean="0">
                <a:ea typeface="Calibri"/>
              </a:rPr>
              <a:t>іртуальний методичний кабінет школи;</a:t>
            </a:r>
            <a:r>
              <a:rPr lang="uk-UA" dirty="0" smtClean="0">
                <a:ea typeface="Calibri"/>
                <a:cs typeface="Times New Roman"/>
              </a:rPr>
              <a:t> «Щоденник. </a:t>
            </a:r>
            <a:r>
              <a:rPr lang="en-US" dirty="0" err="1" smtClean="0">
                <a:ea typeface="Calibri"/>
                <a:cs typeface="Times New Roman"/>
              </a:rPr>
              <a:t>ua</a:t>
            </a:r>
            <a:r>
              <a:rPr lang="uk-UA" dirty="0" smtClean="0">
                <a:ea typeface="Calibri"/>
                <a:cs typeface="Times New Roman"/>
              </a:rPr>
              <a:t>.»;</a:t>
            </a:r>
            <a:endParaRPr lang="uk-UA" dirty="0" smtClean="0">
              <a:latin typeface="Calibri"/>
              <a:ea typeface="Calibri"/>
              <a:cs typeface="Times New Roman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b="1" dirty="0" smtClean="0"/>
              <a:t>МБ: </a:t>
            </a:r>
            <a:r>
              <a:rPr lang="uk-UA" dirty="0" smtClean="0">
                <a:ea typeface="Calibri"/>
              </a:rPr>
              <a:t>програмне забезпечення «Розумники (</a:t>
            </a:r>
            <a:r>
              <a:rPr lang="en-US" dirty="0" smtClean="0">
                <a:ea typeface="Calibri"/>
              </a:rPr>
              <a:t>Smart Kids</a:t>
            </a:r>
            <a:r>
              <a:rPr lang="uk-UA" dirty="0" smtClean="0">
                <a:ea typeface="Calibri"/>
              </a:rPr>
              <a:t>)»; </a:t>
            </a:r>
            <a:endParaRPr lang="uk-UA" dirty="0" smtClean="0"/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b="1" dirty="0" smtClean="0"/>
              <a:t>ОШ:</a:t>
            </a:r>
            <a:endParaRPr lang="uk-UA" dirty="0" smtClean="0"/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b="1" dirty="0" smtClean="0"/>
              <a:t>І: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426170"/>
          </a:xfrm>
        </p:spPr>
        <p:txBody>
          <a:bodyPr>
            <a:noAutofit/>
          </a:bodyPr>
          <a:lstStyle/>
          <a:p>
            <a:r>
              <a:rPr lang="uk-UA" sz="3400" b="1" dirty="0" err="1" smtClean="0">
                <a:solidFill>
                  <a:srgbClr val="C00000"/>
                </a:solidFill>
                <a:ea typeface="Times New Roman"/>
              </a:rPr>
              <a:t>Шполянський</a:t>
            </a:r>
            <a:r>
              <a:rPr lang="uk-UA" sz="3400" b="1" dirty="0" smtClean="0">
                <a:solidFill>
                  <a:srgbClr val="C00000"/>
                </a:solidFill>
                <a:ea typeface="Times New Roman"/>
              </a:rPr>
              <a:t> НВК «Загальноосвітня школа  І-ІІІ ступенів №2 - ліцей» </a:t>
            </a:r>
            <a:r>
              <a:rPr lang="uk-UA" sz="3400" b="1" dirty="0" err="1" smtClean="0">
                <a:solidFill>
                  <a:srgbClr val="C00000"/>
                </a:solidFill>
                <a:ea typeface="Times New Roman"/>
              </a:rPr>
              <a:t>Шполянської</a:t>
            </a:r>
            <a:r>
              <a:rPr lang="uk-UA" sz="3400" b="1" dirty="0" smtClean="0">
                <a:solidFill>
                  <a:srgbClr val="C00000"/>
                </a:solidFill>
                <a:ea typeface="Times New Roman"/>
              </a:rPr>
              <a:t> районної ради</a:t>
            </a:r>
            <a:endParaRPr lang="uk-UA" sz="3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72816"/>
            <a:ext cx="8640960" cy="4896544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b="1" dirty="0" err="1" smtClean="0"/>
              <a:t>Шполянська</a:t>
            </a:r>
            <a:r>
              <a:rPr lang="uk-UA" b="1" dirty="0" smtClean="0"/>
              <a:t> ОТГ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b="1" dirty="0" smtClean="0"/>
              <a:t>ОП: </a:t>
            </a:r>
            <a:r>
              <a:rPr lang="uk-UA" dirty="0" smtClean="0"/>
              <a:t>модульна система навчання, </a:t>
            </a:r>
            <a:r>
              <a:rPr lang="uk-UA" dirty="0" err="1" smtClean="0"/>
              <a:t>двопрофільні</a:t>
            </a:r>
            <a:r>
              <a:rPr lang="uk-UA" dirty="0" smtClean="0"/>
              <a:t> класи (10-11);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b="1" dirty="0" smtClean="0"/>
              <a:t>УД-МР: </a:t>
            </a:r>
            <a:r>
              <a:rPr lang="uk-UA" dirty="0" smtClean="0"/>
              <a:t>хмарні технології, електронні журнали, щоденники;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b="1" dirty="0" smtClean="0"/>
              <a:t>МБ: </a:t>
            </a:r>
            <a:r>
              <a:rPr lang="uk-UA" i="1" dirty="0" smtClean="0"/>
              <a:t>виділені кошти </a:t>
            </a:r>
            <a:r>
              <a:rPr lang="uk-UA" dirty="0" smtClean="0"/>
              <a:t>на кабінети фізики, хімії, біології, робототехніки </a:t>
            </a:r>
            <a:r>
              <a:rPr lang="en-US" dirty="0" smtClean="0"/>
              <a:t>LEGO</a:t>
            </a:r>
            <a:r>
              <a:rPr lang="uk-UA" dirty="0" smtClean="0"/>
              <a:t>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b="1" dirty="0" smtClean="0"/>
              <a:t>ОШ:</a:t>
            </a:r>
            <a:r>
              <a:rPr lang="uk-UA" dirty="0" smtClean="0"/>
              <a:t> капітальний ремонт кабінетів (ІКТ (2), обслуговуючої праці, української мови); заміна вікон;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b="1" dirty="0" smtClean="0"/>
              <a:t>І: </a:t>
            </a:r>
            <a:r>
              <a:rPr lang="uk-UA" dirty="0" smtClean="0"/>
              <a:t>коридор біля їдальні</a:t>
            </a:r>
          </a:p>
          <a:p>
            <a:pPr>
              <a:buNone/>
            </a:pP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7200" b="1" dirty="0" smtClean="0">
                <a:solidFill>
                  <a:srgbClr val="C00000"/>
                </a:solidFill>
              </a:rPr>
              <a:t>Дякуємо за роботу!!!</a:t>
            </a:r>
          </a:p>
          <a:p>
            <a:pPr algn="ctr">
              <a:buNone/>
            </a:pPr>
            <a:r>
              <a:rPr lang="uk-UA" sz="7200" b="1" dirty="0" smtClean="0">
                <a:solidFill>
                  <a:srgbClr val="C00000"/>
                </a:solidFill>
              </a:rPr>
              <a:t>Бажаємо успішного навчального року!</a:t>
            </a:r>
            <a:endParaRPr lang="uk-UA" sz="7200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Учасники Програми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4012"/>
            <a:ext cx="8640960" cy="4525963"/>
          </a:xfrm>
        </p:spPr>
        <p:txBody>
          <a:bodyPr/>
          <a:lstStyle/>
          <a:p>
            <a:pPr marL="0" indent="0">
              <a:buNone/>
            </a:pPr>
            <a:r>
              <a:rPr lang="uk-UA" sz="3600" b="1" dirty="0" smtClean="0">
                <a:hlinkClick r:id="rId2" action="ppaction://hlinkfile"/>
              </a:rPr>
              <a:t>29 шкіл:</a:t>
            </a:r>
            <a:endParaRPr lang="uk-UA" sz="3600" b="1" dirty="0" smtClean="0"/>
          </a:p>
          <a:p>
            <a:pPr marL="0" indent="0" algn="just">
              <a:buNone/>
            </a:pPr>
            <a:r>
              <a:rPr lang="uk-UA" dirty="0" smtClean="0"/>
              <a:t>по </a:t>
            </a:r>
            <a:r>
              <a:rPr lang="uk-UA" dirty="0"/>
              <a:t>одній з усіх регіонів області </a:t>
            </a:r>
            <a:r>
              <a:rPr lang="uk-UA" dirty="0" smtClean="0"/>
              <a:t>та </a:t>
            </a:r>
            <a:r>
              <a:rPr lang="uk-UA" dirty="0"/>
              <a:t>по дві з міст Золотоноша, Черкаси та Звенигородського </a:t>
            </a:r>
            <a:r>
              <a:rPr lang="uk-UA" dirty="0" smtClean="0"/>
              <a:t>району.</a:t>
            </a:r>
          </a:p>
          <a:p>
            <a:pPr marL="0" indent="0" algn="just">
              <a:buNone/>
            </a:pPr>
            <a:endParaRPr lang="uk-UA" dirty="0" smtClean="0"/>
          </a:p>
          <a:p>
            <a:pPr marL="0" indent="0" algn="just">
              <a:buNone/>
            </a:pPr>
            <a:r>
              <a:rPr lang="uk-UA" b="1" u="sng" dirty="0" smtClean="0">
                <a:hlinkClick r:id="rId3" action="ppaction://hlinkfile"/>
              </a:rPr>
              <a:t>Заходи виконання Програми</a:t>
            </a:r>
            <a:endParaRPr lang="uk-UA" b="1" u="sng" dirty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088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C00000"/>
                </a:solidFill>
              </a:rPr>
              <a:t>Реалізація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Програми</a:t>
            </a:r>
            <a:r>
              <a:rPr lang="ru-RU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760" y="1003513"/>
            <a:ext cx="8892480" cy="57407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 smtClean="0"/>
              <a:t>І етап (2016 рік – І півріччя 2017 року)</a:t>
            </a:r>
          </a:p>
          <a:p>
            <a:pPr marL="0" indent="0" algn="ctr">
              <a:buNone/>
            </a:pPr>
            <a:r>
              <a:rPr lang="uk-UA" b="1" i="1" dirty="0"/>
              <a:t>в</a:t>
            </a:r>
            <a:r>
              <a:rPr lang="uk-UA" b="1" i="1" dirty="0" smtClean="0"/>
              <a:t>ересень-грудень </a:t>
            </a:r>
            <a:r>
              <a:rPr lang="uk-UA" b="1" i="1" dirty="0" smtClean="0"/>
              <a:t>2016 </a:t>
            </a:r>
            <a:r>
              <a:rPr lang="uk-UA" b="1" i="1" dirty="0" smtClean="0"/>
              <a:t>року</a:t>
            </a:r>
          </a:p>
          <a:p>
            <a:pPr marL="0" indent="0" algn="ctr">
              <a:buNone/>
            </a:pPr>
            <a:endParaRPr lang="uk-UA" b="1" i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3400" dirty="0" err="1" smtClean="0"/>
              <a:t>конкурсний</a:t>
            </a:r>
            <a:r>
              <a:rPr lang="ru-RU" sz="3400" dirty="0" smtClean="0"/>
              <a:t> </a:t>
            </a:r>
            <a:r>
              <a:rPr lang="ru-RU" sz="3400" dirty="0" err="1" smtClean="0"/>
              <a:t>відбір</a:t>
            </a:r>
            <a:r>
              <a:rPr lang="ru-RU" sz="3400" dirty="0" smtClean="0"/>
              <a:t> </a:t>
            </a:r>
            <a:r>
              <a:rPr lang="ru-RU" sz="3400" dirty="0" err="1"/>
              <a:t>шкіл-учасниць</a:t>
            </a:r>
            <a:r>
              <a:rPr lang="ru-RU" sz="3400" dirty="0"/>
              <a:t> </a:t>
            </a:r>
            <a:r>
              <a:rPr lang="ru-RU" sz="3400" dirty="0" err="1" smtClean="0"/>
              <a:t>Програми</a:t>
            </a:r>
            <a:r>
              <a:rPr lang="ru-RU" sz="3400" dirty="0" smtClean="0"/>
              <a:t>:</a:t>
            </a:r>
          </a:p>
          <a:p>
            <a:pPr marL="631825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організаційного</a:t>
            </a:r>
            <a:r>
              <a:rPr lang="ru-RU" dirty="0" smtClean="0"/>
              <a:t> </a:t>
            </a:r>
            <a:r>
              <a:rPr lang="ru-RU" dirty="0" err="1" smtClean="0"/>
              <a:t>комітету</a:t>
            </a:r>
            <a:r>
              <a:rPr lang="ru-RU" dirty="0" smtClean="0"/>
              <a:t>;</a:t>
            </a:r>
          </a:p>
          <a:p>
            <a:pPr marL="631825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err="1" smtClean="0"/>
              <a:t>розроблення</a:t>
            </a:r>
            <a:r>
              <a:rPr lang="ru-RU" dirty="0" smtClean="0"/>
              <a:t> </a:t>
            </a:r>
            <a:r>
              <a:rPr lang="ru-RU" dirty="0" err="1" smtClean="0"/>
              <a:t>критеріїв</a:t>
            </a:r>
            <a:r>
              <a:rPr lang="ru-RU" dirty="0" smtClean="0"/>
              <a:t> та </a:t>
            </a:r>
            <a:r>
              <a:rPr lang="ru-RU" dirty="0" err="1" smtClean="0"/>
              <a:t>індикаторів</a:t>
            </a:r>
            <a:r>
              <a:rPr lang="ru-RU" dirty="0" smtClean="0"/>
              <a:t> </a:t>
            </a:r>
            <a:r>
              <a:rPr lang="ru-RU" dirty="0" err="1" smtClean="0"/>
              <a:t>відбору</a:t>
            </a:r>
            <a:r>
              <a:rPr lang="ru-RU" dirty="0"/>
              <a:t>;</a:t>
            </a:r>
            <a:endParaRPr lang="ru-RU" dirty="0" smtClean="0"/>
          </a:p>
          <a:p>
            <a:pPr marL="631825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err="1" smtClean="0"/>
              <a:t>проведення</a:t>
            </a:r>
            <a:r>
              <a:rPr lang="ru-RU" dirty="0" smtClean="0"/>
              <a:t> конкурсу.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33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1408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Конкурс 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396" y="1088608"/>
            <a:ext cx="8663208" cy="56328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uk-UA" u="sng" dirty="0" smtClean="0"/>
              <a:t>журі: </a:t>
            </a:r>
          </a:p>
          <a:p>
            <a:pPr marL="722313" algn="just">
              <a:buFont typeface="Wingdings" panose="05000000000000000000" pitchFamily="2" charset="2"/>
              <a:buChar char="ü"/>
            </a:pPr>
            <a:r>
              <a:rPr lang="uk-UA" sz="2500" dirty="0"/>
              <a:t>науковці ДНУ «Інститут модернізації змісту освіти</a:t>
            </a:r>
            <a:r>
              <a:rPr lang="uk-UA" sz="2500" dirty="0" smtClean="0"/>
              <a:t>»;</a:t>
            </a:r>
          </a:p>
          <a:p>
            <a:pPr marL="722313" algn="just">
              <a:buFont typeface="Wingdings" panose="05000000000000000000" pitchFamily="2" charset="2"/>
              <a:buChar char="ü"/>
            </a:pPr>
            <a:r>
              <a:rPr lang="uk-UA" sz="2500" dirty="0" smtClean="0"/>
              <a:t>спеціалісти </a:t>
            </a:r>
            <a:r>
              <a:rPr lang="uk-UA" sz="2500" dirty="0"/>
              <a:t>управління освіти і науки Черкаської </a:t>
            </a:r>
            <a:r>
              <a:rPr lang="uk-UA" sz="2500" dirty="0" smtClean="0"/>
              <a:t>облдержадміністрації;</a:t>
            </a:r>
          </a:p>
          <a:p>
            <a:pPr marL="722313" algn="just">
              <a:buFont typeface="Wingdings" panose="05000000000000000000" pitchFamily="2" charset="2"/>
              <a:buChar char="ü"/>
            </a:pPr>
            <a:r>
              <a:rPr lang="uk-UA" sz="2500" dirty="0"/>
              <a:t>науково-педагогічні працівники КНЗ «ЧОІПОПП ЧОР</a:t>
            </a:r>
            <a:r>
              <a:rPr lang="uk-UA" sz="2500" dirty="0" smtClean="0"/>
              <a:t>»;</a:t>
            </a:r>
            <a:endParaRPr lang="uk-UA" sz="2500" dirty="0"/>
          </a:p>
          <a:p>
            <a:pPr marL="722313" algn="just">
              <a:buFont typeface="Wingdings" panose="05000000000000000000" pitchFamily="2" charset="2"/>
              <a:buChar char="ü"/>
            </a:pPr>
            <a:r>
              <a:rPr lang="uk-UA" sz="2500" dirty="0" smtClean="0"/>
              <a:t>директори шкіл;</a:t>
            </a:r>
          </a:p>
          <a:p>
            <a:pPr marL="722313" algn="just">
              <a:buFont typeface="Wingdings" panose="05000000000000000000" pitchFamily="2" charset="2"/>
              <a:buChar char="ü"/>
            </a:pPr>
            <a:r>
              <a:rPr lang="uk-UA" sz="2500" dirty="0" smtClean="0"/>
              <a:t>представники </a:t>
            </a:r>
            <a:r>
              <a:rPr lang="uk-UA" sz="2600" dirty="0" smtClean="0"/>
              <a:t>громадських організацій;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u="sng" dirty="0"/>
              <a:t>у</a:t>
            </a:r>
            <a:r>
              <a:rPr lang="uk-UA" u="sng" dirty="0" smtClean="0"/>
              <a:t>часники конкурсного відбору:</a:t>
            </a:r>
            <a:r>
              <a:rPr lang="uk-UA" dirty="0" smtClean="0"/>
              <a:t> 49 </a:t>
            </a:r>
            <a:r>
              <a:rPr lang="uk-UA" sz="2800" dirty="0" smtClean="0"/>
              <a:t>навчальних закладів;</a:t>
            </a:r>
          </a:p>
          <a:p>
            <a:pPr marL="360363" indent="-360363" algn="just">
              <a:buFont typeface="Wingdings" panose="05000000000000000000" pitchFamily="2" charset="2"/>
              <a:buChar char="Ø"/>
            </a:pPr>
            <a:r>
              <a:rPr lang="uk-UA" u="sng" dirty="0"/>
              <a:t>в</a:t>
            </a:r>
            <a:r>
              <a:rPr lang="uk-UA" u="sng" dirty="0" smtClean="0"/>
              <a:t>ідбір:</a:t>
            </a:r>
            <a:r>
              <a:rPr lang="uk-UA" dirty="0" smtClean="0"/>
              <a:t> </a:t>
            </a:r>
            <a:r>
              <a:rPr lang="uk-UA" sz="2800" dirty="0"/>
              <a:t>в</a:t>
            </a:r>
            <a:r>
              <a:rPr lang="uk-UA" sz="2800" dirty="0" smtClean="0"/>
              <a:t>ідповідно </a:t>
            </a:r>
            <a:r>
              <a:rPr lang="uk-UA" sz="2800" dirty="0"/>
              <a:t>до розроблених критеріїв та </a:t>
            </a:r>
            <a:r>
              <a:rPr lang="uk-UA" sz="2800" dirty="0" smtClean="0"/>
              <a:t>індикаторів</a:t>
            </a:r>
            <a:endParaRPr lang="uk-UA" u="sng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Рисунок 4" descr="D:\ЛАБОРАТОРІЯ\Конкурс-Інноваційні шк Черк\Фото-Іннов школи\17-лют-Банер\2016121916210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t="24562" r="14857"/>
          <a:stretch/>
        </p:blipFill>
        <p:spPr bwMode="auto">
          <a:xfrm>
            <a:off x="3924708" y="3677307"/>
            <a:ext cx="4978896" cy="29344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7343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C00000"/>
                </a:solidFill>
              </a:rPr>
              <a:t>Реалізація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Програми</a:t>
            </a:r>
            <a:r>
              <a:rPr lang="ru-RU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574074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b="1" dirty="0"/>
              <a:t>с</a:t>
            </a:r>
            <a:r>
              <a:rPr lang="uk-UA" b="1" dirty="0" smtClean="0"/>
              <a:t>ічень-червень </a:t>
            </a:r>
            <a:r>
              <a:rPr lang="uk-UA" b="1" dirty="0" smtClean="0"/>
              <a:t>2017 року</a:t>
            </a:r>
            <a:endParaRPr lang="ru-RU" b="1" dirty="0" smtClean="0"/>
          </a:p>
          <a:p>
            <a:pPr algn="just"/>
            <a:r>
              <a:rPr lang="ru-RU" dirty="0" err="1" smtClean="0"/>
              <a:t>настановчий</a:t>
            </a:r>
            <a:r>
              <a:rPr lang="ru-RU" dirty="0" smtClean="0"/>
              <a:t> </a:t>
            </a:r>
            <a:r>
              <a:rPr lang="ru-RU" dirty="0" err="1" smtClean="0"/>
              <a:t>семінар</a:t>
            </a:r>
            <a:r>
              <a:rPr lang="ru-RU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шкіл-учасниць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Розроблення</a:t>
            </a:r>
            <a:r>
              <a:rPr lang="ru-RU" dirty="0"/>
              <a:t> </a:t>
            </a:r>
            <a:r>
              <a:rPr lang="ru-RU" dirty="0" err="1"/>
              <a:t>інноваційними</a:t>
            </a:r>
            <a:r>
              <a:rPr lang="ru-RU" dirty="0"/>
              <a:t> школами </a:t>
            </a:r>
            <a:r>
              <a:rPr lang="ru-RU" dirty="0" err="1"/>
              <a:t>Черкащини</a:t>
            </a:r>
            <a:r>
              <a:rPr lang="ru-RU" dirty="0"/>
              <a:t> </a:t>
            </a:r>
            <a:r>
              <a:rPr lang="ru-RU" dirty="0" err="1"/>
              <a:t>перспективних</a:t>
            </a:r>
            <a:r>
              <a:rPr lang="ru-RU" dirty="0"/>
              <a:t> моделей і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подальшого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обласної</a:t>
            </a:r>
            <a:r>
              <a:rPr lang="ru-RU" dirty="0"/>
              <a:t> </a:t>
            </a:r>
            <a:r>
              <a:rPr lang="ru-RU" dirty="0" err="1"/>
              <a:t>конференції</a:t>
            </a:r>
            <a:r>
              <a:rPr lang="ru-RU" dirty="0"/>
              <a:t> - </a:t>
            </a:r>
            <a:r>
              <a:rPr lang="ru-RU" dirty="0" err="1"/>
              <a:t>громадського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інноваційними</a:t>
            </a:r>
            <a:r>
              <a:rPr lang="ru-RU" dirty="0"/>
              <a:t> школами </a:t>
            </a:r>
            <a:r>
              <a:rPr lang="ru-RU" dirty="0" err="1"/>
              <a:t>Черкащини</a:t>
            </a:r>
            <a:r>
              <a:rPr lang="ru-RU" dirty="0"/>
              <a:t> </a:t>
            </a:r>
            <a:r>
              <a:rPr lang="ru-RU" dirty="0" err="1"/>
              <a:t>перспективних</a:t>
            </a:r>
            <a:r>
              <a:rPr lang="ru-RU" dirty="0"/>
              <a:t> моделей і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Реорганізація</a:t>
            </a:r>
            <a:r>
              <a:rPr lang="ru-RU" dirty="0"/>
              <a:t> </a:t>
            </a:r>
            <a:r>
              <a:rPr lang="ru-RU" dirty="0" err="1"/>
              <a:t>інноваційних</a:t>
            </a:r>
            <a:r>
              <a:rPr lang="ru-RU" dirty="0"/>
              <a:t> </a:t>
            </a:r>
            <a:r>
              <a:rPr lang="ru-RU" dirty="0" err="1"/>
              <a:t>шкіл</a:t>
            </a:r>
            <a:r>
              <a:rPr lang="ru-RU" dirty="0"/>
              <a:t> </a:t>
            </a:r>
            <a:r>
              <a:rPr lang="ru-RU" dirty="0" err="1"/>
              <a:t>Черкащини</a:t>
            </a:r>
            <a:r>
              <a:rPr lang="ru-RU" dirty="0"/>
              <a:t> у </a:t>
            </a:r>
            <a:r>
              <a:rPr lang="ru-RU" dirty="0" err="1"/>
              <a:t>відповідності</a:t>
            </a:r>
            <a:r>
              <a:rPr lang="ru-RU" dirty="0"/>
              <a:t> до </a:t>
            </a:r>
            <a:r>
              <a:rPr lang="ru-RU" dirty="0" err="1"/>
              <a:t>перспективних</a:t>
            </a:r>
            <a:r>
              <a:rPr lang="ru-RU" dirty="0"/>
              <a:t> моделей і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(</a:t>
            </a:r>
            <a:r>
              <a:rPr lang="ru-RU" dirty="0" err="1"/>
              <a:t>припинення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; </a:t>
            </a:r>
            <a:r>
              <a:rPr lang="ru-RU" dirty="0" err="1"/>
              <a:t>реорганізація</a:t>
            </a:r>
            <a:r>
              <a:rPr lang="ru-RU" dirty="0"/>
              <a:t>; </a:t>
            </a:r>
            <a:r>
              <a:rPr lang="ru-RU" dirty="0" err="1"/>
              <a:t>створення</a:t>
            </a:r>
            <a:r>
              <a:rPr lang="ru-RU" dirty="0"/>
              <a:t> нового </a:t>
            </a:r>
            <a:r>
              <a:rPr lang="ru-RU" dirty="0" err="1"/>
              <a:t>навчального</a:t>
            </a:r>
            <a:r>
              <a:rPr lang="ru-RU" dirty="0"/>
              <a:t> закладу; </a:t>
            </a:r>
            <a:r>
              <a:rPr lang="ru-RU" dirty="0" err="1"/>
              <a:t>конкурсний</a:t>
            </a:r>
            <a:r>
              <a:rPr lang="ru-RU" dirty="0"/>
              <a:t> </a:t>
            </a:r>
            <a:r>
              <a:rPr lang="ru-RU" dirty="0" err="1"/>
              <a:t>набір</a:t>
            </a:r>
            <a:r>
              <a:rPr lang="ru-RU" dirty="0"/>
              <a:t> </a:t>
            </a:r>
            <a:r>
              <a:rPr lang="ru-RU" dirty="0" err="1"/>
              <a:t>педагогічних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; </a:t>
            </a:r>
            <a:r>
              <a:rPr lang="ru-RU" dirty="0" err="1"/>
              <a:t>формування</a:t>
            </a:r>
            <a:r>
              <a:rPr lang="ru-RU" dirty="0"/>
              <a:t> контингенту </a:t>
            </a:r>
            <a:r>
              <a:rPr lang="ru-RU" dirty="0" err="1"/>
              <a:t>учнів</a:t>
            </a:r>
            <a:r>
              <a:rPr lang="ru-RU" dirty="0"/>
              <a:t>).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24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158</Template>
  <TotalTime>1242</TotalTime>
  <Words>2770</Words>
  <Application>Microsoft Office PowerPoint</Application>
  <PresentationFormat>Экран (4:3)</PresentationFormat>
  <Paragraphs>353</Paragraphs>
  <Slides>55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1" baseType="lpstr">
      <vt:lpstr>MS Mincho</vt:lpstr>
      <vt:lpstr>Arial</vt:lpstr>
      <vt:lpstr>Calibri</vt:lpstr>
      <vt:lpstr>Times New Roman</vt:lpstr>
      <vt:lpstr>Wingdings</vt:lpstr>
      <vt:lpstr>Тема Office</vt:lpstr>
      <vt:lpstr> Інноваційна діяльність як умова ефективної роботи навчального закладу (реалізація цільової обласної програми «Інноваційні школи Черкащини») </vt:lpstr>
      <vt:lpstr>«Інноваційні школи Черкащини» </vt:lpstr>
      <vt:lpstr>Мета Програми</vt:lpstr>
      <vt:lpstr>Виконавці та фінансування</vt:lpstr>
      <vt:lpstr>Досягнення мети </vt:lpstr>
      <vt:lpstr>Учасники Програми</vt:lpstr>
      <vt:lpstr>Реалізація Програми </vt:lpstr>
      <vt:lpstr>Конкурс  </vt:lpstr>
      <vt:lpstr>Реалізація Програми </vt:lpstr>
      <vt:lpstr>Реалізація Програми </vt:lpstr>
      <vt:lpstr>Реалізація Програми </vt:lpstr>
      <vt:lpstr>Реалізація Програми </vt:lpstr>
      <vt:lpstr>Реалізація Програми </vt:lpstr>
      <vt:lpstr>Презентация PowerPoint</vt:lpstr>
      <vt:lpstr>Учасники з січня до серпня 2017 року</vt:lpstr>
      <vt:lpstr>Авторська О.А. Захаренка середня загальноосвітня школа І-ІІІ ступенів с.Сахнівки К-Шевченківської районної ради</vt:lpstr>
      <vt:lpstr>Балаклеївська спеціалізована школа І-ІІІ ступенів №1 ім. Євгенії Гуглі Смілянської районної ради</vt:lpstr>
      <vt:lpstr>Ватутінська спеціалізована школа І-ІІІ ступенів №1 Ватутінської міської ради</vt:lpstr>
      <vt:lpstr>Ватутінська спеціалізована школа  І-ІІІ ступенів №1</vt:lpstr>
      <vt:lpstr>Верхняцький НВК «Загальноосвітня школа І-ІІІ ступенів №1 - ліцей» Христинівської районної ради</vt:lpstr>
      <vt:lpstr>Верхняцький НВК</vt:lpstr>
      <vt:lpstr>Городищенський економічний ліцей Городищенської районної ради</vt:lpstr>
      <vt:lpstr>Драбівський НВК «загальноосвітня школа  І-ІІІ ступенів ім. С.В. Васильченка - гімназія» Драбівської районної ради</vt:lpstr>
      <vt:lpstr>Жашківська спеціалізована школа №1  з поглибленим вивченням окремих предметів Жашківської районної ради</vt:lpstr>
      <vt:lpstr>Жашківська спеціалізована школа №1 </vt:lpstr>
      <vt:lpstr>Звенигородська спеціалізована школа І-ІІІ ступенів №3 Звенигородської районної ради</vt:lpstr>
      <vt:lpstr>Звенигородська №3</vt:lpstr>
      <vt:lpstr>Золотоніська гімназія ім. С.Д.Скляренка Золотоніської міської ради</vt:lpstr>
      <vt:lpstr>Золотоніська спеціалізована школа №2 інформаційних технологій Золотоніської міської ради</vt:lpstr>
      <vt:lpstr>Іваньківська загальноосвітня школа  І-ІІІ ступенів Маньківської районної ради</vt:lpstr>
      <vt:lpstr>Іваньківська ЗОШ І-ІІІ ступенів</vt:lpstr>
      <vt:lpstr>Канівська загальноосвітня школа  І-ІІІ ступенів №4 Канівської міської ради</vt:lpstr>
      <vt:lpstr>Канівська ЗОШ №4</vt:lpstr>
      <vt:lpstr>Кам’янський еколого-економічний ліцей Кам’янської районної ради</vt:lpstr>
      <vt:lpstr>Катеринопільський ліцей Катеринопільської районної ради</vt:lpstr>
      <vt:lpstr>Лисянський НВК «Загальноосвітня школа І-ІІІ ступенів №1 - гімназія» Лисянської районної ради</vt:lpstr>
      <vt:lpstr>Монастирищенський НВК «Ліцей - загальноосвітня школа І-ІІІ ступенів «Ерудит» Монастирищенської районної ради</vt:lpstr>
      <vt:lpstr>Моринський НВК «ДНЗ- ЗОШ І-ІІІ ступенів» імені Т.Г. Шевченка Звенигородської районної ради</vt:lpstr>
      <vt:lpstr>Моринський НВК</vt:lpstr>
      <vt:lpstr>Пальмірська загальноосвітня школа  І-ІІІ ступенів Золотоніської районної ради</vt:lpstr>
      <vt:lpstr>Перша міська гімназія Черкаської міської ради</vt:lpstr>
      <vt:lpstr>Родниківська загальноосвітня школа  І-ІІІ ступенів імені Т.Г. Шевченка Уманської районної ради</vt:lpstr>
      <vt:lpstr>Родниківська ЗОШ</vt:lpstr>
      <vt:lpstr>Смілянський НВК «загальноосвітня школа І-ІІІ ступенів №3 - колегіум» Смілянської міської ради</vt:lpstr>
      <vt:lpstr>Степанецька спеціалізована школа  І-ІІІ ступенів Канівської районної ради</vt:lpstr>
      <vt:lpstr>Тальнівський НВК «загальноосвітня школа І-ІІІ ступенів №1 - гімназія» Тальнівської районної ради</vt:lpstr>
      <vt:lpstr>Уманська загальноосвітня школа  І-ІІІ ступенів №3 Уманської міської ради</vt:lpstr>
      <vt:lpstr>Червонослобідська загальноосвітня школа І-ІІІ ступенів №1 Черкаської районної ради</vt:lpstr>
      <vt:lpstr>Червонослобідська ЗОШ №1</vt:lpstr>
      <vt:lpstr>Черкаська гімназія №9  ім. О.М. Луценка Черкаської міської ради</vt:lpstr>
      <vt:lpstr>Черкаська гімназія №9</vt:lpstr>
      <vt:lpstr>Чигиринська загальноосвітня школа  І-ІІІ ступенів №1 ім. Б. Хмельницького Чигиринської районної ради</vt:lpstr>
      <vt:lpstr>Чорнобаївська загальноосвітня школа  І-ІІІ ступенів №1 Чорнобаївської районної ради</vt:lpstr>
      <vt:lpstr>Шполянський НВК «Загальноосвітня школа  І-ІІІ ступенів №2 - ліцей» Шполянської районної ради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Досвід роботи учасників цільової обласної програми «Інноваційні школи Черкащини». в умовах інноваційної діяльності</dc:title>
  <dc:creator>Елена</dc:creator>
  <cp:lastModifiedBy>zaoli</cp:lastModifiedBy>
  <cp:revision>88</cp:revision>
  <dcterms:created xsi:type="dcterms:W3CDTF">2017-08-22T18:56:23Z</dcterms:created>
  <dcterms:modified xsi:type="dcterms:W3CDTF">2017-10-02T12:52:26Z</dcterms:modified>
</cp:coreProperties>
</file>