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3" r:id="rId9"/>
    <p:sldId id="271" r:id="rId10"/>
    <p:sldId id="272" r:id="rId11"/>
    <p:sldId id="276" r:id="rId12"/>
    <p:sldId id="274" r:id="rId13"/>
    <p:sldId id="275" r:id="rId14"/>
    <p:sldId id="277" r:id="rId15"/>
    <p:sldId id="278" r:id="rId16"/>
    <p:sldId id="279" r:id="rId17"/>
    <p:sldId id="283" r:id="rId18"/>
    <p:sldId id="284" r:id="rId19"/>
    <p:sldId id="285" r:id="rId20"/>
    <p:sldId id="286" r:id="rId21"/>
    <p:sldId id="269" r:id="rId22"/>
    <p:sldId id="280" r:id="rId23"/>
    <p:sldId id="281" r:id="rId24"/>
    <p:sldId id="287" r:id="rId25"/>
    <p:sldId id="288" r:id="rId26"/>
    <p:sldId id="289" r:id="rId27"/>
    <p:sldId id="290" r:id="rId28"/>
    <p:sldId id="291" r:id="rId29"/>
    <p:sldId id="292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282" r:id="rId38"/>
    <p:sldId id="265" r:id="rId39"/>
    <p:sldId id="293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60093"/>
    <a:srgbClr val="CC0066"/>
    <a:srgbClr val="6699FF"/>
    <a:srgbClr val="9900FF"/>
    <a:srgbClr val="33CC33"/>
    <a:srgbClr val="CCFFFF"/>
    <a:srgbClr val="CCFFCC"/>
    <a:srgbClr val="66FFFF"/>
    <a:srgbClr val="9966FF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F7F1F-C8DE-4576-BED4-781E550D13A2}" type="datetimeFigureOut">
              <a:rPr lang="uk-UA" smtClean="0"/>
              <a:pPr/>
              <a:t>16.02.2016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5C1DA-3547-4B68-8C8E-A88B68EB74A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slide" Target="slide1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slide" Target="slide1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slide" Target="slide1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slide" Target="slide20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slide" Target="slide8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786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\Рабочий стол\анімації\50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2695575" cy="257175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071802" y="714356"/>
            <a:ext cx="5214974" cy="2214578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Вітаю! Ти молодець і сонечко тобі світить! Натискай на паровоз, щоб рухатися далі…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7171" name="Picture 3" descr="C:\Documents and Settings\Админ\Рабочий стол\анімації\images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786058"/>
            <a:ext cx="2673959" cy="2638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анімації\medvedi-na-poezde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14686"/>
            <a:ext cx="3486150" cy="2276475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Админ\Рабочий стол\анімації\нові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1857364"/>
            <a:ext cx="421484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ПОЧАТКОВИЙ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РІВЕНЬ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1" y="3000372"/>
            <a:ext cx="25003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</a:rPr>
              <a:t>Рух амеби протея </a:t>
            </a:r>
          </a:p>
          <a:p>
            <a:r>
              <a:rPr lang="uk-UA" sz="2400" b="1" dirty="0" smtClean="0">
                <a:solidFill>
                  <a:srgbClr val="33CC33"/>
                </a:solidFill>
              </a:rPr>
              <a:t>відбувається за допомогою:</a:t>
            </a:r>
            <a:endParaRPr lang="uk-UA" sz="2400" b="1" dirty="0">
              <a:solidFill>
                <a:srgbClr val="33CC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5000636"/>
            <a:ext cx="780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війок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628" y="3571876"/>
            <a:ext cx="1228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джгутика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4643446"/>
            <a:ext cx="1654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несправжніх </a:t>
            </a:r>
          </a:p>
          <a:p>
            <a:r>
              <a:rPr lang="uk-UA" sz="2000" b="1" dirty="0" smtClean="0">
                <a:hlinkClick r:id="rId4" action="ppaction://hlinksldjump"/>
              </a:rPr>
              <a:t>ніжок</a:t>
            </a:r>
            <a:endParaRPr lang="uk-UA" sz="2000" b="1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9547816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59930" cy="6846094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\Рабочий стол\анімації\sadkitten_s.gif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857224" y="428604"/>
            <a:ext cx="3203693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8614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хвилюйся, спробуй ще раз і буде сонечко! Щоб продовжити натисни на метелика</a:t>
            </a:r>
            <a:endParaRPr lang="uk-UA" sz="2400" b="1" dirty="0">
              <a:solidFill>
                <a:srgbClr val="D60093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2714612" y="1142984"/>
            <a:ext cx="1857388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58439">
            <a:off x="6146334" y="2748563"/>
            <a:ext cx="2214578" cy="210521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98114">
            <a:off x="3428992" y="3357562"/>
            <a:ext cx="2124585" cy="2019667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нові\s470973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86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\Рабочий стол\анімації\50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2695575" cy="257175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071802" y="785794"/>
            <a:ext cx="5286412" cy="2286016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Вітаю! Ти молодець і сонечко тобі світить! Натискай на паровоз, щоб рухатися далі…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7171" name="Picture 3" descr="C:\Documents and Settings\Админ\Рабочий стол\анімації\images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786058"/>
            <a:ext cx="2673959" cy="2638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анімації\medvedi-na-poezde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14686"/>
            <a:ext cx="3486150" cy="2276475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Админ\Рабочий стол\анімації\нові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1857364"/>
            <a:ext cx="421484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ПОЧАТКОВИЙ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РІВЕНЬ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3000372"/>
            <a:ext cx="26432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</a:rPr>
              <a:t>Надлишок води з клітини найпростіших виводиться через:</a:t>
            </a:r>
            <a:endParaRPr lang="uk-UA" sz="2400" b="1" dirty="0">
              <a:solidFill>
                <a:srgbClr val="33CC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4929198"/>
            <a:ext cx="1954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травну вакуолю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00562" y="3500438"/>
            <a:ext cx="2459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скоротливу вакуолю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4857760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порошицю</a:t>
            </a:r>
            <a:endParaRPr lang="uk-UA" sz="2000" b="1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9547816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59930" cy="6846094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\Рабочий стол\анімації\sadkitten_s.gif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857224" y="428604"/>
            <a:ext cx="3203693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8614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хвилюйся, спробуй ще раз і буде сонечко! Щоб продовжити натисни на метелика</a:t>
            </a:r>
            <a:endParaRPr lang="uk-UA" sz="2400" b="1" dirty="0">
              <a:solidFill>
                <a:srgbClr val="D60093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2714612" y="1142984"/>
            <a:ext cx="1857388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58439">
            <a:off x="6146334" y="2748563"/>
            <a:ext cx="2214578" cy="210521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98114">
            <a:off x="3428992" y="3357562"/>
            <a:ext cx="2124585" cy="2019667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786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\Рабочий стол\анімації\50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2695575" cy="257175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071802" y="714356"/>
            <a:ext cx="5072098" cy="2428892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Вітаю! Ти молодець і сонечко тобі світить! Натискай на паровоз, щоб рухатися далі…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7171" name="Picture 3" descr="C:\Documents and Settings\Админ\Рабочий стол\анімації\images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071810"/>
            <a:ext cx="2673959" cy="2638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анімації\medvedi-na-poezde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14686"/>
            <a:ext cx="3486150" cy="2276475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Админ\Рабочий стол\анімації\нові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1857364"/>
            <a:ext cx="421484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ПОЧАТКОВИЙ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РІВЕНЬ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3000372"/>
            <a:ext cx="26432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</a:rPr>
              <a:t>За настання несприятливих умов клітини найпростіших утворюють:</a:t>
            </a:r>
            <a:endParaRPr lang="uk-UA" sz="2400" b="1" dirty="0">
              <a:solidFill>
                <a:srgbClr val="33CC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71736" y="5214950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цисту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3571876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мале ядро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4786322"/>
            <a:ext cx="1409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порошицю</a:t>
            </a:r>
            <a:endParaRPr lang="uk-UA" sz="2000" b="1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9547816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59930" cy="6846094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\Рабочий стол\анімації\sadkitten_s.gif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857224" y="428604"/>
            <a:ext cx="3203693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8614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хвилюйся, спробуй ще раз і буде сонечко! Щоб продовжити натисни на метелика</a:t>
            </a:r>
            <a:endParaRPr lang="uk-UA" sz="2400" b="1" dirty="0">
              <a:solidFill>
                <a:srgbClr val="D60093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2714612" y="1142984"/>
            <a:ext cx="1857388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58439">
            <a:off x="6146334" y="2748563"/>
            <a:ext cx="2214578" cy="210521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98114">
            <a:off x="3428992" y="3357562"/>
            <a:ext cx="2124585" cy="2019667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786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\Рабочий стол\анімації\50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2695575" cy="257175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071802" y="642918"/>
            <a:ext cx="4714908" cy="2428892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Вітаю! Ти молодець і сонечко тобі світить! Натискай на паровоз, щоб рухатися далі…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7171" name="Picture 3" descr="C:\Documents and Settings\Админ\Рабочий стол\анімації\images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786058"/>
            <a:ext cx="2673959" cy="2638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анімації\medvedi-na-poezde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14686"/>
            <a:ext cx="3486150" cy="2276475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Админ\Рабочий стол\анімації\127681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71934" y="642918"/>
            <a:ext cx="16011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1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857496"/>
            <a:ext cx="685345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Одноклітинні</a:t>
            </a:r>
            <a:r>
              <a:rPr lang="ru-RU" sz="2800" b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</a:t>
            </a:r>
            <a:r>
              <a:rPr lang="ru-RU" sz="2800" b="1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вариноподібні</a:t>
            </a:r>
            <a:r>
              <a:rPr lang="ru-RU" sz="2800" b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</a:t>
            </a:r>
            <a:r>
              <a:rPr lang="ru-RU" sz="2800" b="1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рганізми</a:t>
            </a:r>
            <a:r>
              <a:rPr lang="ru-RU" sz="2800" b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– </a:t>
            </a:r>
            <a:r>
              <a:rPr lang="ru-RU" sz="2800" b="1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</a:t>
            </a:r>
            <a:r>
              <a:rPr lang="ru-RU" sz="2800" b="1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ешканці</a:t>
            </a:r>
            <a:r>
              <a:rPr lang="ru-RU" sz="28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800" b="1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</a:t>
            </a:r>
            <a:r>
              <a:rPr lang="ru-RU" sz="2800" b="1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одойм</a:t>
            </a:r>
            <a:endParaRPr lang="ru-RU" sz="2800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1357290" y="5929330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6143644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" descr="Tomnjerry-frame.jpg"/>
          <p:cNvPicPr>
            <a:picLocks noChangeAspect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pic>
        <p:nvPicPr>
          <p:cNvPr id="3076" name="Picture 4" descr="C:\Documents and Settings\Админ\Рабочий стол\анімації\images (30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5214942" y="1857364"/>
            <a:ext cx="1857388" cy="3581665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1357290" y="1857364"/>
            <a:ext cx="4143404" cy="3857652"/>
          </a:xfrm>
          <a:prstGeom prst="cloudCallou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 Чудово! Початковий рівень вже позаду.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Хочеш знати більше – натисни на слоника…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Letot-nasekomyie-shablon-prevyu-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143116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цитоплазмі амеби можна помітити кулястий утвір: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3143248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мале ядро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3000372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ядро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3714752"/>
            <a:ext cx="1516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велике</a:t>
            </a:r>
            <a:r>
              <a:rPr lang="uk-UA" b="1" dirty="0" smtClean="0">
                <a:hlinkClick r:id="rId3" action="ppaction://hlinksldjump"/>
              </a:rPr>
              <a:t> ядро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Админ\Рабочий стол\анімації\нові\_900216_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10241" name="Picture 1" descr="C:\Documents and Settings\Админ\Рабочий стол\анімації\images (19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00034" y="214290"/>
            <a:ext cx="3357586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2" name="Picture 2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83106">
            <a:off x="3135103" y="2638513"/>
            <a:ext cx="2356973" cy="1502570"/>
          </a:xfrm>
          <a:prstGeom prst="rect">
            <a:avLst/>
          </a:prstGeom>
          <a:noFill/>
        </p:spPr>
      </p:pic>
      <p:pic>
        <p:nvPicPr>
          <p:cNvPr id="10244" name="Picture 4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4063">
            <a:off x="1167346" y="2595658"/>
            <a:ext cx="2353225" cy="1500181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4071934" y="142852"/>
            <a:ext cx="4714908" cy="2428892"/>
          </a:xfrm>
          <a:prstGeom prst="wedgeRectCallout">
            <a:avLst/>
          </a:prstGeom>
          <a:solidFill>
            <a:srgbClr val="CCFFFF"/>
          </a:solidFill>
          <a:ln>
            <a:solidFill>
              <a:srgbClr val="33CC33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Давай ще подумаємо.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Щоб продовжити натисни на метелика…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Админ\Рабочий стол\анімації\нові\1442320_9d398f79b87d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774" y="0"/>
            <a:ext cx="9147548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\Рабочий стол\анімації\zajchi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357686" y="3000372"/>
            <a:ext cx="2314575" cy="28575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85723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пострибаєм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далі, натискай тут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143372" y="2857496"/>
            <a:ext cx="1714512" cy="21431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Letot-nasekomyie-shablon-prevyu-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143116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Переднім кінцем уперед плаває: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786058"/>
            <a:ext cx="172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3000372"/>
            <a:ext cx="2144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Інфузорія-туфелька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3714752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дизентерійна амеба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Админ\Рабочий стол\анімації\нові\_900216_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10241" name="Picture 1" descr="C:\Documents and Settings\Админ\Рабочий стол\анімації\images (19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00034" y="214290"/>
            <a:ext cx="3357586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2" name="Picture 2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83106">
            <a:off x="3135103" y="2638513"/>
            <a:ext cx="2356973" cy="1502570"/>
          </a:xfrm>
          <a:prstGeom prst="rect">
            <a:avLst/>
          </a:prstGeom>
          <a:noFill/>
        </p:spPr>
      </p:pic>
      <p:pic>
        <p:nvPicPr>
          <p:cNvPr id="10244" name="Picture 4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4063">
            <a:off x="1167346" y="2595658"/>
            <a:ext cx="2353225" cy="1500181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4071934" y="142852"/>
            <a:ext cx="4714908" cy="2428892"/>
          </a:xfrm>
          <a:prstGeom prst="wedgeRectCallout">
            <a:avLst/>
          </a:prstGeom>
          <a:solidFill>
            <a:srgbClr val="CCFFFF"/>
          </a:solidFill>
          <a:ln>
            <a:solidFill>
              <a:srgbClr val="33CC33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Давай ще подумаємо.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Щоб продовжити натисни на метелика…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Админ\Рабочий стол\анімації\нові\1442320_9d398f79b87d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774" y="0"/>
            <a:ext cx="9147548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\Рабочий стол\анімації\zajchi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286248" y="2857496"/>
            <a:ext cx="2314575" cy="28575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85723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пострибаєм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далі, натискай тут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000496" y="2857496"/>
            <a:ext cx="1928826" cy="71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Letot-nasekomyie-shablon-prevyu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143116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Найпростіші дихають: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786058"/>
            <a:ext cx="10919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війками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2928934"/>
            <a:ext cx="2120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поверхнею клітини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3714752"/>
            <a:ext cx="1006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цистою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Админ\Рабочий стол\анімації\нові\_900216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10241" name="Picture 1" descr="C:\Documents and Settings\Админ\Рабочий стол\анімації\images (1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3357586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2" name="Picture 2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83106">
            <a:off x="3135103" y="2638513"/>
            <a:ext cx="2356973" cy="1502570"/>
          </a:xfrm>
          <a:prstGeom prst="rect">
            <a:avLst/>
          </a:prstGeom>
          <a:noFill/>
        </p:spPr>
      </p:pic>
      <p:pic>
        <p:nvPicPr>
          <p:cNvPr id="10244" name="Picture 4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4063">
            <a:off x="1167346" y="2595658"/>
            <a:ext cx="2353225" cy="1500181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4071934" y="142852"/>
            <a:ext cx="4714908" cy="2428892"/>
          </a:xfrm>
          <a:prstGeom prst="wedgeRectCallout">
            <a:avLst/>
          </a:prstGeom>
          <a:solidFill>
            <a:srgbClr val="CCFFFF"/>
          </a:solidFill>
          <a:ln>
            <a:solidFill>
              <a:srgbClr val="33CC33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Давай ще подумаємо.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Щоб продовжити натисни на метелика…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Админ\Рабочий стол\анімації\нові\1442320_9d398f79b87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4" y="0"/>
            <a:ext cx="9147548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\Рабочий стол\анімації\zajchi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714620"/>
            <a:ext cx="2314575" cy="28575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85723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пострибаєм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далі, натискай тут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071934" y="2857496"/>
            <a:ext cx="1857388" cy="71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614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928802"/>
            <a:ext cx="1428760" cy="197169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Letot-nasekomyie-shablon-prevyu-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143116"/>
            <a:ext cx="642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Складний спосіб обміну спадковою інформацією притаманний: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3143248"/>
            <a:ext cx="2259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інфузорії-туфельці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3143248"/>
            <a:ext cx="223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дизентерійній амебі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3714752"/>
            <a:ext cx="1711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амебі протею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Админ\Рабочий стол\анімації\нові\_900216_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10241" name="Picture 1" descr="C:\Documents and Settings\Админ\Рабочий стол\анімації\images (19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00034" y="214290"/>
            <a:ext cx="3357586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2" name="Picture 2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83106">
            <a:off x="3135103" y="2638513"/>
            <a:ext cx="2356973" cy="1502570"/>
          </a:xfrm>
          <a:prstGeom prst="rect">
            <a:avLst/>
          </a:prstGeom>
          <a:noFill/>
        </p:spPr>
      </p:pic>
      <p:pic>
        <p:nvPicPr>
          <p:cNvPr id="10244" name="Picture 4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4063">
            <a:off x="1167346" y="2595658"/>
            <a:ext cx="2353225" cy="1500181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4071934" y="142852"/>
            <a:ext cx="4714908" cy="2428892"/>
          </a:xfrm>
          <a:prstGeom prst="wedgeRectCallout">
            <a:avLst/>
          </a:prstGeom>
          <a:solidFill>
            <a:srgbClr val="CCFFFF"/>
          </a:solidFill>
          <a:ln>
            <a:solidFill>
              <a:srgbClr val="33CC33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Давай ще подумаємо.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Щоб продовжити натисни на метелика…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Админ\Рабочий стол\анімації\нові\1442320_9d398f79b87d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774" y="0"/>
            <a:ext cx="9147548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\Рабочий стол\анімації\zajchi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286248" y="2928934"/>
            <a:ext cx="2314575" cy="28575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85723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пострибаєм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далі, натискай тут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143372" y="2857496"/>
            <a:ext cx="1785950" cy="71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4098" name="Picture 2" descr="C:\Documents and Settings\Админ\Рабочий стол\анімації\нові\Letot-nasekomyie-shablon-prevyu-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142873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СЕРЕДНІЙ РІВЕНЬ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2143116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Інфузорії-туфельці властивий тип живлення: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3143248"/>
            <a:ext cx="1769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міксотрофний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3143248"/>
            <a:ext cx="1703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hlinkClick r:id="rId4" action="ppaction://hlinksldjump"/>
              </a:rPr>
              <a:t>гетеротрофний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3714752"/>
            <a:ext cx="1644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автотрофний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64294" y="6228051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Админ\Рабочий стол\анімації\нові\_900216_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10241" name="Picture 1" descr="C:\Documents and Settings\Админ\Рабочий стол\анімації\images (19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00034" y="214290"/>
            <a:ext cx="3357586" cy="257176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2" name="Picture 2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83106">
            <a:off x="3135103" y="2638513"/>
            <a:ext cx="2356973" cy="1502570"/>
          </a:xfrm>
          <a:prstGeom prst="rect">
            <a:avLst/>
          </a:prstGeom>
          <a:noFill/>
        </p:spPr>
      </p:pic>
      <p:pic>
        <p:nvPicPr>
          <p:cNvPr id="10244" name="Picture 4" descr="C:\Documents and Settings\Админ\Рабочий стол\анімації\nasekomoe-5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14063">
            <a:off x="1167346" y="2595658"/>
            <a:ext cx="2353225" cy="1500181"/>
          </a:xfrm>
          <a:prstGeom prst="rect">
            <a:avLst/>
          </a:prstGeom>
          <a:noFill/>
        </p:spPr>
      </p:pic>
      <p:sp>
        <p:nvSpPr>
          <p:cNvPr id="7" name="Прямоугольная выноска 6"/>
          <p:cNvSpPr/>
          <p:nvPr/>
        </p:nvSpPr>
        <p:spPr>
          <a:xfrm>
            <a:off x="4071934" y="142852"/>
            <a:ext cx="4714908" cy="2428892"/>
          </a:xfrm>
          <a:prstGeom prst="wedgeRectCallout">
            <a:avLst/>
          </a:prstGeom>
          <a:solidFill>
            <a:srgbClr val="CCFFFF"/>
          </a:solidFill>
          <a:ln>
            <a:solidFill>
              <a:srgbClr val="33CC33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Давай ще подумаємо.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Щоб продовжити натисни на метелика…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Documents and Settings\Админ\Рабочий стол\анімації\нові\1442320_9d398f79b87d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7548" cy="6858000"/>
          </a:xfrm>
          <a:prstGeom prst="rect">
            <a:avLst/>
          </a:prstGeom>
          <a:noFill/>
        </p:spPr>
      </p:pic>
      <p:pic>
        <p:nvPicPr>
          <p:cNvPr id="9218" name="Picture 2" descr="C:\Documents and Settings\Админ\Рабочий стол\анімації\zajchi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286248" y="2714620"/>
            <a:ext cx="2314575" cy="28575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857232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УРА! УРА!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правильно,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пострибаєм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далі, натискай тут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929058" y="2857496"/>
            <a:ext cx="428628" cy="7302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" descr="Tomnjerry-fra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1428728" y="1571612"/>
            <a:ext cx="4572032" cy="4357718"/>
          </a:xfrm>
          <a:prstGeom prst="cloudCallou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               Чудово! Вже і середній рівень пройшли.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Ну що? Вперед до достатнього та високого рівнів.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Натискай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40962" name="Picture 2" descr="C:\Documents and Settings\Админ\Рабочий стол\анімації\images (8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9" y="2143116"/>
            <a:ext cx="1928827" cy="1962150"/>
          </a:xfrm>
          <a:prstGeom prst="rect">
            <a:avLst/>
          </a:prstGeom>
          <a:noFill/>
          <a:effectLst>
            <a:softEdge rad="127000"/>
          </a:effectLst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5000628" y="3857628"/>
            <a:ext cx="1643074" cy="150019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Админ\Рабочий стол\анімації\нові\5623bf88e44f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14298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785786" y="1714488"/>
            <a:ext cx="3143272" cy="2857520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Одноклітинні твариноподібні організми не мають: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3438" y="164305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клітинної мембрани</a:t>
            </a:r>
            <a:endParaRPr lang="uk-UA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786182" y="271462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клітинної стінки</a:t>
            </a:r>
            <a:endParaRPr lang="uk-UA" sz="2000" b="1" dirty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4786314" y="3714752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скоротливих вакуоль</a:t>
            </a:r>
            <a:endParaRPr lang="uk-UA" sz="2000" b="1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Админ\Рабочий стол\анімації\нові\1313059482_omemk2rtcnqfplg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84364" cy="6857999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22530" name="Picture 2" descr="C:\Documents and Settings\Админ\Рабочий стол\анімації\images (31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000496" y="2928934"/>
            <a:ext cx="2514600" cy="1819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19721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здавайся,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 тебе все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</a:rPr>
              <a:t>получиться</a:t>
            </a:r>
            <a:r>
              <a:rPr lang="uk-UA" sz="2400" b="1" dirty="0" smtClean="0">
                <a:solidFill>
                  <a:srgbClr val="D60093"/>
                </a:solidFill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Тисни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572132" y="2571744"/>
            <a:ext cx="214314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Админ\Рабочий стол\анімації\нові\10332064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1214422"/>
            <a:ext cx="2555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в тебе вірили,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3310973" y="2689763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3857620" y="2928934"/>
            <a:ext cx="2928958" cy="1588"/>
          </a:xfrm>
          <a:prstGeom prst="line">
            <a:avLst/>
          </a:prstGeom>
          <a:ln w="5715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24644022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357298"/>
            <a:ext cx="2167355" cy="2043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анімації\нові\330026694634_245_1e7dd2998d69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857232"/>
            <a:ext cx="2385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</a:rPr>
              <a:t>Обери рівень:</a:t>
            </a:r>
            <a:endParaRPr lang="uk-UA" sz="2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785918" y="1785926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ПОЧАТКОВИЙ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29322" y="1928802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СЕРЕДНІЙ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72132" y="3143248"/>
            <a:ext cx="2715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5" action="ppaction://hlinksldjump"/>
              </a:rPr>
              <a:t>ДОСТАТНІЙ І ВИСОКИЙ</a:t>
            </a:r>
            <a:endParaRPr lang="uk-UA" sz="2000" b="1" dirty="0"/>
          </a:p>
        </p:txBody>
      </p:sp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Админ\Рабочий стол\анімації\нові\5623bf88e44f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14298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785786" y="1714488"/>
            <a:ext cx="3143272" cy="2857520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Циста найпростіших НЕ забезпечує:</a:t>
            </a:r>
          </a:p>
          <a:p>
            <a:pPr algn="ctr">
              <a:lnSpc>
                <a:spcPct val="150000"/>
              </a:lnSpc>
            </a:pP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3438" y="1643050"/>
            <a:ext cx="2928958" cy="947548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переживання несприятливого періоду</a:t>
            </a:r>
            <a:endParaRPr lang="uk-UA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786182" y="2714620"/>
            <a:ext cx="2857520" cy="928694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розселення організмів</a:t>
            </a:r>
            <a:endParaRPr lang="uk-UA" sz="2000" b="1" dirty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4786314" y="3643314"/>
            <a:ext cx="2857520" cy="857256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розмноження</a:t>
            </a:r>
            <a:endParaRPr lang="uk-UA" sz="2000" b="1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Админ\Рабочий стол\анімації\нові\1313059482_omemk2rtcnqfplg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1"/>
            <a:ext cx="9184364" cy="6857999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22530" name="Picture 2" descr="C:\Documents and Settings\Админ\Рабочий стол\анімації\images (31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000496" y="2928934"/>
            <a:ext cx="2514600" cy="1819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19721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здавайся,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 тебе все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</a:rPr>
              <a:t>получиться</a:t>
            </a:r>
            <a:r>
              <a:rPr lang="uk-UA" sz="2400" b="1" dirty="0" smtClean="0">
                <a:solidFill>
                  <a:srgbClr val="D60093"/>
                </a:solidFill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Тисни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572132" y="2571744"/>
            <a:ext cx="214314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Админ\Рабочий стол\анімації\нові\10332064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1214422"/>
            <a:ext cx="2555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в тебе вірили,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3310973" y="2689763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3857620" y="3000372"/>
            <a:ext cx="2857520" cy="1588"/>
          </a:xfrm>
          <a:prstGeom prst="line">
            <a:avLst/>
          </a:prstGeom>
          <a:ln w="5715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2050" name="Picture 2" descr="C:\Documents and Settings\Админ\Рабочий стол\4.02\24644022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285860"/>
            <a:ext cx="2143140" cy="202028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Админ\Рабочий стол\анімації\нові\5623bf88e44f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14298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785786" y="1714488"/>
            <a:ext cx="3143272" cy="2857520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uk-UA" sz="2400" b="1" dirty="0" smtClean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Передротову</a:t>
            </a: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западину з клітинним ротом має:</a:t>
            </a:r>
          </a:p>
          <a:p>
            <a:pPr algn="ctr">
              <a:lnSpc>
                <a:spcPct val="150000"/>
              </a:lnSpc>
            </a:pP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3438" y="1643050"/>
            <a:ext cx="2928958" cy="947548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малярійний плазмодій</a:t>
            </a:r>
            <a:endParaRPr lang="uk-UA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786182" y="2714620"/>
            <a:ext cx="2857520" cy="928694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інфузорія-туфелька</a:t>
            </a:r>
            <a:endParaRPr lang="uk-UA" sz="2000" b="1" dirty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4786314" y="3643314"/>
            <a:ext cx="2857520" cy="857256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Админ\Рабочий стол\анімації\нові\1313059482_omemk2rtcnqfplg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40364" y="0"/>
            <a:ext cx="9184364" cy="6857999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22530" name="Picture 2" descr="C:\Documents and Settings\Админ\Рабочий стол\анімації\images (31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000496" y="2928934"/>
            <a:ext cx="2514600" cy="1819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19721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здавайся,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 тебе все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</a:rPr>
              <a:t>получиться</a:t>
            </a:r>
            <a:r>
              <a:rPr lang="uk-UA" sz="2400" b="1" dirty="0" smtClean="0">
                <a:solidFill>
                  <a:srgbClr val="D60093"/>
                </a:solidFill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Тисни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572132" y="2571744"/>
            <a:ext cx="214314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Админ\Рабочий стол\анімації\нові\10332064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1214422"/>
            <a:ext cx="2555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в тебе вірили,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3310973" y="2689763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3857620" y="3000372"/>
            <a:ext cx="2857520" cy="1588"/>
          </a:xfrm>
          <a:prstGeom prst="line">
            <a:avLst/>
          </a:prstGeom>
          <a:ln w="5715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074" name="Picture 2" descr="C:\Documents and Settings\Админ\Рабочий стол\4.02\24644022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285860"/>
            <a:ext cx="2167355" cy="204311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Админ\Рабочий стол\анімації\нові\5623bf88e44f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14298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785786" y="1571612"/>
            <a:ext cx="3143272" cy="3071834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Неперетравлені частинки їжі у інфузорії виводяться через: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3438" y="164305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цисту</a:t>
            </a:r>
            <a:endParaRPr lang="uk-UA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4000496" y="271462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порошицю</a:t>
            </a:r>
            <a:endParaRPr lang="uk-UA" sz="2000" b="1" dirty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4786314" y="3714752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клітинний рот</a:t>
            </a:r>
            <a:endParaRPr lang="uk-UA" sz="2000" b="1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Админ\Рабочий стол\анімації\нові\1313059482_omemk2rtcnqfplg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1"/>
            <a:ext cx="9184364" cy="6857999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22530" name="Picture 2" descr="C:\Documents and Settings\Админ\Рабочий стол\анімації\images (31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000496" y="2928934"/>
            <a:ext cx="2514600" cy="1819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19721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здавайся,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 тебе все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</a:rPr>
              <a:t>получиться</a:t>
            </a:r>
            <a:r>
              <a:rPr lang="uk-UA" sz="2400" b="1" dirty="0" smtClean="0">
                <a:solidFill>
                  <a:srgbClr val="D60093"/>
                </a:solidFill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Тисни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572132" y="2571744"/>
            <a:ext cx="214314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Админ\Рабочий стол\анімації\нові\10332064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1214422"/>
            <a:ext cx="2555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в тебе вірили,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3310973" y="2689763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3857620" y="3000372"/>
            <a:ext cx="2857520" cy="1588"/>
          </a:xfrm>
          <a:prstGeom prst="line">
            <a:avLst/>
          </a:prstGeom>
          <a:ln w="5715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8" name="Picture 2" descr="C:\Documents and Settings\Админ\Рабочий стол\4.02\24644022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285860"/>
            <a:ext cx="2167354" cy="204311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Админ\Рабочий стол\анімації\нові\5623bf88e44f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142984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785786" y="1643050"/>
            <a:ext cx="3143272" cy="2857520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Розмножуються найпростіші переважно: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4643438" y="164305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статевим шляхом</a:t>
            </a:r>
            <a:endParaRPr lang="uk-UA" sz="2000" b="1" dirty="0"/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4000496" y="2714620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цистою</a:t>
            </a:r>
            <a:endParaRPr lang="uk-UA" sz="2000" b="1" dirty="0"/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4500562" y="3714752"/>
            <a:ext cx="2857520" cy="80467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поділом клітини навпіл</a:t>
            </a:r>
            <a:endParaRPr lang="uk-UA" sz="2000" b="1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33106" y="6270253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Админ\Рабочий стол\анімації\нові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3071810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</a:rPr>
              <a:t>До прісноводних найпростіших </a:t>
            </a:r>
            <a:r>
              <a:rPr lang="uk-UA" sz="2400" b="1" dirty="0" smtClean="0">
                <a:solidFill>
                  <a:srgbClr val="D60093"/>
                </a:solidFill>
              </a:rPr>
              <a:t>НЕ</a:t>
            </a:r>
            <a:r>
              <a:rPr lang="uk-UA" sz="2400" b="1" dirty="0" smtClean="0">
                <a:solidFill>
                  <a:srgbClr val="33CC33"/>
                </a:solidFill>
              </a:rPr>
              <a:t> належить:</a:t>
            </a:r>
            <a:endParaRPr lang="uk-UA" sz="2400" b="1" dirty="0">
              <a:solidFill>
                <a:srgbClr val="33CC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4643446"/>
            <a:ext cx="172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571876"/>
            <a:ext cx="2361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інфузорія-туфелька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4786322"/>
            <a:ext cx="2135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кишкова паличка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571736" y="1857364"/>
            <a:ext cx="421484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ПОЧАТКОВИЙ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РІВЕНЬ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34633" y="629838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Админ\Рабочий стол\анімації\нові\1313059482_omemk2rtcnqfplg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1"/>
            <a:ext cx="9184364" cy="6857999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pic>
        <p:nvPicPr>
          <p:cNvPr id="22530" name="Picture 2" descr="C:\Documents and Settings\Админ\Рабочий стол\анімації\images (31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000496" y="2928934"/>
            <a:ext cx="2514600" cy="181927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642918"/>
            <a:ext cx="197214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здавайся,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 тебе все </a:t>
            </a:r>
          </a:p>
          <a:p>
            <a:pPr>
              <a:lnSpc>
                <a:spcPct val="150000"/>
              </a:lnSpc>
            </a:pPr>
            <a:r>
              <a:rPr lang="uk-UA" sz="2400" b="1" dirty="0" err="1" smtClean="0">
                <a:solidFill>
                  <a:srgbClr val="D60093"/>
                </a:solidFill>
              </a:rPr>
              <a:t>получиться</a:t>
            </a:r>
            <a:r>
              <a:rPr lang="uk-UA" sz="2400" b="1" dirty="0" smtClean="0">
                <a:solidFill>
                  <a:srgbClr val="D60093"/>
                </a:solidFill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Тисни тут…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572132" y="2571744"/>
            <a:ext cx="214314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Админ\Рабочий стол\анімації\нові\10332064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1214422"/>
            <a:ext cx="2555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в тебе вірили,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молодець!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Рухайся далі…</a:t>
            </a:r>
            <a:endParaRPr lang="uk-UA" sz="2400" b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3310973" y="2689763"/>
            <a:ext cx="285752" cy="478342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3857620" y="3000372"/>
            <a:ext cx="2857520" cy="1588"/>
          </a:xfrm>
          <a:prstGeom prst="line">
            <a:avLst/>
          </a:prstGeom>
          <a:ln w="5715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5122" name="Picture 2" descr="C:\Documents and Settings\Админ\Рабочий стол\4.02\24644022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285860"/>
            <a:ext cx="2243137" cy="21145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" descr="Tomnjerry-fra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1214414" y="2000240"/>
            <a:ext cx="2714644" cy="3429024"/>
          </a:xfrm>
          <a:prstGeom prst="cloudCallou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               Чудово! </a:t>
            </a:r>
          </a:p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Гра завершена!</a:t>
            </a:r>
          </a:p>
          <a:p>
            <a:pPr algn="ctr">
              <a:lnSpc>
                <a:spcPct val="150000"/>
              </a:lnSpc>
            </a:pP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43010" name="Picture 2" descr="C:\Documents and Settings\Админ\Рабочий стол\анімації\animacija-delfiny.gif"/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857620" y="1571612"/>
            <a:ext cx="3855303" cy="27051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3012" name="Picture 4" descr="C:\Documents and Settings\Админ\Рабочий стол\анімації\krasivaja-babochk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429132"/>
            <a:ext cx="1392752" cy="1323974"/>
          </a:xfrm>
          <a:prstGeom prst="rect">
            <a:avLst/>
          </a:prstGeom>
          <a:noFill/>
        </p:spPr>
      </p:pic>
      <p:pic>
        <p:nvPicPr>
          <p:cNvPr id="17" name="Picture 4" descr="C:\Documents and Settings\Админ\Рабочий стол\анімації\krasivaja-babochk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429132"/>
            <a:ext cx="1392752" cy="1323974"/>
          </a:xfrm>
          <a:prstGeom prst="rect">
            <a:avLst/>
          </a:prstGeom>
          <a:noFill/>
        </p:spPr>
      </p:pic>
      <p:sp>
        <p:nvSpPr>
          <p:cNvPr id="18" name="Блок-схема: перфолента 17">
            <a:hlinkClick r:id="" action="ppaction://hlinkshowjump?jump=nextslide"/>
          </p:cNvPr>
          <p:cNvSpPr/>
          <p:nvPr/>
        </p:nvSpPr>
        <p:spPr>
          <a:xfrm>
            <a:off x="2857488" y="5214950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9" name="Стрелка влево 1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9547816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59930" cy="6846094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\Рабочий стол\анімації\sadkitten_s.gif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857224" y="428604"/>
            <a:ext cx="3203693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8614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хвилюйся, спробуй ще раз і буде сонечко! Щоб продовжити натисни на метелика</a:t>
            </a:r>
            <a:endParaRPr lang="uk-UA" sz="2400" b="1" dirty="0">
              <a:solidFill>
                <a:srgbClr val="D60093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2714612" y="1142984"/>
            <a:ext cx="1857388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58439">
            <a:off x="6146334" y="2748563"/>
            <a:ext cx="2214578" cy="210521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98114">
            <a:off x="3428992" y="3357562"/>
            <a:ext cx="2124585" cy="2019667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7860"/>
            <a:ext cx="9144000" cy="6858001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\Рабочий стол\анімації\50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2695575" cy="257175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3071802" y="785794"/>
            <a:ext cx="4786346" cy="2286016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Вітаю! Ти молодець і сонечко тобі світить! Натискай на паровоз, щоб рухатися далі…</a:t>
            </a:r>
            <a:endParaRPr lang="uk-UA" sz="2400" b="1" dirty="0">
              <a:solidFill>
                <a:srgbClr val="D60093"/>
              </a:solidFill>
            </a:endParaRPr>
          </a:p>
        </p:txBody>
      </p:sp>
      <p:pic>
        <p:nvPicPr>
          <p:cNvPr id="7171" name="Picture 3" descr="C:\Documents and Settings\Админ\Рабочий стол\анімації\images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786058"/>
            <a:ext cx="2673959" cy="2638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анімації\medvedi-na-poezde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214686"/>
            <a:ext cx="3486150" cy="2276475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Админ\Рабочий стол\анімації\нові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572692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71736" y="1857364"/>
            <a:ext cx="421484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ПОЧАТКОВИЙ</a:t>
            </a:r>
            <a:r>
              <a:rPr lang="uk-UA" sz="2400" dirty="0" smtClean="0"/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РІВЕНЬ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3000372"/>
            <a:ext cx="27135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</a:rPr>
              <a:t>Непостійну форму </a:t>
            </a:r>
          </a:p>
          <a:p>
            <a:r>
              <a:rPr lang="uk-UA" sz="2400" b="1" dirty="0" smtClean="0">
                <a:solidFill>
                  <a:srgbClr val="33CC33"/>
                </a:solidFill>
              </a:rPr>
              <a:t>клітини має:</a:t>
            </a:r>
            <a:endParaRPr lang="uk-UA" sz="2400" b="1" dirty="0">
              <a:solidFill>
                <a:srgbClr val="33CC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4143380"/>
            <a:ext cx="2361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інфузорія-туфелька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6314" y="3571876"/>
            <a:ext cx="1876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евглена</a:t>
            </a:r>
            <a:r>
              <a:rPr lang="uk-UA" sz="2000" b="1" dirty="0" smtClean="0">
                <a:hlinkClick r:id="rId3" action="ppaction://hlinksldjump"/>
              </a:rPr>
              <a:t> зелена</a:t>
            </a:r>
            <a:endParaRPr lang="uk-UA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4857760"/>
            <a:ext cx="172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амеба протей</a:t>
            </a:r>
            <a:endParaRPr lang="uk-UA" sz="2000" b="1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анімації\нові\9547816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59930" cy="6846094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\Рабочий стол\анімації\sadkitten_s.gif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857224" y="428604"/>
            <a:ext cx="3203693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8614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D60093"/>
                </a:solidFill>
              </a:rPr>
              <a:t>Не хвилюйся, спробуй ще раз і буде сонечко! Щоб продовжити натисни на метелика</a:t>
            </a:r>
            <a:endParaRPr lang="uk-UA" sz="2400" b="1" dirty="0">
              <a:solidFill>
                <a:srgbClr val="D60093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flipV="1">
            <a:off x="2714612" y="1142984"/>
            <a:ext cx="1857388" cy="64294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58439">
            <a:off x="6146334" y="2748563"/>
            <a:ext cx="2214578" cy="2105216"/>
          </a:xfrm>
          <a:prstGeom prst="rect">
            <a:avLst/>
          </a:prstGeom>
          <a:noFill/>
        </p:spPr>
      </p:pic>
      <p:pic>
        <p:nvPicPr>
          <p:cNvPr id="9" name="Picture 3" descr="C:\Documents and Settings\Админ\Рабочий стол\анімації\krasivaja-babochka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98114">
            <a:off x="3428992" y="3357562"/>
            <a:ext cx="2124585" cy="2019667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1121</Words>
  <Application>Microsoft Office PowerPoint</Application>
  <PresentationFormat>Экран (4:3)</PresentationFormat>
  <Paragraphs>345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156</cp:revision>
  <dcterms:created xsi:type="dcterms:W3CDTF">2016-01-31T13:10:59Z</dcterms:created>
  <dcterms:modified xsi:type="dcterms:W3CDTF">2016-02-16T09:50:32Z</dcterms:modified>
</cp:coreProperties>
</file>