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00CC66"/>
    <a:srgbClr val="0099FF"/>
    <a:srgbClr val="FFFF99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mon.gov.ua/" TargetMode="External"/><Relationship Id="rId7" Type="http://schemas.openxmlformats.org/officeDocument/2006/relationships/hyperlink" Target="https://www.google.com.ua/" TargetMode="External"/><Relationship Id="rId2" Type="http://schemas.openxmlformats.org/officeDocument/2006/relationships/hyperlink" Target="http://iitzo.gov.ua/serednya-osvita-navchalni-prohramy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rgif.com/zhivotnyj" TargetMode="External"/><Relationship Id="rId5" Type="http://schemas.openxmlformats.org/officeDocument/2006/relationships/hyperlink" Target="http://pidruchniki.com/" TargetMode="External"/><Relationship Id="rId4" Type="http://schemas.openxmlformats.org/officeDocument/2006/relationships/hyperlink" Target="http://uk.wikipedia.org/wik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Documents and Settings\Админ\Рабочий стол\анімації\нові\MirNasekPrintMinizel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" y="-10159"/>
            <a:ext cx="9143999" cy="686815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42976" y="2143116"/>
            <a:ext cx="70325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Біологічна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інтерактивна</a:t>
            </a:r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гра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D60093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4143380"/>
            <a:ext cx="5691173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Конуріна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Галина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Іванівна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вчитель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біології</a:t>
            </a: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Бужанська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загальноосвітня</a:t>
            </a: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школа </a:t>
            </a:r>
            <a:r>
              <a:rPr lang="en-US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I-III </a:t>
            </a:r>
            <a:r>
              <a:rPr lang="uk-UA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ступенів</a:t>
            </a:r>
          </a:p>
          <a:p>
            <a:pPr algn="ctr"/>
            <a:r>
              <a:rPr lang="uk-UA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Лисянської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районної ради</a:t>
            </a:r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9" name="Picture 5" descr="C:\Documents and Settings\Админ\Рабочий стол\анімації\boy-behind-computer-106067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52"/>
            <a:ext cx="1785950" cy="19324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C:\Documents and Settings\Админ\Рабочий стол\анімації\nasekomoe-6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0"/>
            <a:ext cx="3929090" cy="2357430"/>
          </a:xfrm>
          <a:prstGeom prst="rect">
            <a:avLst/>
          </a:prstGeom>
          <a:noFill/>
        </p:spPr>
      </p:pic>
      <p:pic>
        <p:nvPicPr>
          <p:cNvPr id="10" name="Picture 2" descr="C:\Documents and Settings\Админ\Рабочий стол\анімації\images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857496"/>
            <a:ext cx="2071678" cy="207167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85852" y="3286124"/>
            <a:ext cx="635798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Тема: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Одноклітинні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організми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. </a:t>
            </a:r>
          </a:p>
          <a:p>
            <a:pPr algn="ctr"/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Перехід</a:t>
            </a:r>
            <a:r>
              <a:rPr lang="ru-RU" sz="2800" b="1" dirty="0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 до </a:t>
            </a:r>
            <a:r>
              <a:rPr lang="ru-RU" sz="2800" b="1" dirty="0" err="1" smtClean="0">
                <a:ln w="10541" cmpd="sng">
                  <a:solidFill>
                    <a:srgbClr val="9966FF"/>
                  </a:solidFill>
                  <a:prstDash val="solid"/>
                </a:ln>
                <a:solidFill>
                  <a:srgbClr val="0066FF"/>
                </a:solidFill>
              </a:rPr>
              <a:t>багатоклітинності</a:t>
            </a:r>
            <a:endParaRPr lang="ru-RU" sz="2800" b="1" dirty="0">
              <a:ln w="10541" cmpd="sng">
                <a:solidFill>
                  <a:srgbClr val="9966FF"/>
                </a:solidFill>
                <a:prstDash val="solid"/>
              </a:ln>
              <a:solidFill>
                <a:srgbClr val="0066FF"/>
              </a:solidFill>
            </a:endParaRPr>
          </a:p>
        </p:txBody>
      </p:sp>
      <p:sp>
        <p:nvSpPr>
          <p:cNvPr id="14" name="Блок-схема: перфолента 13">
            <a:hlinkClick r:id="" action="ppaction://hlinkshowjump?jump=nextslide"/>
          </p:cNvPr>
          <p:cNvSpPr/>
          <p:nvPr/>
        </p:nvSpPr>
        <p:spPr>
          <a:xfrm>
            <a:off x="285720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16" name="Управляющая кнопка: назад 1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6286520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4.02\020-16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2160" y="0"/>
            <a:ext cx="9131840" cy="6858000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3" name="Picture 3" descr="C:\Documents and Settings\Админ\Рабочий стол\4.02\2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714744" y="3071810"/>
            <a:ext cx="4434049" cy="328614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14348" y="3429000"/>
            <a:ext cx="31432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24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Швидше вперед!</a:t>
            </a:r>
            <a:endParaRPr lang="uk-UA" sz="2400" b="1" spc="300" dirty="0">
              <a:ln w="11430" cmpd="sng">
                <a:solidFill>
                  <a:srgbClr val="CC0066"/>
                </a:solidFill>
                <a:prstDash val="solid"/>
                <a:miter lim="800000"/>
              </a:ln>
              <a:solidFill>
                <a:srgbClr val="CC006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714744" y="4786322"/>
            <a:ext cx="500066" cy="198880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4.02\blogger-image--117841618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9543" y="0"/>
            <a:ext cx="9163089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28794" y="2000240"/>
            <a:ext cx="6215106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Виберіть твердження, що не відноситься до ціанобактерій: </a:t>
            </a:r>
            <a:endPara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3372" y="3714752"/>
            <a:ext cx="2987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не здатні до фотосинтезу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14876" y="3000372"/>
            <a:ext cx="26600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здатні до фотосинтезу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2928926" y="1285860"/>
            <a:ext cx="350046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4357694"/>
            <a:ext cx="4000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раніше їх називали </a:t>
            </a:r>
          </a:p>
          <a:p>
            <a:r>
              <a:rPr lang="uk-UA" sz="2000" b="1" dirty="0" smtClean="0">
                <a:hlinkClick r:id="rId4" action="ppaction://hlinksldjump"/>
              </a:rPr>
              <a:t>синьо-зеленими водоростями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Documents and Settings\Админ\Рабочий стол\4.02\animashka28-0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-23207"/>
            <a:ext cx="4786346" cy="688120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637542">
            <a:off x="2971106" y="2765945"/>
            <a:ext cx="197767" cy="955051"/>
          </a:xfrm>
          <a:prstGeom prst="downArrow">
            <a:avLst/>
          </a:prstGeom>
          <a:solidFill>
            <a:srgbClr val="33CC33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4.02\020-16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2160" y="0"/>
            <a:ext cx="9131840" cy="6858000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3" name="Picture 3" descr="C:\Documents and Settings\Админ\Рабочий стол\4.02\2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714744" y="3071810"/>
            <a:ext cx="4434049" cy="328614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14348" y="3429000"/>
            <a:ext cx="31432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24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Швидше вперед!</a:t>
            </a:r>
            <a:endParaRPr lang="uk-UA" sz="2400" b="1" spc="300" dirty="0">
              <a:ln w="11430" cmpd="sng">
                <a:solidFill>
                  <a:srgbClr val="CC0066"/>
                </a:solidFill>
                <a:prstDash val="solid"/>
                <a:miter lim="800000"/>
              </a:ln>
              <a:solidFill>
                <a:srgbClr val="CC006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714744" y="4786322"/>
            <a:ext cx="500066" cy="198880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4.02\blogger-image--117841618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63089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5984" y="1928802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Швидкість розмноження бактерій: </a:t>
            </a:r>
            <a:endPara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3438" y="3643314"/>
            <a:ext cx="2334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через 50-60 хвилин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428992" y="2928934"/>
            <a:ext cx="2334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через 20-30 хвилин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2928926" y="1285860"/>
            <a:ext cx="350046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072198" y="4357694"/>
            <a:ext cx="23574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через 1-2 години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Documents and Settings\Админ\Рабочий стол\4.02\animashka28-0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-23207"/>
            <a:ext cx="4786346" cy="688120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637542">
            <a:off x="2971106" y="2765945"/>
            <a:ext cx="197767" cy="955051"/>
          </a:xfrm>
          <a:prstGeom prst="downArrow">
            <a:avLst/>
          </a:prstGeom>
          <a:solidFill>
            <a:srgbClr val="33CC33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4.02\020-16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2160" y="0"/>
            <a:ext cx="9131840" cy="6858000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3" name="Picture 3" descr="C:\Documents and Settings\Админ\Рабочий стол\4.02\2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714744" y="3071810"/>
            <a:ext cx="4434049" cy="328614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14348" y="3429000"/>
            <a:ext cx="31432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24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Швидше вперед!</a:t>
            </a:r>
            <a:endParaRPr lang="uk-UA" sz="2400" b="1" spc="300" dirty="0">
              <a:ln w="11430" cmpd="sng">
                <a:solidFill>
                  <a:srgbClr val="CC0066"/>
                </a:solidFill>
                <a:prstDash val="solid"/>
                <a:miter lim="800000"/>
              </a:ln>
              <a:solidFill>
                <a:srgbClr val="CC006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714744" y="4786322"/>
            <a:ext cx="500066" cy="198880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\Рабочий стол\Копия анімації\zhivotnye_23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1857356" y="5143512"/>
            <a:ext cx="6072230" cy="1200329"/>
          </a:xfrm>
          <a:prstGeom prst="rect">
            <a:avLst/>
          </a:prstGeom>
          <a:solidFill>
            <a:srgbClr val="FFFF99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Вперед до середнього рівня!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9777625" flipH="1">
            <a:off x="7024275" y="5357238"/>
            <a:ext cx="167305" cy="781256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4.02\62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1142984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1785926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Бактерії належать до:</a:t>
            </a:r>
            <a:endParaRPr lang="uk-UA"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2643182"/>
            <a:ext cx="14722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прокаріотів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3429000"/>
            <a:ext cx="1309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еукаріотів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285984" y="4357694"/>
            <a:ext cx="2121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неклітинних істот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\Рабочий стол\4.02\12895902-Frame-with-Easter-bunny-theme-3-vector-illustration--Stock-Vector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714348" y="714356"/>
            <a:ext cx="4714908" cy="2928958"/>
          </a:xfrm>
          <a:prstGeom prst="cloud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786182" y="3286124"/>
            <a:ext cx="714380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4.02\a90810ea6ab8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143504" y="500042"/>
            <a:ext cx="16011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5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1357298"/>
            <a:ext cx="60007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Бактерії</a:t>
            </a: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будова</a:t>
            </a: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 </a:t>
            </a:r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процеси</a:t>
            </a: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</a:t>
            </a:r>
            <a:r>
              <a:rPr lang="ru-RU" sz="3600" b="1" dirty="0" err="1" smtClean="0">
                <a:ln w="11430"/>
                <a:solidFill>
                  <a:srgbClr val="D6009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життєдіяльності</a:t>
            </a:r>
            <a:endParaRPr lang="ru-RU" sz="3600" b="1" dirty="0">
              <a:ln w="11430"/>
              <a:solidFill>
                <a:srgbClr val="D60093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Блок-схема: перфолента 5">
            <a:hlinkClick r:id="" action="ppaction://hlinkshowjump?jump=nextslide"/>
          </p:cNvPr>
          <p:cNvSpPr/>
          <p:nvPr/>
        </p:nvSpPr>
        <p:spPr>
          <a:xfrm>
            <a:off x="2786050" y="6053328"/>
            <a:ext cx="91440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7" name="Управляющая кнопка: назад 6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\Рабочий стол\4.02\1696496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0" y="1"/>
            <a:ext cx="636521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3406" y="214290"/>
            <a:ext cx="4500594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А що ж попереду?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5750727" y="2607463"/>
            <a:ext cx="1571636" cy="35719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4.02\62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1142984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1785926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Клітини бактерій оточені:</a:t>
            </a:r>
            <a:endParaRPr lang="uk-UA"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2643182"/>
            <a:ext cx="22786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клітинною стінкою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3429000"/>
            <a:ext cx="13481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err="1" smtClean="0">
                <a:hlinkClick r:id="rId4" action="ppaction://hlinksldjump"/>
              </a:rPr>
              <a:t>пелікулою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571736" y="4429132"/>
            <a:ext cx="24021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слизовою капсулою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\Рабочий стол\4.02\12895902-Frame-with-Easter-bunny-theme-3-vector-illustration--Stock-Vector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714348" y="714356"/>
            <a:ext cx="4714908" cy="2928958"/>
          </a:xfrm>
          <a:prstGeom prst="cloud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786182" y="3286124"/>
            <a:ext cx="714380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\Рабочий стол\4.02\1696496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0" y="1"/>
            <a:ext cx="636521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3406" y="214290"/>
            <a:ext cx="4500594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А що ж попереду?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5750727" y="2607463"/>
            <a:ext cx="1571636" cy="35719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4.02\62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1142984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1785926"/>
            <a:ext cx="478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Вбирають азот з повітря бактерії:</a:t>
            </a:r>
            <a:endParaRPr lang="uk-UA"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2643182"/>
            <a:ext cx="11785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пурпурні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857488" y="3500438"/>
            <a:ext cx="885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зелені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4500570"/>
            <a:ext cx="1540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бульбочкові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\Рабочий стол\4.02\12895902-Frame-with-Easter-bunny-theme-3-vector-illustration--Stock-Vector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714348" y="714356"/>
            <a:ext cx="4714908" cy="2928958"/>
          </a:xfrm>
          <a:prstGeom prst="cloud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786182" y="3286124"/>
            <a:ext cx="714380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\Рабочий стол\4.02\1696496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0" y="1"/>
            <a:ext cx="636521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3406" y="214290"/>
            <a:ext cx="4500594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А що ж попереду?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5750727" y="2607463"/>
            <a:ext cx="1571636" cy="35719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дмин\Рабочий стол\4.02\62.pn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1142984"/>
            <a:ext cx="2496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99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СЕРЕДНІЙ РІВЕНЬ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99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1785926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Бактерії не розмножуються:</a:t>
            </a:r>
            <a:endParaRPr lang="uk-UA"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2643182"/>
            <a:ext cx="2808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поділом клітини навпіл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857488" y="3500438"/>
            <a:ext cx="11560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спорами</a:t>
            </a:r>
            <a:endParaRPr lang="uk-U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4500570"/>
            <a:ext cx="1935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брунькуванням</a:t>
            </a:r>
            <a:endParaRPr lang="uk-UA" b="1" dirty="0"/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Админ\Рабочий стол\4.02\12895902-Frame-with-Easter-bunny-theme-3-vector-illustration--Stock-Vector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714348" y="714356"/>
            <a:ext cx="4714908" cy="2928958"/>
          </a:xfrm>
          <a:prstGeom prst="cloud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Попробуй </a:t>
            </a:r>
          </a:p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знову. </a:t>
            </a:r>
          </a:p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Натисни тут…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786182" y="3286124"/>
            <a:ext cx="714380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Админ\Рабочий стол\4.02\1696496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0" y="1"/>
            <a:ext cx="636521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3406" y="214290"/>
            <a:ext cx="4500594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ВІТАЄМО!</a:t>
            </a:r>
          </a:p>
          <a:p>
            <a:pPr>
              <a:lnSpc>
                <a:spcPct val="150000"/>
              </a:lnSpc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А що ж попереду?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5750727" y="2607463"/>
            <a:ext cx="1571636" cy="35719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Управляющая кнопка: назад 14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8" name="Стрелка влево 1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Админ\Рабочий стол\анімації\нові\shablony-dlya-prezentaziy-powerpoint-14-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\Рабочий стол\анімації\images (22)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3071802" y="714356"/>
            <a:ext cx="3209925" cy="141922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Овал 3"/>
          <p:cNvSpPr/>
          <p:nvPr/>
        </p:nvSpPr>
        <p:spPr>
          <a:xfrm>
            <a:off x="5357818" y="2357430"/>
            <a:ext cx="2428892" cy="1357322"/>
          </a:xfrm>
          <a:prstGeom prst="ellips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Ну що?</a:t>
            </a:r>
          </a:p>
          <a:p>
            <a:pPr algn="ctr"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hlinkClick r:id="" action="ppaction://hlinkshowjump?jump=nextslide"/>
              </a:rPr>
              <a:t>Розпочинаємо?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7" name="Стрелка влево 6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026" name="Picture 2" descr="C:\Documents and Settings\Админ\Рабочий стол\4.02\animashki-11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000240"/>
            <a:ext cx="1380091" cy="19045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\Рабочий стол\Копия анімації\zhivotnye_23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1514233" y="5241986"/>
            <a:ext cx="6072230" cy="1200329"/>
          </a:xfrm>
          <a:prstGeom prst="rect">
            <a:avLst/>
          </a:prstGeom>
          <a:solidFill>
            <a:srgbClr val="FFFF99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Вперед до вищого рівня!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верх 10"/>
          <p:cNvSpPr/>
          <p:nvPr/>
        </p:nvSpPr>
        <p:spPr>
          <a:xfrm rot="19777625" flipH="1">
            <a:off x="7024275" y="5357238"/>
            <a:ext cx="167305" cy="781256"/>
          </a:xfrm>
          <a:prstGeom prst="up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\Рабочий стол\4.02\Frame-47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857232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72066" y="3000372"/>
            <a:ext cx="18031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молекула ДНК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00430" y="2500306"/>
            <a:ext cx="7377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ядро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357686" y="3929066"/>
            <a:ext cx="14643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мітохондрії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00298" y="164305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Носій спадковості бактерій: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Documents and Settings\Админ\Рабочий стол\4.02\mickey (6)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1928802"/>
            <a:ext cx="4643470" cy="16684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на сонечко…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C:\Documents and Settings\Админ\Рабочий стол\4.02\cvety19.gif"/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1285852" y="3571876"/>
            <a:ext cx="3429000" cy="30099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\Рабочий стол\4.02\animashki-120.gif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3571868" y="285728"/>
            <a:ext cx="5572132" cy="607223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 це ще не все…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на метелика</a:t>
            </a:r>
            <a:endParaRPr lang="uk-UA" sz="28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2291" name="Picture 3" descr="C:\Documents and Settings\Админ\Рабочий стол\Копия анімації\нові\fioletovaja-babochk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525210">
            <a:off x="460497" y="3508879"/>
            <a:ext cx="3211008" cy="26094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\Рабочий стол\4.02\Frame-47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857232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643438" y="3286124"/>
            <a:ext cx="9570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err="1" smtClean="0">
                <a:hlinkClick r:id="rId3" action="ppaction://hlinksldjump"/>
              </a:rPr>
              <a:t>муреїн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00430" y="2500306"/>
            <a:ext cx="12720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крохмаль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572264" y="3857628"/>
            <a:ext cx="7473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хітин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7422" y="1643050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клітинних стінках бактерій міститься: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Documents and Settings\Админ\Рабочий стол\4.02\mickey (6)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1928802"/>
            <a:ext cx="4643470" cy="16684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на сонечко…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C:\Documents and Settings\Админ\Рабочий стол\4.02\cvety19.gif"/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1285852" y="3571876"/>
            <a:ext cx="3429000" cy="30099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\Рабочий стол\4.02\animashki-120.gif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3571868" y="285728"/>
            <a:ext cx="5572132" cy="607223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 це ще не все…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на метелика</a:t>
            </a:r>
            <a:endParaRPr lang="uk-UA" sz="28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2291" name="Picture 3" descr="C:\Documents and Settings\Админ\Рабочий стол\Копия анімації\нові\fioletovaja-babochk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525210">
            <a:off x="460497" y="3508879"/>
            <a:ext cx="3211008" cy="26094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\Рабочий стол\4.02\Frame-47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857232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714876" y="3429000"/>
            <a:ext cx="11304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вібріони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71868" y="2643182"/>
            <a:ext cx="714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коки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572264" y="3929066"/>
            <a:ext cx="10118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бацили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7422" y="1643050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Бактерії паличкоподібної форми називаються: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Documents and Settings\Админ\Рабочий стол\4.02\mickey (6)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1928802"/>
            <a:ext cx="4643470" cy="16684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на сонечко…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C:\Documents and Settings\Админ\Рабочий стол\4.02\cvety19.gif"/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1285852" y="3571876"/>
            <a:ext cx="3429000" cy="30099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\Рабочий стол\4.02\animashki-120.gif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3571868" y="285728"/>
            <a:ext cx="5572132" cy="607223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 це ще не все…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на метелика</a:t>
            </a:r>
            <a:endParaRPr lang="uk-UA" sz="28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2291" name="Picture 3" descr="C:\Documents and Settings\Админ\Рабочий стол\Копия анімації\нові\fioletovaja-babochk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525210">
            <a:off x="460497" y="3508879"/>
            <a:ext cx="3211008" cy="26094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4.02\Frame-364.pn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" action="ppaction://hlinkshowjump?jump=endshow" highlightClick="1"/>
          </p:cNvPr>
          <p:cNvSpPr/>
          <p:nvPr/>
        </p:nvSpPr>
        <p:spPr>
          <a:xfrm>
            <a:off x="314324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9" name="Стрелка влево 8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3286116" y="1785926"/>
            <a:ext cx="2885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Обери рівень:</a:t>
            </a:r>
            <a:endParaRPr lang="uk-UA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642910" y="2928934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ПОЧАТКОВИЙ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2928934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action="ppaction://hlinksldjump"/>
              </a:rPr>
              <a:t>СЕРЕДНІЙ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5108" y="2928934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ДОСТАТНІЙ І </a:t>
            </a:r>
          </a:p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ВИСОКИЙ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\Рабочий стол\4.02\Frame-47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857232"/>
            <a:ext cx="421923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Достатній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та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високий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рівні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3357562"/>
            <a:ext cx="24737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наявністю джгутиків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643175" y="2571744"/>
            <a:ext cx="52864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3" action="ppaction://hlinksldjump"/>
              </a:rPr>
              <a:t>здатністю до існування в </a:t>
            </a:r>
            <a:r>
              <a:rPr lang="uk-UA" sz="2000" b="1" dirty="0" err="1" smtClean="0">
                <a:hlinkClick r:id="rId3" action="ppaction://hlinksldjump"/>
              </a:rPr>
              <a:t>безкисневому</a:t>
            </a:r>
            <a:r>
              <a:rPr lang="uk-UA" sz="2000" b="1" dirty="0" smtClean="0">
                <a:hlinkClick r:id="rId3" action="ppaction://hlinksldjump"/>
              </a:rPr>
              <a:t> середовищі</a:t>
            </a:r>
            <a:endParaRPr lang="uk-UA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428992" y="4071942"/>
            <a:ext cx="47863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hlinkClick r:id="rId4" action="ppaction://hlinksldjump"/>
              </a:rPr>
              <a:t>здатністю до виділення кисню в процесі фотосинтезу</a:t>
            </a:r>
            <a:endParaRPr lang="uk-UA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7422" y="1643050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якими ознаками ціанобактерії відрізняються від інших бактерій:</a:t>
            </a:r>
            <a:endParaRPr lang="uk-UA" sz="2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Documents and Settings\Админ\Рабочий стол\4.02\mickey (6)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0" name="Стрелка влево 9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1928802"/>
            <a:ext cx="4643470" cy="16684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Не здавайся!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Натискай на сонечко…</a:t>
            </a:r>
            <a:endParaRPr lang="uk-UA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C:\Documents and Settings\Админ\Рабочий стол\4.02\cvety19.gif"/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1285852" y="3571876"/>
            <a:ext cx="3429000" cy="30099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дмин\Рабочий стол\4.02\animashki-120.gif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3571868" y="285728"/>
            <a:ext cx="5572132" cy="607223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285728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 чудово!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Молодець!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Натискай на 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метелика</a:t>
            </a:r>
            <a:endParaRPr lang="uk-UA" sz="28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лево 14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12291" name="Picture 3" descr="C:\Documents and Settings\Админ\Рабочий стол\Копия анімації\нові\fioletovaja-babochka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525210">
            <a:off x="460497" y="3508879"/>
            <a:ext cx="3211008" cy="26094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\Рабочий стол\Копия анімації\zhivotnye_23.gif"/>
          <p:cNvPicPr>
            <a:picLocks noChangeAspect="1" noChangeArrowheads="1" noCrop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357934"/>
            <a:ext cx="1071538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2428860" y="5214950"/>
            <a:ext cx="4143404" cy="1200329"/>
          </a:xfrm>
          <a:prstGeom prst="rect">
            <a:avLst/>
          </a:prstGeom>
          <a:solidFill>
            <a:srgbClr val="FFFF99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</a:t>
            </a:r>
          </a:p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 завершено!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Блок-схема: перфолента 6">
            <a:hlinkClick r:id="" action="ppaction://hlinkshowjump?jump=nextslide"/>
          </p:cNvPr>
          <p:cNvSpPr/>
          <p:nvPr/>
        </p:nvSpPr>
        <p:spPr>
          <a:xfrm>
            <a:off x="1142976" y="6143644"/>
            <a:ext cx="1071570" cy="804672"/>
          </a:xfrm>
          <a:prstGeom prst="flowChartPunchedTap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6488668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4" name="Стрелка влево 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90011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СПИСОК ВИКОРИСТАНИХ ДЖЕРЕЛ: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Література: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1472" y="1285860"/>
            <a:ext cx="8143932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uk-UA" dirty="0" smtClean="0">
                <a:cs typeface="Times New Roman" pitchFamily="18" charset="0"/>
              </a:rPr>
              <a:t>-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Програма з біології для 6-9 класів загальноосвітніх навчальних закладів, затверджена наказом Міністерства №664  від 06.06 2012 р.  зі змінами, затвердженими наказом Міністерства № 585 від 29.05.2015 . 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– [Електронний ресурс]. – Режим доступу: </a:t>
            </a:r>
            <a:r>
              <a:rPr lang="ru-RU" u="sng" dirty="0" smtClean="0">
                <a:solidFill>
                  <a:srgbClr val="7030A0"/>
                </a:solidFill>
                <a:cs typeface="Times New Roman" pitchFamily="18" charset="0"/>
                <a:hlinkClick r:id="rId2"/>
              </a:rPr>
              <a:t>http://iitzo.gov.ua/serednya-osvita-navchalni-prohramy/</a:t>
            </a:r>
            <a:r>
              <a:rPr lang="uk-UA" u="sng" dirty="0" smtClean="0">
                <a:solidFill>
                  <a:srgbClr val="7030A0"/>
                </a:solidFill>
                <a:cs typeface="Times New Roman" pitchFamily="18" charset="0"/>
              </a:rPr>
              <a:t>.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(</a:t>
            </a:r>
            <a:r>
              <a:rPr lang="uk-UA" i="1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електронне джерело</a:t>
            </a:r>
            <a:r>
              <a:rPr lang="uk-UA" dirty="0" smtClean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)</a:t>
            </a:r>
            <a:endParaRPr lang="uk-UA" dirty="0" smtClean="0">
              <a:solidFill>
                <a:srgbClr val="7030A0"/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Остапченко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Л. І.,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Балан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 П. Г., Матяш Н. Ю., Мусієнко М. М., Славний П. С., Серебряков В. В , Поліщук В. П. Біологія. Підручник для загальноосвітніх навчальних закладів. 6 клас – К.: </a:t>
            </a:r>
            <a:r>
              <a:rPr lang="uk-UA" dirty="0" err="1" smtClean="0">
                <a:solidFill>
                  <a:srgbClr val="7030A0"/>
                </a:solidFill>
                <a:cs typeface="Times New Roman" pitchFamily="18" charset="0"/>
              </a:rPr>
              <a:t>Генеза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, 2014. – С. 48-77.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підручник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</a:p>
          <a:p>
            <a:pPr algn="just"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dirty="0" err="1" smtClean="0">
                <a:solidFill>
                  <a:srgbClr val="7030A0"/>
                </a:solidFill>
              </a:rPr>
              <a:t>Кулініч</a:t>
            </a:r>
            <a:r>
              <a:rPr lang="uk-UA" dirty="0" smtClean="0">
                <a:solidFill>
                  <a:srgbClr val="7030A0"/>
                </a:solidFill>
              </a:rPr>
              <a:t> О. М., Юрченко Л. П. Біологія. 7 клас: зошит для поточного оцінювання – 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Х.: ПЕТ, 2013. – 56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+ 32 </a:t>
            </a:r>
            <a:r>
              <a:rPr lang="en-US" dirty="0" smtClean="0">
                <a:solidFill>
                  <a:srgbClr val="7030A0"/>
                </a:solidFill>
                <a:cs typeface="Times New Roman" pitchFamily="18" charset="0"/>
              </a:rPr>
              <a:t>c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. вкладка. (</a:t>
            </a:r>
            <a:r>
              <a:rPr lang="uk-UA" i="1" dirty="0" smtClean="0">
                <a:solidFill>
                  <a:srgbClr val="7030A0"/>
                </a:solidFill>
                <a:cs typeface="Times New Roman" pitchFamily="18" charset="0"/>
              </a:rPr>
              <a:t>зошит</a:t>
            </a:r>
            <a:r>
              <a:rPr lang="uk-UA" dirty="0" smtClean="0">
                <a:solidFill>
                  <a:srgbClr val="7030A0"/>
                </a:solidFill>
                <a:cs typeface="Times New Roman" pitchFamily="18" charset="0"/>
              </a:rPr>
              <a:t>)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4071942"/>
            <a:ext cx="75723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Інтернет-ресурси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dirty="0" smtClean="0">
                <a:ea typeface="Times New Roman" pitchFamily="18" charset="0"/>
                <a:hlinkClick r:id="rId3"/>
              </a:rPr>
              <a:t>-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3"/>
              </a:rPr>
              <a:t> http://mon.gov.ua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  <a:hlinkClick r:id="rId4"/>
              </a:rPr>
              <a:t>- http://uk.wikipedia.org/wiki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5"/>
              </a:rPr>
              <a:t> http://pidruchniki.com/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6"/>
              </a:rPr>
              <a:t>http://mirgif.com/zhivotnyj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dirty="0" smtClean="0">
                <a:ea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en-US" dirty="0" smtClean="0">
                <a:ea typeface="Times New Roman" pitchFamily="18" charset="0"/>
                <a:cs typeface="Times New Roman" pitchFamily="18" charset="0"/>
                <a:hlinkClick r:id="rId7"/>
              </a:rPr>
              <a:t>https://www.google.com.ua/</a:t>
            </a:r>
            <a:endParaRPr lang="uk-UA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uk-UA" dirty="0" smtClean="0"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4.02\blogger-image--117841618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9543" y="0"/>
            <a:ext cx="9163089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488" y="2000240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Ядра не мають клітини: </a:t>
            </a:r>
            <a:endPara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00826" y="3143248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тварин</a:t>
            </a:r>
            <a:endParaRPr lang="uk-UA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643174" y="2857496"/>
            <a:ext cx="9845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рослин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86248" y="3357562"/>
            <a:ext cx="8819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грибів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2928926" y="1285860"/>
            <a:ext cx="350046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86380" y="4286256"/>
            <a:ext cx="1144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бактерій</a:t>
            </a:r>
            <a:endParaRPr lang="uk-UA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Documents and Settings\Админ\Рабочий стол\4.02\animashka28-0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-23207"/>
            <a:ext cx="4786346" cy="688120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637542">
            <a:off x="2971106" y="2765945"/>
            <a:ext cx="197767" cy="955051"/>
          </a:xfrm>
          <a:prstGeom prst="downArrow">
            <a:avLst/>
          </a:prstGeom>
          <a:solidFill>
            <a:srgbClr val="33CC33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\Рабочий стол\4.02\020-16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31840" cy="6858000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8" name="Стрелка влево 7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pic>
        <p:nvPicPr>
          <p:cNvPr id="3" name="Picture 3" descr="C:\Documents and Settings\Админ\Рабочий стол\4.02\2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3714744" y="3071810"/>
            <a:ext cx="4434049" cy="328614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14348" y="3429000"/>
            <a:ext cx="31432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Вітаю! Молодець!</a:t>
            </a:r>
          </a:p>
          <a:p>
            <a:pPr algn="ctr">
              <a:lnSpc>
                <a:spcPct val="150000"/>
              </a:lnSpc>
            </a:pPr>
            <a:r>
              <a:rPr lang="uk-UA" sz="2400" b="1" spc="300" dirty="0" smtClean="0">
                <a:ln w="11430" cmpd="sng">
                  <a:solidFill>
                    <a:srgbClr val="CC0066"/>
                  </a:solidFill>
                  <a:prstDash val="solid"/>
                  <a:miter lim="800000"/>
                </a:ln>
                <a:solidFill>
                  <a:srgbClr val="CC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Швидше вперед!</a:t>
            </a:r>
            <a:endParaRPr lang="uk-UA" sz="2400" b="1" spc="300" dirty="0">
              <a:ln w="11430" cmpd="sng">
                <a:solidFill>
                  <a:srgbClr val="CC0066"/>
                </a:solidFill>
                <a:prstDash val="solid"/>
                <a:miter lim="800000"/>
              </a:ln>
              <a:solidFill>
                <a:srgbClr val="CC006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714744" y="4786322"/>
            <a:ext cx="500066" cy="198880"/>
          </a:xfrm>
          <a:prstGeom prst="rightArrow">
            <a:avLst/>
          </a:prstGeom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Админ\Рабочий стол\4.02\blogger-image--1178416182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-9543" y="0"/>
            <a:ext cx="9163089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28794" y="2000240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Бактерії, здатні до активного руху, мають: </a:t>
            </a:r>
            <a:endPara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0760" y="3357562"/>
            <a:ext cx="7857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3" action="ppaction://hlinksldjump"/>
              </a:rPr>
              <a:t>війки</a:t>
            </a:r>
            <a:endParaRPr lang="uk-UA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00430" y="2928934"/>
            <a:ext cx="12474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hlinkClick r:id="rId4" action="ppaction://hlinksldjump"/>
              </a:rPr>
              <a:t>джгутики</a:t>
            </a:r>
            <a:endParaRPr lang="uk-UA" sz="2000" b="1" dirty="0"/>
          </a:p>
        </p:txBody>
      </p:sp>
      <p:sp>
        <p:nvSpPr>
          <p:cNvPr id="10" name="Управляющая кнопка: назад 9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2928926" y="1285860"/>
            <a:ext cx="350046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ПОЧАТКОВИЙ РІВЕНЬ</a:t>
            </a:r>
            <a:endParaRPr lang="uk-UA" sz="24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трелка влево 10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14876" y="4429132"/>
            <a:ext cx="1482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hlinkClick r:id="rId3" action="ppaction://hlinksldjump"/>
              </a:rPr>
              <a:t>псевдоніжки</a:t>
            </a:r>
            <a:endParaRPr lang="uk-UA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Админ\Рабочий стол\Копия анімації\нові\s47097395.jpg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Documents and Settings\Админ\Рабочий стол\4.02\animashka28-01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-23207"/>
            <a:ext cx="4786346" cy="688120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хвилюйся,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буде добре!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Щоб продовжити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натисни тут…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Управляющая кнопка: назад 10">
            <a:hlinkClick r:id="" action="ppaction://hlinkshowjump?jump=endshow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   Вийти</a:t>
            </a:r>
            <a:endParaRPr lang="uk-UA" dirty="0"/>
          </a:p>
        </p:txBody>
      </p:sp>
      <p:sp>
        <p:nvSpPr>
          <p:cNvPr id="14" name="Стрелка влево 13">
            <a:hlinkClick r:id="" action="ppaction://hlinkshowjump?jump=previousslide"/>
          </p:cNvPr>
          <p:cNvSpPr/>
          <p:nvPr/>
        </p:nvSpPr>
        <p:spPr>
          <a:xfrm rot="10800000" flipH="1" flipV="1">
            <a:off x="0" y="6215082"/>
            <a:ext cx="1000100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Назад</a:t>
            </a:r>
            <a:endParaRPr lang="uk-UA" dirty="0"/>
          </a:p>
        </p:txBody>
      </p:sp>
      <p:sp>
        <p:nvSpPr>
          <p:cNvPr id="10" name="Стрелка вниз 9"/>
          <p:cNvSpPr/>
          <p:nvPr/>
        </p:nvSpPr>
        <p:spPr>
          <a:xfrm rot="18637542">
            <a:off x="2971106" y="2765945"/>
            <a:ext cx="197767" cy="955051"/>
          </a:xfrm>
          <a:prstGeom prst="downArrow">
            <a:avLst/>
          </a:prstGeom>
          <a:solidFill>
            <a:srgbClr val="33CC33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6215082"/>
            <a:ext cx="15289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0070C0"/>
                </a:solidFill>
                <a:cs typeface="Times New Roman" pitchFamily="18" charset="0"/>
              </a:rPr>
              <a:t>Конуріна</a:t>
            </a:r>
            <a:r>
              <a:rPr lang="uk-UA" b="1" dirty="0" smtClean="0">
                <a:solidFill>
                  <a:srgbClr val="0070C0"/>
                </a:solidFill>
                <a:cs typeface="Times New Roman" pitchFamily="18" charset="0"/>
              </a:rPr>
              <a:t> Г.І.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844</Words>
  <PresentationFormat>Экран (4:3)</PresentationFormat>
  <Paragraphs>305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Конуріна Г.І.</dc:creator>
  <cp:lastModifiedBy>Galina</cp:lastModifiedBy>
  <cp:revision>30</cp:revision>
  <dcterms:modified xsi:type="dcterms:W3CDTF">2016-02-16T10:19:57Z</dcterms:modified>
</cp:coreProperties>
</file>