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  <a:srgbClr val="9900CC"/>
    <a:srgbClr val="009900"/>
    <a:srgbClr val="FFFF99"/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gif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gif"/><Relationship Id="rId4" Type="http://schemas.openxmlformats.org/officeDocument/2006/relationships/image" Target="../media/image1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gif"/><Relationship Id="rId4" Type="http://schemas.openxmlformats.org/officeDocument/2006/relationships/image" Target="../media/image1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" Target="slide27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gif"/><Relationship Id="rId4" Type="http://schemas.openxmlformats.org/officeDocument/2006/relationships/image" Target="../media/image1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3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gif"/><Relationship Id="rId4" Type="http://schemas.openxmlformats.org/officeDocument/2006/relationships/slide" Target="slide3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" Target="slide34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3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gif"/><Relationship Id="rId4" Type="http://schemas.openxmlformats.org/officeDocument/2006/relationships/slide" Target="slide3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" Target="slide37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3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gif"/><Relationship Id="rId4" Type="http://schemas.openxmlformats.org/officeDocument/2006/relationships/slide" Target="slide3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" Target="slide40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31.xml"/><Relationship Id="rId4" Type="http://schemas.openxmlformats.org/officeDocument/2006/relationships/slide" Target="slide1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4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gif"/><Relationship Id="rId4" Type="http://schemas.openxmlformats.org/officeDocument/2006/relationships/slide" Target="slide4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" Target="slide43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://mon.gov.ua/" TargetMode="External"/><Relationship Id="rId7" Type="http://schemas.openxmlformats.org/officeDocument/2006/relationships/hyperlink" Target="https://www.google.com.ua/" TargetMode="External"/><Relationship Id="rId2" Type="http://schemas.openxmlformats.org/officeDocument/2006/relationships/hyperlink" Target="http://iitzo.gov.ua/serednya-osvita-navchalni-prohramy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mirgif.com/zhivotnyj" TargetMode="External"/><Relationship Id="rId5" Type="http://schemas.openxmlformats.org/officeDocument/2006/relationships/hyperlink" Target="http://pidruchniki.com/" TargetMode="External"/><Relationship Id="rId4" Type="http://schemas.openxmlformats.org/officeDocument/2006/relationships/hyperlink" Target="http://uk.wikipedia.org/wiki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C:\Documents and Settings\Админ\Рабочий стол\анімації\нові\MirNasekPrintMinizel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1" y="-10159"/>
            <a:ext cx="9143999" cy="686815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142976" y="2143116"/>
            <a:ext cx="703251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D60093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Біологічна</a:t>
            </a:r>
            <a:r>
              <a:rPr lang="ru-RU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D60093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4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D60093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інтерактивна</a:t>
            </a:r>
            <a:r>
              <a:rPr lang="ru-RU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D60093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4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D60093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гра</a:t>
            </a:r>
            <a:endParaRPr lang="ru-RU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D60093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14480" y="4143380"/>
            <a:ext cx="5691173" cy="20005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20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2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Конуріна</a:t>
            </a:r>
            <a:r>
              <a:rPr lang="ru-RU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Галина </a:t>
            </a:r>
            <a:r>
              <a:rPr lang="ru-RU" sz="2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Іванівна</a:t>
            </a:r>
            <a:r>
              <a:rPr lang="ru-RU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</a:t>
            </a:r>
          </a:p>
          <a:p>
            <a:pPr algn="ctr"/>
            <a:r>
              <a:rPr lang="ru-RU" sz="2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вчитель</a:t>
            </a: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біології</a:t>
            </a:r>
            <a:endParaRPr lang="ru-RU" sz="2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2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Бужанська</a:t>
            </a:r>
            <a:r>
              <a:rPr lang="ru-RU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загальноосвітня</a:t>
            </a:r>
            <a:r>
              <a:rPr lang="ru-RU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школа </a:t>
            </a:r>
            <a:r>
              <a:rPr lang="en-US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I-III </a:t>
            </a:r>
            <a:r>
              <a:rPr lang="uk-UA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ступенів</a:t>
            </a:r>
          </a:p>
          <a:p>
            <a:pPr algn="ctr"/>
            <a:r>
              <a:rPr lang="uk-UA" sz="2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Лисянської</a:t>
            </a:r>
            <a:r>
              <a:rPr lang="uk-UA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районної ради</a:t>
            </a:r>
            <a:endParaRPr lang="ru-RU" sz="20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2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9" name="Picture 5" descr="C:\Documents and Settings\Админ\Рабочий стол\анімації\boy-behind-computer-1060673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142852"/>
            <a:ext cx="1785950" cy="1932455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30" name="Picture 6" descr="C:\Documents and Settings\Админ\Рабочий стол\анімації\nasekomoe-65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28" y="0"/>
            <a:ext cx="3929090" cy="2357430"/>
          </a:xfrm>
          <a:prstGeom prst="rect">
            <a:avLst/>
          </a:prstGeom>
          <a:noFill/>
        </p:spPr>
      </p:pic>
      <p:pic>
        <p:nvPicPr>
          <p:cNvPr id="10" name="Picture 2" descr="C:\Documents and Settings\Админ\Рабочий стол\анімації\images (4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388" y="2857496"/>
            <a:ext cx="2071678" cy="2071678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1285852" y="3286124"/>
            <a:ext cx="6357982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rgbClr val="9966FF"/>
                  </a:solidFill>
                  <a:prstDash val="solid"/>
                </a:ln>
                <a:solidFill>
                  <a:srgbClr val="0066FF"/>
                </a:solidFill>
              </a:rPr>
              <a:t>Тема: </a:t>
            </a:r>
            <a:r>
              <a:rPr lang="ru-RU" sz="2800" b="1" dirty="0" err="1" smtClean="0">
                <a:ln w="10541" cmpd="sng">
                  <a:solidFill>
                    <a:srgbClr val="9966FF"/>
                  </a:solidFill>
                  <a:prstDash val="solid"/>
                </a:ln>
                <a:solidFill>
                  <a:srgbClr val="0066FF"/>
                </a:solidFill>
              </a:rPr>
              <a:t>Одноклітинні</a:t>
            </a:r>
            <a:r>
              <a:rPr lang="ru-RU" sz="2800" b="1" dirty="0" smtClean="0">
                <a:ln w="10541" cmpd="sng">
                  <a:solidFill>
                    <a:srgbClr val="9966FF"/>
                  </a:solidFill>
                  <a:prstDash val="solid"/>
                </a:ln>
                <a:solidFill>
                  <a:srgbClr val="0066FF"/>
                </a:solidFill>
              </a:rPr>
              <a:t> </a:t>
            </a:r>
            <a:r>
              <a:rPr lang="ru-RU" sz="2800" b="1" dirty="0" err="1" smtClean="0">
                <a:ln w="10541" cmpd="sng">
                  <a:solidFill>
                    <a:srgbClr val="9966FF"/>
                  </a:solidFill>
                  <a:prstDash val="solid"/>
                </a:ln>
                <a:solidFill>
                  <a:srgbClr val="0066FF"/>
                </a:solidFill>
              </a:rPr>
              <a:t>організми</a:t>
            </a:r>
            <a:r>
              <a:rPr lang="ru-RU" sz="2800" b="1" dirty="0" smtClean="0">
                <a:ln w="10541" cmpd="sng">
                  <a:solidFill>
                    <a:srgbClr val="9966FF"/>
                  </a:solidFill>
                  <a:prstDash val="solid"/>
                </a:ln>
                <a:solidFill>
                  <a:srgbClr val="0066FF"/>
                </a:solidFill>
              </a:rPr>
              <a:t>. </a:t>
            </a:r>
          </a:p>
          <a:p>
            <a:pPr algn="ctr"/>
            <a:r>
              <a:rPr lang="ru-RU" sz="2800" b="1" dirty="0" err="1" smtClean="0">
                <a:ln w="10541" cmpd="sng">
                  <a:solidFill>
                    <a:srgbClr val="9966FF"/>
                  </a:solidFill>
                  <a:prstDash val="solid"/>
                </a:ln>
                <a:solidFill>
                  <a:srgbClr val="0066FF"/>
                </a:solidFill>
              </a:rPr>
              <a:t>Перехід</a:t>
            </a:r>
            <a:r>
              <a:rPr lang="ru-RU" sz="2800" b="1" dirty="0" smtClean="0">
                <a:ln w="10541" cmpd="sng">
                  <a:solidFill>
                    <a:srgbClr val="9966FF"/>
                  </a:solidFill>
                  <a:prstDash val="solid"/>
                </a:ln>
                <a:solidFill>
                  <a:srgbClr val="0066FF"/>
                </a:solidFill>
              </a:rPr>
              <a:t> до </a:t>
            </a:r>
            <a:r>
              <a:rPr lang="ru-RU" sz="2800" b="1" dirty="0" err="1" smtClean="0">
                <a:ln w="10541" cmpd="sng">
                  <a:solidFill>
                    <a:srgbClr val="9966FF"/>
                  </a:solidFill>
                  <a:prstDash val="solid"/>
                </a:ln>
                <a:solidFill>
                  <a:srgbClr val="0066FF"/>
                </a:solidFill>
              </a:rPr>
              <a:t>багатоклітинності</a:t>
            </a:r>
            <a:endParaRPr lang="ru-RU" sz="2800" b="1" dirty="0">
              <a:ln w="10541" cmpd="sng">
                <a:solidFill>
                  <a:srgbClr val="9966FF"/>
                </a:solidFill>
                <a:prstDash val="solid"/>
              </a:ln>
              <a:solidFill>
                <a:srgbClr val="0066FF"/>
              </a:solidFill>
            </a:endParaRPr>
          </a:p>
        </p:txBody>
      </p:sp>
      <p:sp>
        <p:nvSpPr>
          <p:cNvPr id="14" name="Блок-схема: перфолента 13">
            <a:hlinkClick r:id="" action="ppaction://hlinkshowjump?jump=nextslide"/>
          </p:cNvPr>
          <p:cNvSpPr/>
          <p:nvPr/>
        </p:nvSpPr>
        <p:spPr>
          <a:xfrm>
            <a:off x="285720" y="6053328"/>
            <a:ext cx="914400" cy="804672"/>
          </a:xfrm>
          <a:prstGeom prst="flowChartPunchedTape">
            <a:avLst/>
          </a:prstGeom>
          <a:solidFill>
            <a:srgbClr val="99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uk-UA" dirty="0"/>
          </a:p>
        </p:txBody>
      </p:sp>
      <p:sp>
        <p:nvSpPr>
          <p:cNvPr id="16" name="Управляющая кнопка: назад 15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285852" y="6286520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C:\Documents and Settings\Админ\Рабочий стол\Копия анімації\нові\s47097395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1" y="0"/>
            <a:ext cx="9143999" cy="6857999"/>
          </a:xfrm>
          <a:prstGeom prst="rect">
            <a:avLst/>
          </a:prstGeom>
          <a:noFill/>
        </p:spPr>
      </p:pic>
      <p:sp>
        <p:nvSpPr>
          <p:cNvPr id="6" name="Управляющая кнопка: назад 5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0" name="Стрелка вниз 9"/>
          <p:cNvSpPr/>
          <p:nvPr/>
        </p:nvSpPr>
        <p:spPr>
          <a:xfrm>
            <a:off x="3000364" y="2786058"/>
            <a:ext cx="214314" cy="692656"/>
          </a:xfrm>
          <a:prstGeom prst="down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5122" name="Picture 2" descr="C:\Documents and Settings\Админ\Рабочий стол\Копия анімації\dikie-zhivotnie-77.gif"/>
          <p:cNvPicPr>
            <a:picLocks noChangeAspect="1" noChangeArrowheads="1" noCrop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5643570" y="1500174"/>
            <a:ext cx="3164271" cy="3786214"/>
          </a:xfrm>
          <a:prstGeom prst="rect">
            <a:avLst/>
          </a:prstGeom>
          <a:noFill/>
        </p:spPr>
      </p:pic>
      <p:sp>
        <p:nvSpPr>
          <p:cNvPr id="9" name="32-конечная звезда 8"/>
          <p:cNvSpPr/>
          <p:nvPr/>
        </p:nvSpPr>
        <p:spPr>
          <a:xfrm>
            <a:off x="571472" y="214290"/>
            <a:ext cx="5000660" cy="2571768"/>
          </a:xfrm>
          <a:prstGeom prst="star32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9900CC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Вітаю! Молодець!</a:t>
            </a:r>
          </a:p>
          <a:p>
            <a:pPr algn="ctr"/>
            <a:r>
              <a:rPr lang="uk-UA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9900CC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Попереду ще багато цікавого!</a:t>
            </a:r>
            <a:endParaRPr lang="uk-UA" sz="2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9900CC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5123" name="Picture 3" descr="C:\Documents and Settings\Админ\Рабочий стол\Копия анімації\images (17)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lum bright="-10000" contrast="10000"/>
          </a:blip>
          <a:srcRect/>
          <a:stretch>
            <a:fillRect/>
          </a:stretch>
        </p:blipFill>
        <p:spPr bwMode="auto">
          <a:xfrm>
            <a:off x="2071670" y="3500438"/>
            <a:ext cx="2152882" cy="2786082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" name="Picture 3" descr="C:\Documents and Settings\Админ\Рабочий стол\Копия анімації\images (17).jpg"/>
          <p:cNvPicPr>
            <a:picLocks noChangeAspect="1" noChangeArrowheads="1"/>
          </p:cNvPicPr>
          <p:nvPr/>
        </p:nvPicPr>
        <p:blipFill>
          <a:blip r:embed="rId5">
            <a:lum bright="-10000" contrast="10000"/>
          </a:blip>
          <a:srcRect/>
          <a:stretch>
            <a:fillRect/>
          </a:stretch>
        </p:blipFill>
        <p:spPr bwMode="auto">
          <a:xfrm>
            <a:off x="4071934" y="2857496"/>
            <a:ext cx="2152882" cy="2786082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2" name="Picture 3" descr="C:\Documents and Settings\Админ\Рабочий стол\Копия анімації\images (17).jpg"/>
          <p:cNvPicPr>
            <a:picLocks noChangeAspect="1" noChangeArrowheads="1"/>
          </p:cNvPicPr>
          <p:nvPr/>
        </p:nvPicPr>
        <p:blipFill>
          <a:blip r:embed="rId5">
            <a:lum bright="-10000" contrast="10000"/>
          </a:blip>
          <a:srcRect/>
          <a:stretch>
            <a:fillRect/>
          </a:stretch>
        </p:blipFill>
        <p:spPr bwMode="auto">
          <a:xfrm>
            <a:off x="285720" y="2786058"/>
            <a:ext cx="2152882" cy="2786082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Админ\Рабочий стол\Копия анімації\нові\1236773085_detsad_2-copy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-36537"/>
            <a:ext cx="9144000" cy="6931073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285984" y="1857364"/>
            <a:ext cx="41434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Дріжджі не розмножуються: </a:t>
            </a:r>
            <a:endParaRPr lang="uk-UA" sz="2400" b="1" dirty="0">
              <a:solidFill>
                <a:srgbClr val="CC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86314" y="3143248"/>
            <a:ext cx="10093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статево</a:t>
            </a:r>
            <a:endParaRPr lang="uk-UA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571736" y="2714620"/>
            <a:ext cx="19357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брунькуванням</a:t>
            </a:r>
            <a:endParaRPr lang="uk-UA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143240" y="3857628"/>
            <a:ext cx="28087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поділом клітини навпіл</a:t>
            </a:r>
            <a:endParaRPr lang="uk-UA" sz="2000" b="1" dirty="0"/>
          </a:p>
        </p:txBody>
      </p:sp>
      <p:sp>
        <p:nvSpPr>
          <p:cNvPr id="10" name="Управляющая кнопка: назад 9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2" name="TextBox 1"/>
          <p:cNvSpPr txBox="1"/>
          <p:nvPr/>
        </p:nvSpPr>
        <p:spPr>
          <a:xfrm>
            <a:off x="2571736" y="1285860"/>
            <a:ext cx="3500462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2400" b="1" dirty="0" smtClean="0">
                <a:ln w="11430"/>
                <a:solidFill>
                  <a:srgbClr val="9900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ПОЧАТКОВИЙ РІВЕНЬ</a:t>
            </a:r>
            <a:endParaRPr lang="uk-UA" sz="2400" b="1" dirty="0">
              <a:ln w="11430"/>
              <a:solidFill>
                <a:srgbClr val="9900CC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Стрелка влево 10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Админ\Рабочий стол\Копия анімації\нові\plat_1_.gi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-64" y="1500174"/>
            <a:ext cx="9144064" cy="5357826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3" name="TextBox 2"/>
          <p:cNvSpPr txBox="1"/>
          <p:nvPr/>
        </p:nvSpPr>
        <p:spPr>
          <a:xfrm>
            <a:off x="1285852" y="214290"/>
            <a:ext cx="7858148" cy="114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Не хвилюйся, давай знову попробуємо!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Щоб продовжити натисни тут…</a:t>
            </a:r>
            <a:endParaRPr lang="uk-UA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4" name="Стрелка влево 13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0" name="Стрелка вниз 9"/>
          <p:cNvSpPr/>
          <p:nvPr/>
        </p:nvSpPr>
        <p:spPr>
          <a:xfrm rot="1811033">
            <a:off x="5067729" y="1496720"/>
            <a:ext cx="285752" cy="1196503"/>
          </a:xfrm>
          <a:prstGeom prst="downArrow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srgbClr val="0070C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C:\Documents and Settings\Админ\Рабочий стол\Копия анімації\нові\s47097395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1" y="0"/>
            <a:ext cx="9143999" cy="6857999"/>
          </a:xfrm>
          <a:prstGeom prst="rect">
            <a:avLst/>
          </a:prstGeom>
          <a:noFill/>
        </p:spPr>
      </p:pic>
      <p:sp>
        <p:nvSpPr>
          <p:cNvPr id="6" name="Управляющая кнопка: назад 5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0" name="Стрелка вниз 9"/>
          <p:cNvSpPr/>
          <p:nvPr/>
        </p:nvSpPr>
        <p:spPr>
          <a:xfrm>
            <a:off x="3000364" y="2786058"/>
            <a:ext cx="214314" cy="692656"/>
          </a:xfrm>
          <a:prstGeom prst="down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5122" name="Picture 2" descr="C:\Documents and Settings\Админ\Рабочий стол\Копия анімації\dikie-zhivotnie-77.gif"/>
          <p:cNvPicPr>
            <a:picLocks noChangeAspect="1" noChangeArrowheads="1" noCrop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5572132" y="1500174"/>
            <a:ext cx="3164271" cy="3786214"/>
          </a:xfrm>
          <a:prstGeom prst="rect">
            <a:avLst/>
          </a:prstGeom>
          <a:noFill/>
        </p:spPr>
      </p:pic>
      <p:sp>
        <p:nvSpPr>
          <p:cNvPr id="9" name="32-конечная звезда 8"/>
          <p:cNvSpPr/>
          <p:nvPr/>
        </p:nvSpPr>
        <p:spPr>
          <a:xfrm>
            <a:off x="571472" y="214290"/>
            <a:ext cx="5000660" cy="2571768"/>
          </a:xfrm>
          <a:prstGeom prst="star32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9900CC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Вітаю! Молодець!</a:t>
            </a:r>
          </a:p>
          <a:p>
            <a:pPr algn="ctr"/>
            <a:r>
              <a:rPr lang="uk-UA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9900CC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Попереду ще багато цікавого!</a:t>
            </a:r>
            <a:endParaRPr lang="uk-UA" sz="2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9900CC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5123" name="Picture 3" descr="C:\Documents and Settings\Админ\Рабочий стол\Копия анімації\images (17)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lum bright="-10000" contrast="10000"/>
          </a:blip>
          <a:srcRect/>
          <a:stretch>
            <a:fillRect/>
          </a:stretch>
        </p:blipFill>
        <p:spPr bwMode="auto">
          <a:xfrm>
            <a:off x="2071670" y="3500438"/>
            <a:ext cx="2152882" cy="2786082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" name="Picture 3" descr="C:\Documents and Settings\Админ\Рабочий стол\Копия анімації\images (17).jpg"/>
          <p:cNvPicPr>
            <a:picLocks noChangeAspect="1" noChangeArrowheads="1"/>
          </p:cNvPicPr>
          <p:nvPr/>
        </p:nvPicPr>
        <p:blipFill>
          <a:blip r:embed="rId5">
            <a:lum bright="-10000" contrast="10000"/>
          </a:blip>
          <a:srcRect/>
          <a:stretch>
            <a:fillRect/>
          </a:stretch>
        </p:blipFill>
        <p:spPr bwMode="auto">
          <a:xfrm>
            <a:off x="4000496" y="2857496"/>
            <a:ext cx="2152882" cy="2786082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2" name="Picture 3" descr="C:\Documents and Settings\Админ\Рабочий стол\Копия анімації\images (17).jpg"/>
          <p:cNvPicPr>
            <a:picLocks noChangeAspect="1" noChangeArrowheads="1"/>
          </p:cNvPicPr>
          <p:nvPr/>
        </p:nvPicPr>
        <p:blipFill>
          <a:blip r:embed="rId5">
            <a:lum bright="-10000" contrast="10000"/>
          </a:blip>
          <a:srcRect/>
          <a:stretch>
            <a:fillRect/>
          </a:stretch>
        </p:blipFill>
        <p:spPr bwMode="auto">
          <a:xfrm>
            <a:off x="285720" y="2786058"/>
            <a:ext cx="2152882" cy="2786082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Админ\Рабочий стол\Копия анімації\нові\1236773085_detsad_2-copy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-36537"/>
            <a:ext cx="9144000" cy="6931073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143108" y="1714488"/>
            <a:ext cx="52864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Тісто, у якому застосовано дріжджі, стає пухким завдяки виділенню: </a:t>
            </a:r>
            <a:endParaRPr lang="uk-UA" sz="2400" b="1" dirty="0">
              <a:solidFill>
                <a:srgbClr val="CC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43372" y="3000372"/>
            <a:ext cx="21574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вуглекислого газу</a:t>
            </a:r>
            <a:endParaRPr lang="uk-UA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714612" y="3143248"/>
            <a:ext cx="8931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кисню</a:t>
            </a:r>
            <a:endParaRPr lang="uk-UA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714744" y="3714752"/>
            <a:ext cx="15938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чадного газу</a:t>
            </a:r>
            <a:endParaRPr lang="uk-UA" sz="2000" b="1" dirty="0"/>
          </a:p>
        </p:txBody>
      </p:sp>
      <p:sp>
        <p:nvSpPr>
          <p:cNvPr id="10" name="Управляющая кнопка: назад 9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2" name="TextBox 1"/>
          <p:cNvSpPr txBox="1"/>
          <p:nvPr/>
        </p:nvSpPr>
        <p:spPr>
          <a:xfrm>
            <a:off x="2571736" y="1285860"/>
            <a:ext cx="3500462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2400" b="1" dirty="0" smtClean="0">
                <a:ln w="11430"/>
                <a:solidFill>
                  <a:srgbClr val="9900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ПОЧАТКОВИЙ РІВЕНЬ</a:t>
            </a:r>
            <a:endParaRPr lang="uk-UA" sz="2400" b="1" dirty="0">
              <a:ln w="11430"/>
              <a:solidFill>
                <a:srgbClr val="9900CC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Стрелка влево 10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Админ\Рабочий стол\Копия анімації\нові\plat_1_.gi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-64" y="1500174"/>
            <a:ext cx="9144064" cy="5357826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3" name="TextBox 2"/>
          <p:cNvSpPr txBox="1"/>
          <p:nvPr/>
        </p:nvSpPr>
        <p:spPr>
          <a:xfrm>
            <a:off x="1285852" y="214290"/>
            <a:ext cx="7858148" cy="114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Не хвилюйся, давай знову попробуємо!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Щоб продовжити натисни тут…</a:t>
            </a:r>
            <a:endParaRPr lang="uk-UA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4" name="Стрелка влево 13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0" name="Стрелка вниз 9"/>
          <p:cNvSpPr/>
          <p:nvPr/>
        </p:nvSpPr>
        <p:spPr>
          <a:xfrm rot="1811033">
            <a:off x="5067729" y="1496720"/>
            <a:ext cx="285752" cy="1196503"/>
          </a:xfrm>
          <a:prstGeom prst="downArrow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srgbClr val="0070C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C:\Documents and Settings\Админ\Рабочий стол\Копия анімації\нові\s47097395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1" y="0"/>
            <a:ext cx="9143999" cy="6857999"/>
          </a:xfrm>
          <a:prstGeom prst="rect">
            <a:avLst/>
          </a:prstGeom>
          <a:noFill/>
        </p:spPr>
      </p:pic>
      <p:sp>
        <p:nvSpPr>
          <p:cNvPr id="6" name="Управляющая кнопка: назад 5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0" name="Стрелка вниз 9"/>
          <p:cNvSpPr/>
          <p:nvPr/>
        </p:nvSpPr>
        <p:spPr>
          <a:xfrm>
            <a:off x="3000364" y="2786058"/>
            <a:ext cx="214314" cy="692656"/>
          </a:xfrm>
          <a:prstGeom prst="down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5122" name="Picture 2" descr="C:\Documents and Settings\Админ\Рабочий стол\Копия анімації\dikie-zhivotnie-77.gif"/>
          <p:cNvPicPr>
            <a:picLocks noChangeAspect="1" noChangeArrowheads="1" noCrop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5572132" y="1500174"/>
            <a:ext cx="3164271" cy="3786214"/>
          </a:xfrm>
          <a:prstGeom prst="rect">
            <a:avLst/>
          </a:prstGeom>
          <a:noFill/>
        </p:spPr>
      </p:pic>
      <p:sp>
        <p:nvSpPr>
          <p:cNvPr id="9" name="32-конечная звезда 8"/>
          <p:cNvSpPr/>
          <p:nvPr/>
        </p:nvSpPr>
        <p:spPr>
          <a:xfrm>
            <a:off x="571472" y="214290"/>
            <a:ext cx="5000660" cy="2571768"/>
          </a:xfrm>
          <a:prstGeom prst="star32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9900CC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Вітаю! Молодець!</a:t>
            </a:r>
          </a:p>
          <a:p>
            <a:pPr algn="ctr"/>
            <a:r>
              <a:rPr lang="uk-UA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9900CC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Попереду ще багато цікавого!</a:t>
            </a:r>
            <a:endParaRPr lang="uk-UA" sz="2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9900CC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3" name="Picture 3" descr="C:\Documents and Settings\Админ\Рабочий стол\Копия анімації\images (17)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lum bright="-10000" contrast="10000"/>
          </a:blip>
          <a:srcRect/>
          <a:stretch>
            <a:fillRect/>
          </a:stretch>
        </p:blipFill>
        <p:spPr bwMode="auto">
          <a:xfrm>
            <a:off x="2071670" y="3500438"/>
            <a:ext cx="2152882" cy="2786082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" name="Picture 3" descr="C:\Documents and Settings\Админ\Рабочий стол\Копия анімації\images (17).jpg"/>
          <p:cNvPicPr>
            <a:picLocks noChangeAspect="1" noChangeArrowheads="1"/>
          </p:cNvPicPr>
          <p:nvPr/>
        </p:nvPicPr>
        <p:blipFill>
          <a:blip r:embed="rId5">
            <a:lum bright="-10000" contrast="10000"/>
          </a:blip>
          <a:srcRect/>
          <a:stretch>
            <a:fillRect/>
          </a:stretch>
        </p:blipFill>
        <p:spPr bwMode="auto">
          <a:xfrm>
            <a:off x="4000496" y="2857496"/>
            <a:ext cx="2152882" cy="2786082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2" name="Picture 3" descr="C:\Documents and Settings\Админ\Рабочий стол\Копия анімації\images (17).jpg"/>
          <p:cNvPicPr>
            <a:picLocks noChangeAspect="1" noChangeArrowheads="1"/>
          </p:cNvPicPr>
          <p:nvPr/>
        </p:nvPicPr>
        <p:blipFill>
          <a:blip r:embed="rId5">
            <a:lum bright="-10000" contrast="10000"/>
          </a:blip>
          <a:srcRect/>
          <a:stretch>
            <a:fillRect/>
          </a:stretch>
        </p:blipFill>
        <p:spPr bwMode="auto">
          <a:xfrm>
            <a:off x="285720" y="2786058"/>
            <a:ext cx="2152882" cy="2786082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Админ\Рабочий стол\Копия анімації\нові\mysh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77961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0" name="TextBox 9"/>
          <p:cNvSpPr txBox="1"/>
          <p:nvPr/>
        </p:nvSpPr>
        <p:spPr>
          <a:xfrm>
            <a:off x="4500562" y="4500570"/>
            <a:ext cx="347229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Вітаю!</a:t>
            </a:r>
          </a:p>
          <a:p>
            <a:r>
              <a:rPr lang="uk-UA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Рухайся вперед!</a:t>
            </a:r>
            <a:endParaRPr lang="uk-UA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трелка вверх 10"/>
          <p:cNvSpPr/>
          <p:nvPr/>
        </p:nvSpPr>
        <p:spPr>
          <a:xfrm rot="18888546">
            <a:off x="4061201" y="4802234"/>
            <a:ext cx="201720" cy="859242"/>
          </a:xfrm>
          <a:prstGeom prst="upArrow">
            <a:avLst/>
          </a:prstGeom>
          <a:solidFill>
            <a:srgbClr val="FF0000"/>
          </a:solidFill>
          <a:ln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Админ\Рабочий стол\Копия анімації\нові\Ramki-otkrytki-dlja-fotoshopa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786050" y="1214422"/>
            <a:ext cx="249632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solidFill>
                  <a:srgbClr val="9900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СЕРЕДНІЙ РІВЕНЬ</a:t>
            </a:r>
            <a:endParaRPr lang="ru-RU" sz="2400" b="1" dirty="0">
              <a:ln w="11430"/>
              <a:solidFill>
                <a:srgbClr val="9900CC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57356" y="1857364"/>
            <a:ext cx="4286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Виберіть ознаку, спільну для грибів і тварин:</a:t>
            </a:r>
            <a:endParaRPr lang="uk-UA" sz="2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0100" y="2786058"/>
            <a:ext cx="29499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здатні до активного руху</a:t>
            </a:r>
            <a:endParaRPr lang="uk-UA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500430" y="3286124"/>
            <a:ext cx="29871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не здатні до фотосинтезу</a:t>
            </a:r>
            <a:endParaRPr lang="uk-UA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500166" y="3857628"/>
            <a:ext cx="39061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мають щільну клітинну оболонку</a:t>
            </a:r>
            <a:endParaRPr lang="uk-UA" b="1" dirty="0"/>
          </a:p>
        </p:txBody>
      </p:sp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2" name="Стрелка влево 11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Админ\Рабочий стол\Копия анімації\нові\s46259283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-36576"/>
            <a:ext cx="9144000" cy="6931153"/>
          </a:xfrm>
          <a:prstGeom prst="rect">
            <a:avLst/>
          </a:prstGeom>
          <a:noFill/>
        </p:spPr>
      </p:pic>
      <p:sp>
        <p:nvSpPr>
          <p:cNvPr id="10" name="Управляющая кнопка: назад 9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1" name="Стрелка влево 10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2" name="Выноска-облако 11"/>
          <p:cNvSpPr/>
          <p:nvPr/>
        </p:nvSpPr>
        <p:spPr>
          <a:xfrm rot="1377472">
            <a:off x="5156017" y="3101879"/>
            <a:ext cx="3672790" cy="1979947"/>
          </a:xfrm>
          <a:prstGeom prst="cloudCallou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00B050"/>
                </a:solidFill>
              </a:rPr>
              <a:t>Попробуй ще раз. </a:t>
            </a:r>
          </a:p>
          <a:p>
            <a:pPr algn="ctr"/>
            <a:r>
              <a:rPr lang="uk-UA" sz="2400" b="1" dirty="0" smtClean="0">
                <a:solidFill>
                  <a:srgbClr val="00B050"/>
                </a:solidFill>
              </a:rPr>
              <a:t>Натисни тут</a:t>
            </a:r>
            <a:endParaRPr lang="uk-UA" sz="2400" b="1" dirty="0">
              <a:solidFill>
                <a:srgbClr val="00B050"/>
              </a:solidFill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rot="10800000">
            <a:off x="4214810" y="3786190"/>
            <a:ext cx="1500198" cy="1000132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3075" name="Picture 3" descr="C:\Documents and Settings\Админ\Рабочий стол\Копия анімації\нові\multyashki_i_multiki-_multyashnie_vesyolie_kartinki_iz_multikov_disneya_skachat_besplatno-2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642910" y="1142984"/>
            <a:ext cx="4572000" cy="3136900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" name="Picture 2" descr="C:\Documents and Settings\Админ\Рабочий стол\4.02\59718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4870724">
            <a:off x="358198" y="260810"/>
            <a:ext cx="1208478" cy="127208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Админ\Рабочий стол\Копия анімації\нові\post-2226-1270223331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-15900"/>
            <a:ext cx="9144000" cy="688977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143240" y="142852"/>
            <a:ext cx="160114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ГРА 4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14546" y="1142984"/>
            <a:ext cx="328614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err="1" smtClean="0">
                <a:ln w="11430"/>
                <a:solidFill>
                  <a:srgbClr val="D6009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Дріжджі</a:t>
            </a:r>
            <a:r>
              <a:rPr lang="ru-RU" sz="3600" b="1" dirty="0" smtClean="0">
                <a:ln w="11430"/>
                <a:solidFill>
                  <a:srgbClr val="D6009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– </a:t>
            </a:r>
          </a:p>
          <a:p>
            <a:pPr algn="ctr"/>
            <a:r>
              <a:rPr lang="ru-RU" sz="3600" b="1" dirty="0" err="1" smtClean="0">
                <a:ln w="11430"/>
                <a:solidFill>
                  <a:srgbClr val="D6009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одноклітинні</a:t>
            </a:r>
            <a:endParaRPr lang="ru-RU" sz="3600" b="1" dirty="0" smtClean="0">
              <a:ln w="11430"/>
              <a:solidFill>
                <a:srgbClr val="D60093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3600" b="1" dirty="0" err="1" smtClean="0">
                <a:ln w="11430"/>
                <a:solidFill>
                  <a:srgbClr val="D6009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гриби</a:t>
            </a:r>
            <a:endParaRPr lang="ru-RU" sz="3600" b="1" dirty="0">
              <a:ln w="11430"/>
              <a:solidFill>
                <a:srgbClr val="D60093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Блок-схема: перфолента 5">
            <a:hlinkClick r:id="" action="ppaction://hlinkshowjump?jump=nextslide"/>
          </p:cNvPr>
          <p:cNvSpPr/>
          <p:nvPr/>
        </p:nvSpPr>
        <p:spPr>
          <a:xfrm>
            <a:off x="2786050" y="6053328"/>
            <a:ext cx="914400" cy="804672"/>
          </a:xfrm>
          <a:prstGeom prst="flowChartPunchedTape">
            <a:avLst/>
          </a:prstGeom>
          <a:solidFill>
            <a:srgbClr val="99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uk-UA" dirty="0"/>
          </a:p>
        </p:txBody>
      </p:sp>
      <p:sp>
        <p:nvSpPr>
          <p:cNvPr id="7" name="Управляющая кнопка: назад 6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142976" y="6286520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Админ\Рабочий стол\Копия анімації\нові\maxresdefault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-64" y="0"/>
            <a:ext cx="9144064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428728" y="357166"/>
            <a:ext cx="53578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</a:t>
            </a:r>
            <a:r>
              <a:rPr lang="uk-UA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ВІТАЄМО!</a:t>
            </a:r>
          </a:p>
          <a:p>
            <a:pPr>
              <a:lnSpc>
                <a:spcPct val="150000"/>
              </a:lnSpc>
            </a:pPr>
            <a:r>
              <a:rPr lang="uk-UA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Попереду ще цікавіше…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 rot="16200000" flipH="1">
            <a:off x="5286380" y="2285992"/>
            <a:ext cx="1000132" cy="285752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Управляющая кнопка: назад 14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8" name="Стрелка влево 1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Админ\Рабочий стол\Копия анімації\нові\Ramki-otkrytki-dlja-fotoshopa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786050" y="1214422"/>
            <a:ext cx="249632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solidFill>
                  <a:srgbClr val="9900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СЕРЕДНІЙ РІВЕНЬ</a:t>
            </a:r>
            <a:endParaRPr lang="ru-RU" sz="2400" b="1" dirty="0">
              <a:ln w="11430"/>
              <a:solidFill>
                <a:srgbClr val="9900CC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57356" y="1857364"/>
            <a:ext cx="4286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 царства Гриби належать:</a:t>
            </a:r>
            <a:endParaRPr lang="uk-UA" sz="2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14414" y="3000372"/>
            <a:ext cx="18760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err="1" smtClean="0">
                <a:hlinkClick r:id="rId3" action="ppaction://hlinksldjump"/>
              </a:rPr>
              <a:t>евглена</a:t>
            </a:r>
            <a:r>
              <a:rPr lang="uk-UA" sz="2000" b="1" dirty="0" smtClean="0">
                <a:hlinkClick r:id="rId3" action="ppaction://hlinksldjump"/>
              </a:rPr>
              <a:t> зелена</a:t>
            </a:r>
            <a:endParaRPr lang="uk-UA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786050" y="4000504"/>
            <a:ext cx="11006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хлорела</a:t>
            </a:r>
            <a:endParaRPr lang="uk-UA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143504" y="3214686"/>
            <a:ext cx="11240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дріжджі</a:t>
            </a:r>
            <a:endParaRPr lang="uk-UA" b="1" dirty="0"/>
          </a:p>
        </p:txBody>
      </p:sp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2" name="Стрелка влево 11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Админ\Рабочий стол\Копия анімації\нові\s46259283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931153"/>
          </a:xfrm>
          <a:prstGeom prst="rect">
            <a:avLst/>
          </a:prstGeom>
          <a:noFill/>
        </p:spPr>
      </p:pic>
      <p:sp>
        <p:nvSpPr>
          <p:cNvPr id="10" name="Управляющая кнопка: назад 9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1" name="Стрелка влево 10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2" name="Выноска-облако 11"/>
          <p:cNvSpPr/>
          <p:nvPr/>
        </p:nvSpPr>
        <p:spPr>
          <a:xfrm rot="1377472">
            <a:off x="5156017" y="3101879"/>
            <a:ext cx="3672790" cy="1979947"/>
          </a:xfrm>
          <a:prstGeom prst="cloudCallou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00B050"/>
                </a:solidFill>
              </a:rPr>
              <a:t>Попробуй ще раз. </a:t>
            </a:r>
          </a:p>
          <a:p>
            <a:pPr algn="ctr"/>
            <a:r>
              <a:rPr lang="uk-UA" sz="2400" b="1" dirty="0" smtClean="0">
                <a:solidFill>
                  <a:srgbClr val="00B050"/>
                </a:solidFill>
              </a:rPr>
              <a:t>Натисни тут</a:t>
            </a:r>
            <a:endParaRPr lang="uk-UA" sz="2400" b="1" dirty="0">
              <a:solidFill>
                <a:srgbClr val="00B050"/>
              </a:solidFill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rot="10800000">
            <a:off x="4214810" y="3786190"/>
            <a:ext cx="1500198" cy="1000132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3075" name="Picture 3" descr="C:\Documents and Settings\Админ\Рабочий стол\Копия анімації\нові\multyashki_i_multiki-_multyashnie_vesyolie_kartinki_iz_multikov_disneya_skachat_besplatno-2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642910" y="1142984"/>
            <a:ext cx="4572000" cy="3136900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050" name="Picture 2" descr="C:\Documents and Settings\Админ\Рабочий стол\4.02\59718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5160275">
            <a:off x="366198" y="170078"/>
            <a:ext cx="1344123" cy="1414867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Админ\Рабочий стол\Копия анімації\нові\maxresdefault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-64" y="0"/>
            <a:ext cx="9144064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500166" y="285728"/>
            <a:ext cx="53578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</a:t>
            </a:r>
            <a:r>
              <a:rPr lang="uk-UA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ВІТАЄМО!</a:t>
            </a:r>
          </a:p>
          <a:p>
            <a:pPr>
              <a:lnSpc>
                <a:spcPct val="150000"/>
              </a:lnSpc>
            </a:pPr>
            <a:r>
              <a:rPr lang="uk-UA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Попереду ще цікавіше…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 rot="16200000" flipH="1">
            <a:off x="5286380" y="2285992"/>
            <a:ext cx="1000132" cy="285752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Управляющая кнопка: назад 14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8" name="Стрелка влево 1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Админ\Рабочий стол\Копия анімації\нові\Ramki-otkrytki-dlja-fotoshopa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786050" y="1214422"/>
            <a:ext cx="249632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solidFill>
                  <a:srgbClr val="9900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СЕРЕДНІЙ РІВЕНЬ</a:t>
            </a:r>
            <a:endParaRPr lang="ru-RU" sz="2400" b="1" dirty="0">
              <a:ln w="11430"/>
              <a:solidFill>
                <a:srgbClr val="9900CC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5786" y="2000240"/>
            <a:ext cx="59293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відміну від більшості грибів дріжджі:</a:t>
            </a:r>
            <a:endParaRPr lang="uk-UA" sz="2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0100" y="2786058"/>
            <a:ext cx="34130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не утворюють грибних ниток</a:t>
            </a:r>
            <a:endParaRPr lang="uk-UA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500166" y="3929066"/>
            <a:ext cx="28722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розмножуються статево</a:t>
            </a:r>
            <a:endParaRPr lang="uk-UA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357554" y="3357562"/>
            <a:ext cx="26600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здатні до фотосинтезу</a:t>
            </a:r>
            <a:endParaRPr lang="uk-UA" b="1" dirty="0"/>
          </a:p>
        </p:txBody>
      </p:sp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2" name="Стрелка влево 11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Админ\Рабочий стол\Копия анімації\нові\s46259283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-36576"/>
            <a:ext cx="9144000" cy="6931153"/>
          </a:xfrm>
          <a:prstGeom prst="rect">
            <a:avLst/>
          </a:prstGeom>
          <a:noFill/>
        </p:spPr>
      </p:pic>
      <p:sp>
        <p:nvSpPr>
          <p:cNvPr id="10" name="Управляющая кнопка: назад 9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1" name="Стрелка влево 10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2" name="Выноска-облако 11"/>
          <p:cNvSpPr/>
          <p:nvPr/>
        </p:nvSpPr>
        <p:spPr>
          <a:xfrm rot="1377472">
            <a:off x="5156017" y="3101879"/>
            <a:ext cx="3672790" cy="1979947"/>
          </a:xfrm>
          <a:prstGeom prst="cloudCallou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00B050"/>
                </a:solidFill>
              </a:rPr>
              <a:t>Попробуй ще раз. </a:t>
            </a:r>
          </a:p>
          <a:p>
            <a:pPr algn="ctr"/>
            <a:r>
              <a:rPr lang="uk-UA" sz="2400" b="1" dirty="0" smtClean="0">
                <a:solidFill>
                  <a:srgbClr val="00B050"/>
                </a:solidFill>
              </a:rPr>
              <a:t>Натисни тут</a:t>
            </a:r>
            <a:endParaRPr lang="uk-UA" sz="2400" b="1" dirty="0">
              <a:solidFill>
                <a:srgbClr val="00B050"/>
              </a:solidFill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rot="10800000">
            <a:off x="4214810" y="3786190"/>
            <a:ext cx="1500198" cy="1000132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3075" name="Picture 3" descr="C:\Documents and Settings\Админ\Рабочий стол\Копия анімації\нові\multyashki_i_multiki-_multyashnie_vesyolie_kartinki_iz_multikov_disneya_skachat_besplatno-2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642910" y="1142984"/>
            <a:ext cx="4572000" cy="3136900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4098" name="Picture 2" descr="C:\Documents and Settings\Админ\Рабочий стол\4.02\59718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4840091">
            <a:off x="375837" y="331553"/>
            <a:ext cx="1258395" cy="1324625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Админ\Рабочий стол\Копия анімації\нові\maxresdefault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-64" y="0"/>
            <a:ext cx="9144064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571604" y="214290"/>
            <a:ext cx="55721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</a:t>
            </a:r>
            <a:r>
              <a:rPr lang="uk-UA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ВІТАЄМО!</a:t>
            </a:r>
          </a:p>
          <a:p>
            <a:pPr>
              <a:lnSpc>
                <a:spcPct val="150000"/>
              </a:lnSpc>
            </a:pPr>
            <a:r>
              <a:rPr lang="uk-UA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Попереду ще цікавіше…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 rot="16200000" flipH="1">
            <a:off x="5286380" y="2285992"/>
            <a:ext cx="1000132" cy="285752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Управляющая кнопка: назад 14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8" name="Стрелка влево 1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Админ\Рабочий стол\Копия анімації\нові\Ramki-otkrytki-dlja-fotoshopa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786050" y="1214422"/>
            <a:ext cx="249632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solidFill>
                  <a:srgbClr val="9900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СЕРЕДНІЙ РІВЕНЬ</a:t>
            </a:r>
            <a:endParaRPr lang="ru-RU" sz="2400" b="1" dirty="0">
              <a:ln w="11430"/>
              <a:solidFill>
                <a:srgbClr val="9900CC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0100" y="1928802"/>
            <a:ext cx="5286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Дріжджі роду </a:t>
            </a:r>
            <a:r>
              <a:rPr lang="uk-UA" sz="2400" b="1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Кандида</a:t>
            </a:r>
            <a:r>
              <a:rPr lang="uk-UA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мешкають у:</a:t>
            </a:r>
            <a:endParaRPr lang="uk-UA" sz="2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85918" y="2714620"/>
            <a:ext cx="10246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шлунку</a:t>
            </a:r>
            <a:endParaRPr lang="uk-UA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786050" y="3786190"/>
            <a:ext cx="14350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кишечнику</a:t>
            </a:r>
            <a:endParaRPr lang="uk-UA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643438" y="3000372"/>
            <a:ext cx="9845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печінці</a:t>
            </a:r>
            <a:endParaRPr lang="uk-UA" b="1" dirty="0"/>
          </a:p>
        </p:txBody>
      </p:sp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2" name="Стрелка влево 11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Админ\Рабочий стол\Копия анімації\нові\s46259283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-36576"/>
            <a:ext cx="9144000" cy="6931153"/>
          </a:xfrm>
          <a:prstGeom prst="rect">
            <a:avLst/>
          </a:prstGeom>
          <a:noFill/>
        </p:spPr>
      </p:pic>
      <p:sp>
        <p:nvSpPr>
          <p:cNvPr id="10" name="Управляющая кнопка: назад 9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1" name="Стрелка влево 10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2" name="Выноска-облако 11"/>
          <p:cNvSpPr/>
          <p:nvPr/>
        </p:nvSpPr>
        <p:spPr>
          <a:xfrm rot="1377472">
            <a:off x="5156017" y="3101879"/>
            <a:ext cx="3672790" cy="1979947"/>
          </a:xfrm>
          <a:prstGeom prst="cloudCallou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00B050"/>
                </a:solidFill>
              </a:rPr>
              <a:t>Попробуй ще раз. </a:t>
            </a:r>
          </a:p>
          <a:p>
            <a:pPr algn="ctr"/>
            <a:r>
              <a:rPr lang="uk-UA" sz="2400" b="1" dirty="0" smtClean="0">
                <a:solidFill>
                  <a:srgbClr val="00B050"/>
                </a:solidFill>
              </a:rPr>
              <a:t>Натисни тут</a:t>
            </a:r>
            <a:endParaRPr lang="uk-UA" sz="2400" b="1" dirty="0">
              <a:solidFill>
                <a:srgbClr val="00B050"/>
              </a:solidFill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rot="10800000">
            <a:off x="4214810" y="3786190"/>
            <a:ext cx="1500198" cy="1000132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3075" name="Picture 3" descr="C:\Documents and Settings\Админ\Рабочий стол\Копия анімації\нові\multyashki_i_multiki-_multyashnie_vesyolie_kartinki_iz_multikov_disneya_skachat_besplatno-2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642910" y="1142984"/>
            <a:ext cx="4572000" cy="3136900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5122" name="Picture 2" descr="C:\Documents and Settings\Админ\Рабочий стол\4.02\59718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4611295">
            <a:off x="373402" y="261514"/>
            <a:ext cx="1260523" cy="132686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Админ\Рабочий стол\Копия анімації\нові\maxresdefault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-64" y="0"/>
            <a:ext cx="9144064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643042" y="214290"/>
            <a:ext cx="53578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</a:t>
            </a:r>
            <a:r>
              <a:rPr lang="uk-UA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ВІТАЄМО!</a:t>
            </a:r>
          </a:p>
          <a:p>
            <a:pPr>
              <a:lnSpc>
                <a:spcPct val="150000"/>
              </a:lnSpc>
            </a:pPr>
            <a:r>
              <a:rPr lang="uk-UA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Попереду ще цікавіше…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 rot="16200000" flipH="1">
            <a:off x="5286380" y="2285992"/>
            <a:ext cx="1000132" cy="285752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Управляющая кнопка: назад 14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8" name="Стрелка влево 1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C:\Documents and Settings\Админ\Рабочий стол\анімації\нові\shablony-dlya-prezentaziy-powerpoint-14-2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4" name="Picture 2" descr="C:\Documents and Settings\Админ\Рабочий стол\анімації\images (22).jpg"/>
          <p:cNvPicPr>
            <a:picLocks noChangeAspect="1" noChangeArrowheads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3071802" y="714356"/>
            <a:ext cx="3209925" cy="1419225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4" name="Овал 3"/>
          <p:cNvSpPr/>
          <p:nvPr/>
        </p:nvSpPr>
        <p:spPr>
          <a:xfrm>
            <a:off x="5357818" y="2357430"/>
            <a:ext cx="2428892" cy="1357322"/>
          </a:xfrm>
          <a:prstGeom prst="ellipse">
            <a:avLst/>
          </a:prstGeom>
          <a:solidFill>
            <a:srgbClr val="99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dirty="0" smtClean="0">
                <a:solidFill>
                  <a:schemeClr val="bg1"/>
                </a:solidFill>
                <a:hlinkClick r:id="" action="ppaction://hlinkshowjump?jump=nextslide"/>
              </a:rPr>
              <a:t>Ну що?</a:t>
            </a:r>
          </a:p>
          <a:p>
            <a:pPr algn="ctr">
              <a:lnSpc>
                <a:spcPct val="150000"/>
              </a:lnSpc>
            </a:pPr>
            <a:r>
              <a:rPr lang="uk-UA" dirty="0" smtClean="0">
                <a:solidFill>
                  <a:schemeClr val="bg1"/>
                </a:solidFill>
                <a:hlinkClick r:id="" action="ppaction://hlinkshowjump?jump=nextslide"/>
              </a:rPr>
              <a:t>Розпочинаємо?</a:t>
            </a:r>
            <a:endParaRPr lang="uk-UA" dirty="0">
              <a:solidFill>
                <a:schemeClr val="bg1"/>
              </a:solidFill>
            </a:endParaRPr>
          </a:p>
        </p:txBody>
      </p:sp>
      <p:sp>
        <p:nvSpPr>
          <p:cNvPr id="6" name="Управляющая кнопка: назад 5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7" name="Стрелка влево 6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1026" name="Picture 2" descr="C:\Documents and Settings\Админ\Рабочий стол\4.02\animashki-115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68" y="2000240"/>
            <a:ext cx="1380091" cy="190452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Админ\Рабочий стол\Копия анімації\нові\mysh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77961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0" name="TextBox 9"/>
          <p:cNvSpPr txBox="1"/>
          <p:nvPr/>
        </p:nvSpPr>
        <p:spPr>
          <a:xfrm>
            <a:off x="4500562" y="4500570"/>
            <a:ext cx="347229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Вітаю!</a:t>
            </a:r>
          </a:p>
          <a:p>
            <a:r>
              <a:rPr lang="uk-UA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Рухайся вперед!</a:t>
            </a:r>
            <a:endParaRPr lang="uk-UA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трелка вверх 10"/>
          <p:cNvSpPr/>
          <p:nvPr/>
        </p:nvSpPr>
        <p:spPr>
          <a:xfrm rot="18888546">
            <a:off x="4061201" y="4802234"/>
            <a:ext cx="201720" cy="859242"/>
          </a:xfrm>
          <a:prstGeom prst="upArrow">
            <a:avLst/>
          </a:prstGeom>
          <a:solidFill>
            <a:srgbClr val="FF0000"/>
          </a:solidFill>
          <a:ln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Админ\Рабочий стол\Копия анімації\нові\1249617016_1242886724_nu-pogodi-2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-9615" y="0"/>
            <a:ext cx="9153615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000232" y="1500174"/>
            <a:ext cx="421923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Достатній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та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високий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рівні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C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Стрелка влево 11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3" name="Горизонтальный свиток 12"/>
          <p:cNvSpPr/>
          <p:nvPr/>
        </p:nvSpPr>
        <p:spPr>
          <a:xfrm>
            <a:off x="2000232" y="2214554"/>
            <a:ext cx="4572032" cy="1714512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Вуглевод хітин, крім оболонок грибів, також входить до складу покривів:</a:t>
            </a:r>
            <a:endParaRPr lang="uk-UA" sz="2400" b="1" dirty="0">
              <a:solidFill>
                <a:srgbClr val="99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143372" y="4286256"/>
            <a:ext cx="8717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 smtClean="0">
                <a:hlinkClick r:id="rId3" action="ppaction://hlinksldjump"/>
              </a:rPr>
              <a:t>комах</a:t>
            </a:r>
            <a:endParaRPr lang="uk-UA" sz="20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714612" y="3929066"/>
            <a:ext cx="11403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 smtClean="0">
                <a:hlinkClick r:id="rId4" action="ppaction://hlinksldjump"/>
              </a:rPr>
              <a:t>плазунів</a:t>
            </a:r>
            <a:endParaRPr lang="uk-UA" sz="20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5143504" y="4786322"/>
            <a:ext cx="9846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 smtClean="0">
                <a:hlinkClick r:id="rId4" action="ppaction://hlinksldjump"/>
              </a:rPr>
              <a:t>ссавців</a:t>
            </a:r>
            <a:endParaRPr lang="uk-UA" sz="20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C:\Documents and Settings\Админ\Рабочий стол\Копия анімації\нові\YIFVUKT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0" name="Стрелка влево 9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928662" y="928670"/>
            <a:ext cx="4643470" cy="166847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uk-UA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Не здавайся!</a:t>
            </a:r>
          </a:p>
          <a:p>
            <a:pPr>
              <a:lnSpc>
                <a:spcPct val="150000"/>
              </a:lnSpc>
            </a:pPr>
            <a:r>
              <a:rPr lang="uk-UA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Натискай на сонечко…</a:t>
            </a:r>
            <a:endParaRPr lang="uk-UA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146" name="Picture 2" descr="C:\Documents and Settings\Админ\Рабочий стол\Копия анімації\images (2).jpg"/>
          <p:cNvPicPr>
            <a:picLocks noChangeAspect="1" noChangeArrowheads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auto">
          <a:xfrm>
            <a:off x="2500298" y="3690022"/>
            <a:ext cx="1928826" cy="1834481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6147" name="Picture 3" descr="C:\Documents and Settings\Админ\Рабочий стол\Копия анімації\1.gif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86446" y="142852"/>
            <a:ext cx="3105154" cy="3198543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Админ\Рабочий стол\Копия анімації\нові\781e0462ebd2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78932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TextBox 4"/>
          <p:cNvSpPr txBox="1"/>
          <p:nvPr/>
        </p:nvSpPr>
        <p:spPr>
          <a:xfrm>
            <a:off x="5143504" y="142852"/>
            <a:ext cx="350046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3600" b="1" dirty="0" smtClean="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Просто чудово!</a:t>
            </a:r>
          </a:p>
          <a:p>
            <a:pPr>
              <a:lnSpc>
                <a:spcPct val="150000"/>
              </a:lnSpc>
            </a:pPr>
            <a:r>
              <a:rPr lang="uk-UA" sz="3600" b="1" dirty="0" smtClean="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Молодець! </a:t>
            </a:r>
          </a:p>
          <a:p>
            <a:pPr>
              <a:lnSpc>
                <a:spcPct val="150000"/>
              </a:lnSpc>
            </a:pPr>
            <a:r>
              <a:rPr lang="uk-UA" sz="3600" b="1" dirty="0" smtClean="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 тримати…</a:t>
            </a:r>
            <a:endParaRPr lang="uk-UA" sz="3600" b="1" dirty="0">
              <a:solidFill>
                <a:srgbClr val="CC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трелка вниз 5"/>
          <p:cNvSpPr/>
          <p:nvPr/>
        </p:nvSpPr>
        <p:spPr>
          <a:xfrm rot="2195930">
            <a:off x="7646750" y="2534438"/>
            <a:ext cx="130070" cy="771724"/>
          </a:xfrm>
          <a:prstGeom prst="downArrow">
            <a:avLst/>
          </a:prstGeom>
          <a:solidFill>
            <a:srgbClr val="CC0099"/>
          </a:solidFill>
          <a:ln>
            <a:solidFill>
              <a:srgbClr val="99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" name="Стрелка влево 14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Админ\Рабочий стол\Копия анімації\нові\1249617016_1242886724_nu-pogodi-2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-9615" y="0"/>
            <a:ext cx="9153615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000232" y="1500174"/>
            <a:ext cx="421923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Достатній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та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високий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рівні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C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Стрелка влево 11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3" name="Горизонтальный свиток 12"/>
          <p:cNvSpPr/>
          <p:nvPr/>
        </p:nvSpPr>
        <p:spPr>
          <a:xfrm>
            <a:off x="2000232" y="2071678"/>
            <a:ext cx="4572032" cy="1714512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хлібопекарській промисловості застосовують дріжджі:</a:t>
            </a:r>
            <a:endParaRPr lang="uk-UA" sz="2400" b="1" dirty="0">
              <a:solidFill>
                <a:srgbClr val="99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929058" y="4286256"/>
            <a:ext cx="109241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 smtClean="0">
                <a:hlinkClick r:id="rId3" action="ppaction://hlinksldjump"/>
              </a:rPr>
              <a:t>кормові</a:t>
            </a:r>
            <a:endParaRPr lang="uk-UA" sz="20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714612" y="3929066"/>
            <a:ext cx="7922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 smtClean="0">
                <a:hlinkClick r:id="rId3" action="ppaction://hlinksldjump"/>
              </a:rPr>
              <a:t>пивні</a:t>
            </a:r>
            <a:endParaRPr lang="uk-UA" sz="20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5143504" y="4786322"/>
            <a:ext cx="10384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 smtClean="0">
                <a:hlinkClick r:id="rId4" action="ppaction://hlinksldjump"/>
              </a:rPr>
              <a:t>цукрові</a:t>
            </a:r>
            <a:endParaRPr lang="uk-UA" sz="20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C:\Documents and Settings\Админ\Рабочий стол\Копия анімації\нові\YIFVUKT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0" name="Стрелка влево 9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928662" y="928670"/>
            <a:ext cx="4643470" cy="166847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uk-UA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Не здавайся!</a:t>
            </a:r>
          </a:p>
          <a:p>
            <a:pPr>
              <a:lnSpc>
                <a:spcPct val="150000"/>
              </a:lnSpc>
            </a:pPr>
            <a:r>
              <a:rPr lang="uk-UA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Натискай на сонечко…</a:t>
            </a:r>
            <a:endParaRPr lang="uk-UA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146" name="Picture 2" descr="C:\Documents and Settings\Админ\Рабочий стол\Копия анімації\images (2).jpg"/>
          <p:cNvPicPr>
            <a:picLocks noChangeAspect="1" noChangeArrowheads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auto">
          <a:xfrm>
            <a:off x="2500298" y="3622078"/>
            <a:ext cx="2000264" cy="1902425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6147" name="Picture 3" descr="C:\Documents and Settings\Админ\Рабочий стол\Копия анімації\1.gif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86446" y="142852"/>
            <a:ext cx="3105154" cy="3198543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Админ\Рабочий стол\Копия анімації\нові\781e0462ebd2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78932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TextBox 4"/>
          <p:cNvSpPr txBox="1"/>
          <p:nvPr/>
        </p:nvSpPr>
        <p:spPr>
          <a:xfrm>
            <a:off x="5143504" y="142852"/>
            <a:ext cx="350046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3600" b="1" dirty="0" smtClean="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Просто чудово!</a:t>
            </a:r>
          </a:p>
          <a:p>
            <a:pPr>
              <a:lnSpc>
                <a:spcPct val="150000"/>
              </a:lnSpc>
            </a:pPr>
            <a:r>
              <a:rPr lang="uk-UA" sz="3600" b="1" dirty="0" smtClean="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Молодець! </a:t>
            </a:r>
          </a:p>
          <a:p>
            <a:pPr>
              <a:lnSpc>
                <a:spcPct val="150000"/>
              </a:lnSpc>
            </a:pPr>
            <a:r>
              <a:rPr lang="uk-UA" sz="3600" b="1" dirty="0" smtClean="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 тримати…</a:t>
            </a:r>
            <a:endParaRPr lang="uk-UA" sz="3600" b="1" dirty="0">
              <a:solidFill>
                <a:srgbClr val="CC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трелка вниз 5"/>
          <p:cNvSpPr/>
          <p:nvPr/>
        </p:nvSpPr>
        <p:spPr>
          <a:xfrm rot="2195930">
            <a:off x="7646750" y="2534438"/>
            <a:ext cx="130070" cy="771724"/>
          </a:xfrm>
          <a:prstGeom prst="downArrow">
            <a:avLst/>
          </a:prstGeom>
          <a:solidFill>
            <a:srgbClr val="CC0099"/>
          </a:solidFill>
          <a:ln>
            <a:solidFill>
              <a:srgbClr val="99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" name="Стрелка влево 14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Админ\Рабочий стол\Копия анімації\нові\1249617016_1242886724_nu-pogodi-2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-9615" y="0"/>
            <a:ext cx="9153615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000232" y="1500174"/>
            <a:ext cx="421923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Достатній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та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високий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рівні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C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Стрелка влево 11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3" name="Горизонтальный свиток 12"/>
          <p:cNvSpPr/>
          <p:nvPr/>
        </p:nvSpPr>
        <p:spPr>
          <a:xfrm>
            <a:off x="2000232" y="2000240"/>
            <a:ext cx="4572032" cy="1714512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Пекарські дріжджі розмножуються:</a:t>
            </a:r>
            <a:endParaRPr lang="uk-UA" sz="2400" b="1" dirty="0">
              <a:solidFill>
                <a:srgbClr val="99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643306" y="4286256"/>
            <a:ext cx="19357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 smtClean="0">
                <a:hlinkClick r:id="rId3" action="ppaction://hlinksldjump"/>
              </a:rPr>
              <a:t>брунькуванням</a:t>
            </a:r>
            <a:endParaRPr lang="uk-UA" sz="20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571736" y="3786190"/>
            <a:ext cx="100931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 smtClean="0">
                <a:hlinkClick r:id="rId4" action="ppaction://hlinksldjump"/>
              </a:rPr>
              <a:t>статево</a:t>
            </a:r>
            <a:endParaRPr lang="uk-UA" sz="20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357686" y="4929198"/>
            <a:ext cx="19030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 smtClean="0">
                <a:hlinkClick r:id="rId4" action="ppaction://hlinksldjump"/>
              </a:rPr>
              <a:t>поділом навпіл</a:t>
            </a:r>
            <a:endParaRPr lang="uk-UA" sz="20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C:\Documents and Settings\Админ\Рабочий стол\Копия анімації\нові\YIFVUKT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0" name="Стрелка влево 9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928662" y="928670"/>
            <a:ext cx="4643470" cy="166847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uk-UA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Не здавайся!</a:t>
            </a:r>
          </a:p>
          <a:p>
            <a:pPr>
              <a:lnSpc>
                <a:spcPct val="150000"/>
              </a:lnSpc>
            </a:pPr>
            <a:r>
              <a:rPr lang="uk-UA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Натискай на сонечко…</a:t>
            </a:r>
            <a:endParaRPr lang="uk-UA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146" name="Picture 2" descr="C:\Documents and Settings\Админ\Рабочий стол\Копия анімації\images (2).jpg"/>
          <p:cNvPicPr>
            <a:picLocks noChangeAspect="1" noChangeArrowheads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auto">
          <a:xfrm>
            <a:off x="2500298" y="3554134"/>
            <a:ext cx="2071702" cy="1970369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6147" name="Picture 3" descr="C:\Documents and Settings\Админ\Рабочий стол\Копия анімації\1.gif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86446" y="142852"/>
            <a:ext cx="3105154" cy="3198543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Админ\Рабочий стол\Копия анімації\нові\781e0462ebd2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78932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TextBox 4"/>
          <p:cNvSpPr txBox="1"/>
          <p:nvPr/>
        </p:nvSpPr>
        <p:spPr>
          <a:xfrm>
            <a:off x="5143504" y="142852"/>
            <a:ext cx="350046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3600" b="1" dirty="0" smtClean="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Просто чудово!</a:t>
            </a:r>
          </a:p>
          <a:p>
            <a:pPr>
              <a:lnSpc>
                <a:spcPct val="150000"/>
              </a:lnSpc>
            </a:pPr>
            <a:r>
              <a:rPr lang="uk-UA" sz="3600" b="1" dirty="0" smtClean="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Молодець! </a:t>
            </a:r>
          </a:p>
          <a:p>
            <a:pPr>
              <a:lnSpc>
                <a:spcPct val="150000"/>
              </a:lnSpc>
            </a:pPr>
            <a:r>
              <a:rPr lang="uk-UA" sz="3600" b="1" dirty="0" smtClean="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 тримати…</a:t>
            </a:r>
            <a:endParaRPr lang="uk-UA" sz="3600" b="1" dirty="0">
              <a:solidFill>
                <a:srgbClr val="CC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трелка вниз 5"/>
          <p:cNvSpPr/>
          <p:nvPr/>
        </p:nvSpPr>
        <p:spPr>
          <a:xfrm rot="2195930">
            <a:off x="7646750" y="2534438"/>
            <a:ext cx="130070" cy="771724"/>
          </a:xfrm>
          <a:prstGeom prst="downArrow">
            <a:avLst/>
          </a:prstGeom>
          <a:solidFill>
            <a:srgbClr val="CC0099"/>
          </a:solidFill>
          <a:ln>
            <a:solidFill>
              <a:srgbClr val="99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" name="Стрелка влево 14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Админ\Рабочий стол\Копия анімації\нові\DetskShkPrint1Mini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23772" cy="6858000"/>
          </a:xfrm>
          <a:prstGeom prst="rect">
            <a:avLst/>
          </a:prstGeom>
          <a:noFill/>
        </p:spPr>
      </p:pic>
      <p:sp>
        <p:nvSpPr>
          <p:cNvPr id="8" name="Управляющая кнопка: назад 7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9" name="Стрелка влево 8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4" name="Прямоугольник с двумя вырезанными противолежащими углами 13"/>
          <p:cNvSpPr/>
          <p:nvPr/>
        </p:nvSpPr>
        <p:spPr>
          <a:xfrm>
            <a:off x="928662" y="285728"/>
            <a:ext cx="4357718" cy="857256"/>
          </a:xfrm>
          <a:prstGeom prst="snip2DiagRect">
            <a:avLst/>
          </a:prstGeom>
          <a:solidFill>
            <a:srgbClr val="FFFFCC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" name="TextBox 2"/>
          <p:cNvSpPr txBox="1"/>
          <p:nvPr/>
        </p:nvSpPr>
        <p:spPr>
          <a:xfrm>
            <a:off x="1643042" y="428604"/>
            <a:ext cx="32015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Обери рівень:</a:t>
            </a:r>
            <a:endParaRPr lang="uk-UA" sz="3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5" name="Двойная стрелка влево/вправо 14"/>
          <p:cNvSpPr/>
          <p:nvPr/>
        </p:nvSpPr>
        <p:spPr>
          <a:xfrm>
            <a:off x="928662" y="1714488"/>
            <a:ext cx="4357718" cy="1214446"/>
          </a:xfrm>
          <a:prstGeom prst="leftRightArrow">
            <a:avLst/>
          </a:prstGeom>
          <a:solidFill>
            <a:srgbClr val="FFFF99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" name="TextBox 4"/>
          <p:cNvSpPr txBox="1"/>
          <p:nvPr/>
        </p:nvSpPr>
        <p:spPr>
          <a:xfrm flipH="1">
            <a:off x="2000232" y="2143116"/>
            <a:ext cx="2143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3" action="ppaction://hlinksldjump"/>
              </a:rPr>
              <a:t>ПОЧАТКОВИЙ</a:t>
            </a:r>
            <a:endParaRPr lang="uk-UA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" name="Двойная стрелка влево/вправо 19"/>
          <p:cNvSpPr/>
          <p:nvPr/>
        </p:nvSpPr>
        <p:spPr>
          <a:xfrm>
            <a:off x="928662" y="3214686"/>
            <a:ext cx="4357718" cy="1214446"/>
          </a:xfrm>
          <a:prstGeom prst="leftRightArrow">
            <a:avLst/>
          </a:prstGeom>
          <a:solidFill>
            <a:srgbClr val="FFFF99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1" name="Двойная стрелка влево/вправо 20"/>
          <p:cNvSpPr/>
          <p:nvPr/>
        </p:nvSpPr>
        <p:spPr>
          <a:xfrm>
            <a:off x="1000100" y="4786322"/>
            <a:ext cx="4357718" cy="1214446"/>
          </a:xfrm>
          <a:prstGeom prst="leftRightArrow">
            <a:avLst/>
          </a:prstGeom>
          <a:solidFill>
            <a:srgbClr val="FFFF99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TextBox 5"/>
          <p:cNvSpPr txBox="1"/>
          <p:nvPr/>
        </p:nvSpPr>
        <p:spPr>
          <a:xfrm>
            <a:off x="2071670" y="3643314"/>
            <a:ext cx="1785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4" action="ppaction://hlinksldjump"/>
              </a:rPr>
              <a:t>СЕРЕДНІЙ</a:t>
            </a:r>
            <a:endParaRPr lang="uk-UA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85918" y="5214950"/>
            <a:ext cx="27860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5" action="ppaction://hlinksldjump"/>
              </a:rPr>
              <a:t>ДОСТАТНІЙ І ВИСОКИЙ</a:t>
            </a:r>
            <a:endParaRPr lang="uk-UA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Админ\Рабочий стол\Копия анімації\нові\1249617016_1242886724_nu-pogodi-2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-9615" y="0"/>
            <a:ext cx="9153615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000232" y="1500174"/>
            <a:ext cx="421923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Достатній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та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високий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рівні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C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Стрелка влево 11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3" name="Горизонтальный свиток 12"/>
          <p:cNvSpPr/>
          <p:nvPr/>
        </p:nvSpPr>
        <p:spPr>
          <a:xfrm>
            <a:off x="1857356" y="1928802"/>
            <a:ext cx="4714908" cy="1714512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тривалого вживання антибіотиків гриби </a:t>
            </a:r>
          </a:p>
          <a:p>
            <a:pPr algn="ctr"/>
            <a:r>
              <a:rPr lang="uk-UA" sz="2400" b="1" dirty="0" smtClean="0"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роду </a:t>
            </a:r>
            <a:r>
              <a:rPr lang="uk-UA" sz="2400" b="1" dirty="0" err="1" smtClean="0"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Кандида</a:t>
            </a:r>
            <a:r>
              <a:rPr lang="uk-UA" sz="2400" b="1" dirty="0" smtClean="0"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uk-UA" sz="2400" b="1" dirty="0">
              <a:solidFill>
                <a:srgbClr val="99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571868" y="4357694"/>
            <a:ext cx="23169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 smtClean="0">
                <a:hlinkClick r:id="rId3" action="ppaction://hlinksldjump"/>
              </a:rPr>
              <a:t>не розмножуються</a:t>
            </a:r>
            <a:endParaRPr lang="uk-UA" sz="20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357422" y="3714752"/>
            <a:ext cx="286674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 smtClean="0">
                <a:hlinkClick r:id="rId4" action="ppaction://hlinksldjump"/>
              </a:rPr>
              <a:t>масово розмножуються</a:t>
            </a:r>
            <a:endParaRPr lang="uk-UA" sz="20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5286380" y="4929198"/>
            <a:ext cx="9060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 smtClean="0">
                <a:hlinkClick r:id="rId3" action="ppaction://hlinksldjump"/>
              </a:rPr>
              <a:t>гинуть</a:t>
            </a:r>
            <a:endParaRPr lang="uk-UA" sz="20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C:\Documents and Settings\Админ\Рабочий стол\Копия анімації\нові\YIFVUKT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0" name="Стрелка влево 9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928662" y="928670"/>
            <a:ext cx="4643470" cy="166847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uk-UA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Не здавайся!</a:t>
            </a:r>
          </a:p>
          <a:p>
            <a:pPr>
              <a:lnSpc>
                <a:spcPct val="150000"/>
              </a:lnSpc>
            </a:pPr>
            <a:r>
              <a:rPr lang="uk-UA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Натискай на сонечко…</a:t>
            </a:r>
            <a:endParaRPr lang="uk-UA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146" name="Picture 2" descr="C:\Documents and Settings\Админ\Рабочий стол\Копия анімації\images (2).jpg"/>
          <p:cNvPicPr>
            <a:picLocks noChangeAspect="1" noChangeArrowheads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auto">
          <a:xfrm>
            <a:off x="2500298" y="3486190"/>
            <a:ext cx="2143140" cy="2038313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6147" name="Picture 3" descr="C:\Documents and Settings\Админ\Рабочий стол\Копия анімації\1.gif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86446" y="142852"/>
            <a:ext cx="3105154" cy="3198543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Админ\Рабочий стол\Копия анімації\нові\781e0462ebd2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78932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TextBox 4"/>
          <p:cNvSpPr txBox="1"/>
          <p:nvPr/>
        </p:nvSpPr>
        <p:spPr>
          <a:xfrm>
            <a:off x="5143504" y="142852"/>
            <a:ext cx="350046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3600" b="1" dirty="0" smtClean="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Просто чудово!</a:t>
            </a:r>
          </a:p>
          <a:p>
            <a:pPr>
              <a:lnSpc>
                <a:spcPct val="150000"/>
              </a:lnSpc>
            </a:pPr>
            <a:r>
              <a:rPr lang="uk-UA" sz="3600" b="1" dirty="0" smtClean="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Молодець! </a:t>
            </a:r>
          </a:p>
          <a:p>
            <a:pPr>
              <a:lnSpc>
                <a:spcPct val="150000"/>
              </a:lnSpc>
            </a:pPr>
            <a:r>
              <a:rPr lang="uk-UA" sz="3600" b="1" dirty="0" smtClean="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 тримати…</a:t>
            </a:r>
            <a:endParaRPr lang="uk-UA" sz="3600" b="1" dirty="0">
              <a:solidFill>
                <a:srgbClr val="CC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трелка вниз 5"/>
          <p:cNvSpPr/>
          <p:nvPr/>
        </p:nvSpPr>
        <p:spPr>
          <a:xfrm rot="2195930">
            <a:off x="7646750" y="2534438"/>
            <a:ext cx="130070" cy="771724"/>
          </a:xfrm>
          <a:prstGeom prst="downArrow">
            <a:avLst/>
          </a:prstGeom>
          <a:solidFill>
            <a:srgbClr val="CC0099"/>
          </a:solidFill>
          <a:ln>
            <a:solidFill>
              <a:srgbClr val="99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" name="Стрелка влево 14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Админ\Рабочий стол\Копия анімації\нові\mysh.gif"/>
          <p:cNvPicPr>
            <a:picLocks noChangeAspect="1" noChangeArrowheads="1" noCrop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77961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0" name="TextBox 9"/>
          <p:cNvSpPr txBox="1"/>
          <p:nvPr/>
        </p:nvSpPr>
        <p:spPr>
          <a:xfrm>
            <a:off x="4500562" y="4500570"/>
            <a:ext cx="329359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Вітаю!</a:t>
            </a:r>
          </a:p>
          <a:p>
            <a:r>
              <a:rPr lang="uk-UA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 завершено!</a:t>
            </a:r>
            <a:endParaRPr lang="uk-UA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трелка вверх 10"/>
          <p:cNvSpPr/>
          <p:nvPr/>
        </p:nvSpPr>
        <p:spPr>
          <a:xfrm rot="18888546">
            <a:off x="4061201" y="4802234"/>
            <a:ext cx="201720" cy="859242"/>
          </a:xfrm>
          <a:prstGeom prst="upArrow">
            <a:avLst/>
          </a:prstGeom>
          <a:solidFill>
            <a:srgbClr val="FF0000"/>
          </a:solidFill>
          <a:ln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Блок-схема: перфолента 6">
            <a:hlinkClick r:id="" action="ppaction://hlinkshowjump?jump=nextslide"/>
          </p:cNvPr>
          <p:cNvSpPr/>
          <p:nvPr/>
        </p:nvSpPr>
        <p:spPr>
          <a:xfrm>
            <a:off x="2786050" y="6053328"/>
            <a:ext cx="914400" cy="804672"/>
          </a:xfrm>
          <a:prstGeom prst="flowChartPunchedTape">
            <a:avLst/>
          </a:prstGeom>
          <a:solidFill>
            <a:srgbClr val="99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4" name="Стрелка влево 3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428604"/>
            <a:ext cx="900115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</a:rPr>
              <a:t>СПИСОК ВИКОРИСТАНИХ ДЖЕРЕЛ: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</a:rPr>
              <a:t>Література:</a:t>
            </a:r>
            <a:endParaRPr kumimoji="0" lang="uk-UA" sz="2400" b="1" i="0" u="none" strike="noStrike" cap="none" normalizeH="0" baseline="0" dirty="0" smtClean="0">
              <a:ln>
                <a:noFill/>
              </a:ln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571472" y="1285860"/>
            <a:ext cx="8143932" cy="3354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/>
            <a:r>
              <a:rPr lang="uk-UA" dirty="0" smtClean="0">
                <a:cs typeface="Times New Roman" pitchFamily="18" charset="0"/>
              </a:rPr>
              <a:t>- 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Програма з біології для 6-9 класів загальноосвітніх навчальних закладів, затверджена наказом Міністерства №664  від 06.06 2012 р.  зі змінами, затвердженими наказом Міністерства № 585 від 29.05.2015 . </a:t>
            </a:r>
            <a:r>
              <a:rPr lang="uk-UA" dirty="0" smtClean="0">
                <a:solidFill>
                  <a:srgbClr val="7030A0"/>
                </a:solidFill>
                <a:ea typeface="Times New Roman" pitchFamily="18" charset="0"/>
                <a:cs typeface="Times New Roman" pitchFamily="18" charset="0"/>
              </a:rPr>
              <a:t>– [Електронний ресурс]. – Режим доступу: </a:t>
            </a:r>
            <a:r>
              <a:rPr lang="ru-RU" u="sng" dirty="0" smtClean="0">
                <a:solidFill>
                  <a:srgbClr val="7030A0"/>
                </a:solidFill>
                <a:cs typeface="Times New Roman" pitchFamily="18" charset="0"/>
                <a:hlinkClick r:id="rId2"/>
              </a:rPr>
              <a:t>http://iitzo.gov.ua/serednya-osvita-navchalni-prohramy/</a:t>
            </a:r>
            <a:r>
              <a:rPr lang="uk-UA" u="sng" dirty="0" smtClean="0">
                <a:solidFill>
                  <a:srgbClr val="7030A0"/>
                </a:solidFill>
                <a:cs typeface="Times New Roman" pitchFamily="18" charset="0"/>
              </a:rPr>
              <a:t>.</a:t>
            </a:r>
            <a:r>
              <a:rPr lang="uk-UA" dirty="0" smtClean="0">
                <a:solidFill>
                  <a:srgbClr val="7030A0"/>
                </a:solidFill>
                <a:ea typeface="Times New Roman" pitchFamily="18" charset="0"/>
                <a:cs typeface="Times New Roman" pitchFamily="18" charset="0"/>
              </a:rPr>
              <a:t> (</a:t>
            </a:r>
            <a:r>
              <a:rPr lang="uk-UA" i="1" dirty="0" smtClean="0">
                <a:solidFill>
                  <a:srgbClr val="7030A0"/>
                </a:solidFill>
                <a:ea typeface="Times New Roman" pitchFamily="18" charset="0"/>
                <a:cs typeface="Times New Roman" pitchFamily="18" charset="0"/>
              </a:rPr>
              <a:t>електронне джерело</a:t>
            </a:r>
            <a:r>
              <a:rPr lang="uk-UA" dirty="0" smtClean="0">
                <a:solidFill>
                  <a:srgbClr val="7030A0"/>
                </a:solidFill>
                <a:ea typeface="Times New Roman" pitchFamily="18" charset="0"/>
                <a:cs typeface="Times New Roman" pitchFamily="18" charset="0"/>
              </a:rPr>
              <a:t>)</a:t>
            </a:r>
            <a:endParaRPr lang="uk-UA" dirty="0" smtClean="0">
              <a:solidFill>
                <a:srgbClr val="7030A0"/>
              </a:solidFill>
              <a:cs typeface="Times New Roman" pitchFamily="18" charset="0"/>
            </a:endParaRPr>
          </a:p>
          <a:p>
            <a:pPr algn="just">
              <a:buFontTx/>
              <a:buChar char="-"/>
            </a:pP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 </a:t>
            </a:r>
            <a:r>
              <a:rPr lang="uk-UA" dirty="0" err="1" smtClean="0">
                <a:solidFill>
                  <a:srgbClr val="7030A0"/>
                </a:solidFill>
                <a:cs typeface="Times New Roman" pitchFamily="18" charset="0"/>
              </a:rPr>
              <a:t>Остапченко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 Л. І., </a:t>
            </a:r>
            <a:r>
              <a:rPr lang="uk-UA" dirty="0" err="1" smtClean="0">
                <a:solidFill>
                  <a:srgbClr val="7030A0"/>
                </a:solidFill>
                <a:cs typeface="Times New Roman" pitchFamily="18" charset="0"/>
              </a:rPr>
              <a:t>Балан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 П. Г., Матяш Н. Ю., Мусієнко М. М., Славний П. С., Серебряков В. В , Поліщук В. П. Біологія. Підручник для загальноосвітніх навчальних закладів. 6 клас – К.: </a:t>
            </a:r>
            <a:r>
              <a:rPr lang="uk-UA" dirty="0" err="1" smtClean="0">
                <a:solidFill>
                  <a:srgbClr val="7030A0"/>
                </a:solidFill>
                <a:cs typeface="Times New Roman" pitchFamily="18" charset="0"/>
              </a:rPr>
              <a:t>Генеза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, 2014. – С. 48-77. (</a:t>
            </a:r>
            <a:r>
              <a:rPr lang="uk-UA" i="1" dirty="0" smtClean="0">
                <a:solidFill>
                  <a:srgbClr val="7030A0"/>
                </a:solidFill>
                <a:cs typeface="Times New Roman" pitchFamily="18" charset="0"/>
              </a:rPr>
              <a:t>підручник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)</a:t>
            </a:r>
          </a:p>
          <a:p>
            <a:pPr algn="just">
              <a:buFontTx/>
              <a:buChar char="-"/>
            </a:pPr>
            <a:r>
              <a:rPr lang="uk-UA" dirty="0" smtClean="0">
                <a:solidFill>
                  <a:srgbClr val="7030A0"/>
                </a:solidFill>
              </a:rPr>
              <a:t> </a:t>
            </a:r>
            <a:r>
              <a:rPr lang="uk-UA" dirty="0" err="1" smtClean="0">
                <a:solidFill>
                  <a:srgbClr val="7030A0"/>
                </a:solidFill>
              </a:rPr>
              <a:t>Кулініч</a:t>
            </a:r>
            <a:r>
              <a:rPr lang="uk-UA" dirty="0" smtClean="0">
                <a:solidFill>
                  <a:srgbClr val="7030A0"/>
                </a:solidFill>
              </a:rPr>
              <a:t> О. М., Юрченко Л. П. Біологія. 7 клас: зошит для поточного оцінювання – 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Х.: ПЕТ, 2013. – 56 </a:t>
            </a:r>
            <a:r>
              <a:rPr lang="en-US" dirty="0" smtClean="0">
                <a:solidFill>
                  <a:srgbClr val="7030A0"/>
                </a:solidFill>
                <a:cs typeface="Times New Roman" pitchFamily="18" charset="0"/>
              </a:rPr>
              <a:t>c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. + 32 </a:t>
            </a:r>
            <a:r>
              <a:rPr lang="en-US" dirty="0" smtClean="0">
                <a:solidFill>
                  <a:srgbClr val="7030A0"/>
                </a:solidFill>
                <a:cs typeface="Times New Roman" pitchFamily="18" charset="0"/>
              </a:rPr>
              <a:t>c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. вкладка. (</a:t>
            </a:r>
            <a:r>
              <a:rPr lang="uk-UA" i="1" dirty="0" smtClean="0">
                <a:solidFill>
                  <a:srgbClr val="7030A0"/>
                </a:solidFill>
                <a:cs typeface="Times New Roman" pitchFamily="18" charset="0"/>
              </a:rPr>
              <a:t>зошит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)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642910" y="4071942"/>
            <a:ext cx="7572396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err="1" smtClean="0">
                <a:ln>
                  <a:noFill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</a:rPr>
              <a:t>Інтернет-ресурси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</a:rPr>
              <a:t>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uk-UA" dirty="0" smtClean="0">
                <a:ea typeface="Times New Roman" pitchFamily="18" charset="0"/>
                <a:hlinkClick r:id="rId3"/>
              </a:rPr>
              <a:t>-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a typeface="Times New Roman" pitchFamily="18" charset="0"/>
                <a:hlinkClick r:id="rId3"/>
              </a:rPr>
              <a:t> http://mon.gov.ua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a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a typeface="Times New Roman" pitchFamily="18" charset="0"/>
                <a:hlinkClick r:id="rId4"/>
              </a:rPr>
              <a:t>- http://uk.wikipedia.org/wiki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a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uk-UA" dirty="0" smtClean="0">
                <a:ea typeface="Times New Roman" pitchFamily="18" charset="0"/>
                <a:cs typeface="Times New Roman" pitchFamily="18" charset="0"/>
                <a:hlinkClick r:id="rId5"/>
              </a:rPr>
              <a:t> http://pidruchniki.com/</a:t>
            </a:r>
            <a:endParaRPr lang="uk-UA" dirty="0" smtClean="0"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uk-UA" dirty="0" smtClean="0">
                <a:ea typeface="Times New Roman" pitchFamily="18" charset="0"/>
                <a:cs typeface="Times New Roman" pitchFamily="18" charset="0"/>
                <a:hlinkClick r:id="rId6"/>
              </a:rPr>
              <a:t> </a:t>
            </a:r>
            <a:r>
              <a:rPr lang="en-US" dirty="0" smtClean="0">
                <a:ea typeface="Times New Roman" pitchFamily="18" charset="0"/>
                <a:cs typeface="Times New Roman" pitchFamily="18" charset="0"/>
                <a:hlinkClick r:id="rId6"/>
              </a:rPr>
              <a:t>http://mirgif.com/zhivotnyj</a:t>
            </a:r>
            <a:endParaRPr lang="uk-UA" dirty="0" smtClean="0"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uk-UA" dirty="0" smtClean="0">
                <a:ea typeface="Times New Roman" pitchFamily="18" charset="0"/>
                <a:cs typeface="Times New Roman" pitchFamily="18" charset="0"/>
                <a:hlinkClick r:id="rId7"/>
              </a:rPr>
              <a:t> </a:t>
            </a:r>
            <a:r>
              <a:rPr lang="en-US" dirty="0" smtClean="0">
                <a:ea typeface="Times New Roman" pitchFamily="18" charset="0"/>
                <a:cs typeface="Times New Roman" pitchFamily="18" charset="0"/>
                <a:hlinkClick r:id="rId7"/>
              </a:rPr>
              <a:t>https://www.google.com.ua/</a:t>
            </a:r>
            <a:endParaRPr lang="uk-UA" dirty="0" smtClean="0"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endParaRPr lang="uk-UA" dirty="0" smtClean="0"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Админ\Рабочий стол\Копия анімації\нові\1236773085_detsad_2-copy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-36537"/>
            <a:ext cx="9144000" cy="6931073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214546" y="1857364"/>
            <a:ext cx="4572032" cy="114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клітинах грибів відкладається про запас вуглевод: </a:t>
            </a:r>
            <a:endParaRPr lang="uk-UA" sz="2400" b="1" dirty="0">
              <a:solidFill>
                <a:srgbClr val="CC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29256" y="3214686"/>
            <a:ext cx="7473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хітин</a:t>
            </a:r>
            <a:endParaRPr lang="uk-UA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714612" y="3214686"/>
            <a:ext cx="12720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крохмаль</a:t>
            </a:r>
            <a:endParaRPr lang="uk-UA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929058" y="3857628"/>
            <a:ext cx="10812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глікоген</a:t>
            </a:r>
            <a:endParaRPr lang="uk-UA" sz="2000" b="1" dirty="0"/>
          </a:p>
        </p:txBody>
      </p:sp>
      <p:sp>
        <p:nvSpPr>
          <p:cNvPr id="10" name="Управляющая кнопка: назад 9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2" name="TextBox 1"/>
          <p:cNvSpPr txBox="1"/>
          <p:nvPr/>
        </p:nvSpPr>
        <p:spPr>
          <a:xfrm>
            <a:off x="2571736" y="1285860"/>
            <a:ext cx="3500462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2400" b="1" dirty="0" smtClean="0">
                <a:ln w="11430"/>
                <a:solidFill>
                  <a:srgbClr val="9900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ПОЧАТКОВИЙ РІВЕНЬ</a:t>
            </a:r>
            <a:endParaRPr lang="uk-UA" sz="2400" b="1" dirty="0">
              <a:ln w="11430"/>
              <a:solidFill>
                <a:srgbClr val="9900CC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Стрелка влево 10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Админ\Рабочий стол\Копия анімації\нові\plat_1_.gi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-22298" y="1500174"/>
            <a:ext cx="9144064" cy="5357826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3" name="TextBox 2"/>
          <p:cNvSpPr txBox="1"/>
          <p:nvPr/>
        </p:nvSpPr>
        <p:spPr>
          <a:xfrm>
            <a:off x="1285852" y="214290"/>
            <a:ext cx="7858148" cy="114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Не хвилюйся, давай знову попробуємо!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Щоб продовжити натисни тут…</a:t>
            </a:r>
            <a:endParaRPr lang="uk-UA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4" name="Стрелка влево 13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0" name="Стрелка вниз 9"/>
          <p:cNvSpPr/>
          <p:nvPr/>
        </p:nvSpPr>
        <p:spPr>
          <a:xfrm rot="1811033">
            <a:off x="5067729" y="1496720"/>
            <a:ext cx="285752" cy="1196503"/>
          </a:xfrm>
          <a:prstGeom prst="downArrow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srgbClr val="0070C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C:\Documents and Settings\Админ\Рабочий стол\Копия анімації\нові\s47097395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1" y="0"/>
            <a:ext cx="9143999" cy="6857999"/>
          </a:xfrm>
          <a:prstGeom prst="rect">
            <a:avLst/>
          </a:prstGeom>
          <a:noFill/>
        </p:spPr>
      </p:pic>
      <p:sp>
        <p:nvSpPr>
          <p:cNvPr id="6" name="Управляющая кнопка: назад 5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0" name="Стрелка вниз 9"/>
          <p:cNvSpPr/>
          <p:nvPr/>
        </p:nvSpPr>
        <p:spPr>
          <a:xfrm>
            <a:off x="3000364" y="2786058"/>
            <a:ext cx="214314" cy="692656"/>
          </a:xfrm>
          <a:prstGeom prst="down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5122" name="Picture 2" descr="C:\Documents and Settings\Админ\Рабочий стол\Копия анімації\dikie-zhivotnie-77.gif"/>
          <p:cNvPicPr>
            <a:picLocks noChangeAspect="1" noChangeArrowheads="1" noCrop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5572132" y="1500174"/>
            <a:ext cx="3164271" cy="3786214"/>
          </a:xfrm>
          <a:prstGeom prst="rect">
            <a:avLst/>
          </a:prstGeom>
          <a:noFill/>
        </p:spPr>
      </p:pic>
      <p:sp>
        <p:nvSpPr>
          <p:cNvPr id="9" name="32-конечная звезда 8"/>
          <p:cNvSpPr/>
          <p:nvPr/>
        </p:nvSpPr>
        <p:spPr>
          <a:xfrm>
            <a:off x="571472" y="214290"/>
            <a:ext cx="5000660" cy="2571768"/>
          </a:xfrm>
          <a:prstGeom prst="star32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9900CC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Вітаю! Молодець!</a:t>
            </a:r>
          </a:p>
          <a:p>
            <a:pPr algn="ctr"/>
            <a:r>
              <a:rPr lang="uk-UA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9900CC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Попереду ще багато цікавого!</a:t>
            </a:r>
            <a:endParaRPr lang="uk-UA" sz="2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9900CC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5123" name="Picture 3" descr="C:\Documents and Settings\Админ\Рабочий стол\Копия анімації\images (17)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lum bright="-10000" contrast="10000"/>
          </a:blip>
          <a:srcRect/>
          <a:stretch>
            <a:fillRect/>
          </a:stretch>
        </p:blipFill>
        <p:spPr bwMode="auto">
          <a:xfrm>
            <a:off x="2071670" y="3500438"/>
            <a:ext cx="2152882" cy="2786082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" name="Picture 3" descr="C:\Documents and Settings\Админ\Рабочий стол\Копия анімації\images (17).jpg"/>
          <p:cNvPicPr>
            <a:picLocks noChangeAspect="1" noChangeArrowheads="1"/>
          </p:cNvPicPr>
          <p:nvPr/>
        </p:nvPicPr>
        <p:blipFill>
          <a:blip r:embed="rId5">
            <a:lum bright="-10000" contrast="10000"/>
          </a:blip>
          <a:srcRect/>
          <a:stretch>
            <a:fillRect/>
          </a:stretch>
        </p:blipFill>
        <p:spPr bwMode="auto">
          <a:xfrm>
            <a:off x="4000496" y="2857496"/>
            <a:ext cx="2152882" cy="2786082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2" name="Picture 3" descr="C:\Documents and Settings\Админ\Рабочий стол\Копия анімації\images (17).jpg"/>
          <p:cNvPicPr>
            <a:picLocks noChangeAspect="1" noChangeArrowheads="1"/>
          </p:cNvPicPr>
          <p:nvPr/>
        </p:nvPicPr>
        <p:blipFill>
          <a:blip r:embed="rId5">
            <a:lum bright="-10000" contrast="10000"/>
          </a:blip>
          <a:srcRect/>
          <a:stretch>
            <a:fillRect/>
          </a:stretch>
        </p:blipFill>
        <p:spPr bwMode="auto">
          <a:xfrm>
            <a:off x="285720" y="2786058"/>
            <a:ext cx="2152882" cy="2786082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Админ\Рабочий стол\Копия анімації\нові\1236773085_detsad_2-copy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-36537"/>
            <a:ext cx="9144000" cy="6931073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786050" y="1928802"/>
            <a:ext cx="30003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Дріжджі – це гриби: </a:t>
            </a:r>
            <a:endParaRPr lang="uk-UA" sz="2400" b="1" dirty="0">
              <a:solidFill>
                <a:srgbClr val="CC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86314" y="3214686"/>
            <a:ext cx="18059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багатоклітинні</a:t>
            </a:r>
            <a:endParaRPr lang="uk-UA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643174" y="2857496"/>
            <a:ext cx="16498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одноклітинні</a:t>
            </a:r>
            <a:endParaRPr lang="uk-UA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357554" y="3786190"/>
            <a:ext cx="15048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колоніальні</a:t>
            </a:r>
            <a:endParaRPr lang="uk-UA" sz="2000" b="1" dirty="0"/>
          </a:p>
        </p:txBody>
      </p:sp>
      <p:sp>
        <p:nvSpPr>
          <p:cNvPr id="10" name="Управляющая кнопка: назад 9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2" name="TextBox 1"/>
          <p:cNvSpPr txBox="1"/>
          <p:nvPr/>
        </p:nvSpPr>
        <p:spPr>
          <a:xfrm>
            <a:off x="2571736" y="1285860"/>
            <a:ext cx="3500462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2400" b="1" dirty="0" smtClean="0">
                <a:ln w="11430"/>
                <a:solidFill>
                  <a:srgbClr val="9900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ПОЧАТКОВИЙ РІВЕНЬ</a:t>
            </a:r>
            <a:endParaRPr lang="uk-UA" sz="2400" b="1" dirty="0">
              <a:ln w="11430"/>
              <a:solidFill>
                <a:srgbClr val="9900CC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Стрелка влево 10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Админ\Рабочий стол\Копия анімації\нові\plat_1_.gi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-22298" y="1500174"/>
            <a:ext cx="9144064" cy="5357826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3" name="TextBox 2"/>
          <p:cNvSpPr txBox="1"/>
          <p:nvPr/>
        </p:nvSpPr>
        <p:spPr>
          <a:xfrm>
            <a:off x="1285852" y="214290"/>
            <a:ext cx="7858148" cy="114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Не хвилюйся, давай знову попробуємо!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Щоб продовжити натисни тут…</a:t>
            </a:r>
            <a:endParaRPr lang="uk-UA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4" name="Стрелка влево 13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0" name="Стрелка вниз 9"/>
          <p:cNvSpPr/>
          <p:nvPr/>
        </p:nvSpPr>
        <p:spPr>
          <a:xfrm rot="1811033">
            <a:off x="5067729" y="1496720"/>
            <a:ext cx="285752" cy="1196503"/>
          </a:xfrm>
          <a:prstGeom prst="downArrow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srgbClr val="0070C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454</TotalTime>
  <Words>830</Words>
  <PresentationFormat>Экран (4:3)</PresentationFormat>
  <Paragraphs>286</Paragraphs>
  <Slides>44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Конуріна Г.І.</dc:creator>
  <cp:lastModifiedBy>Galina</cp:lastModifiedBy>
  <cp:revision>64</cp:revision>
  <dcterms:modified xsi:type="dcterms:W3CDTF">2016-02-16T10:11:23Z</dcterms:modified>
</cp:coreProperties>
</file>