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92" r:id="rId31"/>
    <p:sldId id="289" r:id="rId32"/>
    <p:sldId id="290" r:id="rId33"/>
    <p:sldId id="291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5" r:id="rId44"/>
    <p:sldId id="307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990099"/>
    <a:srgbClr val="D60093"/>
    <a:srgbClr val="FF6600"/>
    <a:srgbClr val="CC0066"/>
    <a:srgbClr val="0099FF"/>
    <a:srgbClr val="00FFFF"/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77" autoAdjust="0"/>
    <p:restoredTop sz="94660"/>
  </p:normalViewPr>
  <p:slideViewPr>
    <p:cSldViewPr>
      <p:cViewPr varScale="1">
        <p:scale>
          <a:sx n="68" d="100"/>
          <a:sy n="68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gif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gif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gif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5" Type="http://schemas.openxmlformats.org/officeDocument/2006/relationships/slide" Target="slide31.xml"/><Relationship Id="rId4" Type="http://schemas.openxmlformats.org/officeDocument/2006/relationships/slide" Target="slide1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mon.gov.ua/" TargetMode="External"/><Relationship Id="rId7" Type="http://schemas.openxmlformats.org/officeDocument/2006/relationships/hyperlink" Target="https://www.google.com.ua/" TargetMode="External"/><Relationship Id="rId2" Type="http://schemas.openxmlformats.org/officeDocument/2006/relationships/hyperlink" Target="http://iitzo.gov.ua/serednya-osvita-navchalni-prohramy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irgif.com/zhivotnyj" TargetMode="External"/><Relationship Id="rId5" Type="http://schemas.openxmlformats.org/officeDocument/2006/relationships/hyperlink" Target="http://pidruchniki.com/" TargetMode="External"/><Relationship Id="rId4" Type="http://schemas.openxmlformats.org/officeDocument/2006/relationships/hyperlink" Target="http://uk.wikipedia.org/wiki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gif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Documents and Settings\Админ\Рабочий стол\анімації\нові\MirNasekPrintMinizel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-10159"/>
            <a:ext cx="9143999" cy="686815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42976" y="2143116"/>
            <a:ext cx="703251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Біологічна</a:t>
            </a:r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інтерактивна</a:t>
            </a:r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гра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D6009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14480" y="4143380"/>
            <a:ext cx="5691173" cy="20005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Конуріна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Галина </a:t>
            </a:r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Іванівна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вчитель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біології</a:t>
            </a:r>
            <a:endParaRPr lang="ru-RU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Бужанська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загальноосвітня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школа </a:t>
            </a:r>
            <a:r>
              <a:rPr lang="en-US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I-III </a:t>
            </a:r>
            <a:r>
              <a:rPr lang="uk-UA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ступенів</a:t>
            </a:r>
          </a:p>
          <a:p>
            <a:pPr algn="ctr"/>
            <a:r>
              <a:rPr lang="uk-UA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Лисянської</a:t>
            </a:r>
            <a:r>
              <a:rPr lang="uk-UA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районної ради</a:t>
            </a:r>
            <a:endParaRPr lang="ru-RU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9" name="Picture 5" descr="C:\Documents and Settings\Админ\Рабочий стол\анімації\boy-behind-computer-106067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42852"/>
            <a:ext cx="1785950" cy="193245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30" name="Picture 6" descr="C:\Documents and Settings\Админ\Рабочий стол\анімації\nasekomoe-6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0"/>
            <a:ext cx="3929090" cy="2357430"/>
          </a:xfrm>
          <a:prstGeom prst="rect">
            <a:avLst/>
          </a:prstGeom>
          <a:noFill/>
        </p:spPr>
      </p:pic>
      <p:pic>
        <p:nvPicPr>
          <p:cNvPr id="10" name="Picture 2" descr="C:\Documents and Settings\Админ\Рабочий стол\анімації\images (4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2857496"/>
            <a:ext cx="2071678" cy="207167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285852" y="3286124"/>
            <a:ext cx="635798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Тема: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Одноклітинні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організми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. </a:t>
            </a:r>
          </a:p>
          <a:p>
            <a:pPr algn="ctr"/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Перехід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 до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багатоклітинності</a:t>
            </a:r>
            <a:endParaRPr lang="ru-RU" sz="2800" b="1" dirty="0">
              <a:ln w="10541" cmpd="sng">
                <a:solidFill>
                  <a:srgbClr val="9966FF"/>
                </a:solidFill>
                <a:prstDash val="solid"/>
              </a:ln>
              <a:solidFill>
                <a:srgbClr val="0066FF"/>
              </a:solidFill>
            </a:endParaRPr>
          </a:p>
        </p:txBody>
      </p:sp>
      <p:sp>
        <p:nvSpPr>
          <p:cNvPr id="14" name="Блок-схема: перфолента 13">
            <a:hlinkClick r:id="" action="ppaction://hlinkshowjump?jump=nextslide"/>
          </p:cNvPr>
          <p:cNvSpPr/>
          <p:nvPr/>
        </p:nvSpPr>
        <p:spPr>
          <a:xfrm>
            <a:off x="285720" y="6053328"/>
            <a:ext cx="914400" cy="804672"/>
          </a:xfrm>
          <a:prstGeom prst="flowChartPunchedTap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uk-UA" dirty="0"/>
          </a:p>
        </p:txBody>
      </p:sp>
      <p:sp>
        <p:nvSpPr>
          <p:cNvPr id="16" name="Управляющая кнопка: назад 1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357290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\Рабочий стол\анімації\нові\bfb1950123fe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Овальная выноска 2"/>
          <p:cNvSpPr/>
          <p:nvPr/>
        </p:nvSpPr>
        <p:spPr>
          <a:xfrm>
            <a:off x="3786182" y="642918"/>
            <a:ext cx="4786346" cy="2428892"/>
          </a:xfrm>
          <a:prstGeom prst="wedgeEllipseCallou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990099"/>
                </a:solidFill>
              </a:rPr>
              <a:t>Вітаю! Ти молодець і сонечко тобі світить! Натискай на мишеня, щоб рухатися далі…</a:t>
            </a:r>
            <a:endParaRPr lang="uk-UA" sz="2400" b="1" dirty="0">
              <a:solidFill>
                <a:srgbClr val="990099"/>
              </a:solidFill>
            </a:endParaRPr>
          </a:p>
        </p:txBody>
      </p:sp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5123" name="Picture 3" descr="C:\Documents and Settings\Админ\Рабочий стол\анімації\нові\b48dda5b149ca03a962c2983fad4eadb_full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5786446" y="3000372"/>
            <a:ext cx="2714644" cy="271464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124" name="Picture 4" descr="C:\Documents and Settings\Админ\Рабочий стол\анімації\нові\1094018.gif"/>
          <p:cNvPicPr>
            <a:picLocks noChangeAspect="1" noChangeArrowheads="1" noCrop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>
            <a:off x="2357422" y="2571744"/>
            <a:ext cx="2286000" cy="3048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анімації\нові\4ac06af2e682.jp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6762" y="-5080"/>
            <a:ext cx="9137237" cy="686308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643438" y="1785926"/>
            <a:ext cx="3571900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0099FF"/>
                </a:solidFill>
              </a:rPr>
              <a:t>Малярія спричиняється:</a:t>
            </a:r>
            <a:endParaRPr lang="uk-UA" sz="2400" b="1" dirty="0">
              <a:solidFill>
                <a:srgbClr val="0099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86380" y="3929066"/>
            <a:ext cx="26505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малярійним комаром</a:t>
            </a:r>
            <a:endParaRPr lang="uk-UA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786314" y="2714620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поганим повітрям біля гнилих боліт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86314" y="5072074"/>
            <a:ext cx="29498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малярійним плазмодієм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4643438" y="1285860"/>
            <a:ext cx="350046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C:\Documents and Settings\Админ\Рабочий стол\анімації\нові\9381760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273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43438" y="1428736"/>
            <a:ext cx="3429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990099"/>
                </a:solidFill>
              </a:rPr>
              <a:t>Не хвилюйся, 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990099"/>
                </a:solidFill>
              </a:rPr>
              <a:t>Щоб продовжити натисни на сонечко…</a:t>
            </a:r>
            <a:endParaRPr lang="uk-UA" sz="2400" b="1" dirty="0">
              <a:solidFill>
                <a:srgbClr val="990099"/>
              </a:solidFill>
            </a:endParaRPr>
          </a:p>
        </p:txBody>
      </p:sp>
      <p:cxnSp>
        <p:nvCxnSpPr>
          <p:cNvPr id="6" name="Соединительная линия уступом 5"/>
          <p:cNvCxnSpPr/>
          <p:nvPr/>
        </p:nvCxnSpPr>
        <p:spPr>
          <a:xfrm flipV="1">
            <a:off x="3214678" y="2214554"/>
            <a:ext cx="1428760" cy="642942"/>
          </a:xfrm>
          <a:prstGeom prst="bentConnector3">
            <a:avLst>
              <a:gd name="adj1" fmla="val 50000"/>
            </a:avLst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4098" name="Picture 2" descr="C:\Documents and Settings\Админ\Рабочий стол\анімації\нові\0_63c2d_23bf705e_orig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857224" y="1571612"/>
            <a:ext cx="3071834" cy="2643206"/>
          </a:xfrm>
          <a:prstGeom prst="rect">
            <a:avLst/>
          </a:prstGeom>
          <a:noFill/>
        </p:spPr>
      </p:pic>
      <p:pic>
        <p:nvPicPr>
          <p:cNvPr id="4100" name="Picture 4" descr="C:\Documents and Settings\Админ\Рабочий стол\анімації\нові\84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 rot="15353636">
            <a:off x="4916687" y="3735634"/>
            <a:ext cx="2065599" cy="202691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\Рабочий стол\анімації\нові\bfb1950123fe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Овальная выноска 2"/>
          <p:cNvSpPr/>
          <p:nvPr/>
        </p:nvSpPr>
        <p:spPr>
          <a:xfrm>
            <a:off x="3786182" y="642918"/>
            <a:ext cx="4786346" cy="2428892"/>
          </a:xfrm>
          <a:prstGeom prst="wedgeEllipseCallou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990099"/>
                </a:solidFill>
              </a:rPr>
              <a:t>Вітаю! Ти молодець і сонечко тобі світить! Натискай на мишеня, щоб рухатися далі…</a:t>
            </a:r>
            <a:endParaRPr lang="uk-UA" sz="2400" b="1" dirty="0">
              <a:solidFill>
                <a:srgbClr val="990099"/>
              </a:solidFill>
            </a:endParaRPr>
          </a:p>
        </p:txBody>
      </p:sp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5123" name="Picture 3" descr="C:\Documents and Settings\Админ\Рабочий стол\анімації\нові\b48dda5b149ca03a962c2983fad4eadb_full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5786446" y="3000372"/>
            <a:ext cx="2714644" cy="271464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124" name="Picture 4" descr="C:\Documents and Settings\Админ\Рабочий стол\анімації\нові\1094018.gif"/>
          <p:cNvPicPr>
            <a:picLocks noChangeAspect="1" noChangeArrowheads="1" noCrop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>
            <a:off x="2357422" y="2571744"/>
            <a:ext cx="2286000" cy="3048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анімації\нові\4ac06af2e682.jp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6762" y="-5080"/>
            <a:ext cx="9137237" cy="686308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643438" y="1714488"/>
            <a:ext cx="3571900" cy="1697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0099FF"/>
                </a:solidFill>
              </a:rPr>
              <a:t>Виразки в кишечнику та кривавий пронос характерні для:</a:t>
            </a:r>
            <a:endParaRPr lang="uk-UA" sz="2400" b="1" dirty="0">
              <a:solidFill>
                <a:srgbClr val="0099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5008" y="4357694"/>
            <a:ext cx="13452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дизентерії</a:t>
            </a:r>
            <a:endParaRPr lang="uk-UA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786314" y="3571876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малярії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072198" y="5214950"/>
            <a:ext cx="19046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сонної хвороби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4643438" y="1285860"/>
            <a:ext cx="350046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C:\Documents and Settings\Админ\Рабочий стол\анімації\нові\9381760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273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43438" y="1428736"/>
            <a:ext cx="3429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990099"/>
                </a:solidFill>
              </a:rPr>
              <a:t>Не хвилюйся, 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990099"/>
                </a:solidFill>
              </a:rPr>
              <a:t>Щоб продовжити натисни на сонечко…</a:t>
            </a:r>
            <a:endParaRPr lang="uk-UA" sz="2400" b="1" dirty="0">
              <a:solidFill>
                <a:srgbClr val="990099"/>
              </a:solidFill>
            </a:endParaRPr>
          </a:p>
        </p:txBody>
      </p:sp>
      <p:cxnSp>
        <p:nvCxnSpPr>
          <p:cNvPr id="6" name="Соединительная линия уступом 5"/>
          <p:cNvCxnSpPr/>
          <p:nvPr/>
        </p:nvCxnSpPr>
        <p:spPr>
          <a:xfrm flipV="1">
            <a:off x="3214678" y="2214554"/>
            <a:ext cx="1428760" cy="642942"/>
          </a:xfrm>
          <a:prstGeom prst="bentConnector3">
            <a:avLst>
              <a:gd name="adj1" fmla="val 50000"/>
            </a:avLst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4098" name="Picture 2" descr="C:\Documents and Settings\Админ\Рабочий стол\анімації\нові\0_63c2d_23bf705e_orig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857224" y="1571612"/>
            <a:ext cx="3071834" cy="2643206"/>
          </a:xfrm>
          <a:prstGeom prst="rect">
            <a:avLst/>
          </a:prstGeom>
          <a:noFill/>
        </p:spPr>
      </p:pic>
      <p:pic>
        <p:nvPicPr>
          <p:cNvPr id="4100" name="Picture 4" descr="C:\Documents and Settings\Админ\Рабочий стол\анімації\нові\84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 rot="15353636">
            <a:off x="4916687" y="3735634"/>
            <a:ext cx="2065599" cy="202691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\Рабочий стол\анімації\нові\bfb1950123fe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Овальная выноска 2"/>
          <p:cNvSpPr/>
          <p:nvPr/>
        </p:nvSpPr>
        <p:spPr>
          <a:xfrm>
            <a:off x="3786182" y="642918"/>
            <a:ext cx="4786346" cy="2428892"/>
          </a:xfrm>
          <a:prstGeom prst="wedgeEllipseCallou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990099"/>
                </a:solidFill>
              </a:rPr>
              <a:t>Вітаю! Ти молодець і сонечко тобі світить! Натискай на мишеня, щоб рухатися далі…</a:t>
            </a:r>
            <a:endParaRPr lang="uk-UA" sz="2400" b="1" dirty="0">
              <a:solidFill>
                <a:srgbClr val="990099"/>
              </a:solidFill>
            </a:endParaRPr>
          </a:p>
        </p:txBody>
      </p:sp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5123" name="Picture 3" descr="C:\Documents and Settings\Админ\Рабочий стол\анімації\нові\b48dda5b149ca03a962c2983fad4eadb_full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5786446" y="3000372"/>
            <a:ext cx="2714644" cy="271464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124" name="Picture 4" descr="C:\Documents and Settings\Админ\Рабочий стол\анімації\нові\1094018.gif"/>
          <p:cNvPicPr>
            <a:picLocks noChangeAspect="1" noChangeArrowheads="1" noCrop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>
            <a:off x="2357422" y="2571744"/>
            <a:ext cx="2286000" cy="3048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дмин\Рабочий стол\анімації\нові\974da0feff9b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ятно 1 8"/>
          <p:cNvSpPr/>
          <p:nvPr/>
        </p:nvSpPr>
        <p:spPr>
          <a:xfrm>
            <a:off x="1571604" y="142852"/>
            <a:ext cx="4786346" cy="3714776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990099"/>
                </a:solidFill>
              </a:rPr>
              <a:t>Вітаємо!</a:t>
            </a:r>
          </a:p>
          <a:p>
            <a:pPr algn="ctr"/>
            <a:r>
              <a:rPr lang="uk-UA" sz="2400" b="1" dirty="0" smtClean="0">
                <a:solidFill>
                  <a:srgbClr val="990099"/>
                </a:solidFill>
              </a:rPr>
              <a:t>Хочеш на вищий рівень?</a:t>
            </a:r>
          </a:p>
          <a:p>
            <a:pPr algn="ctr"/>
            <a:r>
              <a:rPr lang="uk-UA" sz="2400" b="1" dirty="0" smtClean="0">
                <a:solidFill>
                  <a:srgbClr val="990099"/>
                </a:solidFill>
              </a:rPr>
              <a:t>Натискай на ведмедика… </a:t>
            </a:r>
            <a:endParaRPr lang="uk-UA" sz="2400" b="1" dirty="0">
              <a:solidFill>
                <a:srgbClr val="990099"/>
              </a:solidFill>
            </a:endParaRPr>
          </a:p>
        </p:txBody>
      </p:sp>
      <p:pic>
        <p:nvPicPr>
          <p:cNvPr id="6147" name="Picture 3" descr="C:\Documents and Settings\Админ\Рабочий стол\анімації\нові\f622e704af51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 rot="20362828">
            <a:off x="3345116" y="3199635"/>
            <a:ext cx="2110993" cy="31533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\Рабочий стол\анімації\нові\0_4bbbc_347b91be_L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43306" y="1428736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СЕРЕДНІЙ РІВЕНЬ</a:t>
            </a:r>
            <a:endParaRPr lang="ru-RU" sz="2400" b="1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2428868"/>
            <a:ext cx="678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Лихоманкою, </a:t>
            </a:r>
            <a:r>
              <a:rPr lang="uk-UA" sz="24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недокрів</a:t>
            </a:r>
            <a:r>
              <a:rPr lang="uk-UA" sz="24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</a:t>
            </a:r>
            <a:r>
              <a:rPr lang="uk-UA" sz="24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ям</a:t>
            </a:r>
            <a:r>
              <a:rPr lang="uk-UA" sz="2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супроводжуються:</a:t>
            </a:r>
            <a:endParaRPr lang="uk-UA" sz="24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3357562"/>
            <a:ext cx="1085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малярія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357818" y="3429000"/>
            <a:ext cx="1286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hlinkClick r:id="rId4" action="ppaction://hlinksldjump"/>
              </a:rPr>
              <a:t>дизентерія</a:t>
            </a:r>
            <a:endParaRPr lang="uk-UA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571868" y="4357694"/>
            <a:ext cx="12062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лямбліоз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Админ\Рабочий стол\анімації\нові\10033_20120902_1178923571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8195" name="Picture 3" descr="C:\Documents and Settings\Админ\Рабочий стол\анімації\нові\default.jpe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5572132" y="3071810"/>
            <a:ext cx="3055884" cy="2294539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2" name="Выноска-облако 11"/>
          <p:cNvSpPr/>
          <p:nvPr/>
        </p:nvSpPr>
        <p:spPr>
          <a:xfrm>
            <a:off x="4786314" y="5000636"/>
            <a:ext cx="3357586" cy="1643074"/>
          </a:xfrm>
          <a:prstGeom prst="cloudCallou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990099"/>
                </a:solidFill>
              </a:rPr>
              <a:t>Попробуй ще раз. </a:t>
            </a:r>
          </a:p>
          <a:p>
            <a:pPr algn="ctr"/>
            <a:r>
              <a:rPr lang="uk-UA" sz="2400" b="1" dirty="0" smtClean="0">
                <a:solidFill>
                  <a:srgbClr val="990099"/>
                </a:solidFill>
              </a:rPr>
              <a:t>Натисни тут</a:t>
            </a:r>
            <a:endParaRPr lang="uk-UA" sz="2400" b="1" dirty="0">
              <a:solidFill>
                <a:srgbClr val="990099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 flipH="1" flipV="1">
            <a:off x="6465107" y="4536289"/>
            <a:ext cx="2500330" cy="8572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Рабочий стол\анімації\нові\102917688_large_F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929190" y="857232"/>
            <a:ext cx="160114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2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1928802"/>
            <a:ext cx="585791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Хвороби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людини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</a:p>
          <a:p>
            <a:pPr algn="ctr"/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що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викликаються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одноклітинними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тваринами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Блок-схема: перфолента 5">
            <a:hlinkClick r:id="" action="ppaction://hlinkshowjump?jump=nextslide"/>
          </p:cNvPr>
          <p:cNvSpPr/>
          <p:nvPr/>
        </p:nvSpPr>
        <p:spPr>
          <a:xfrm>
            <a:off x="2714612" y="6053328"/>
            <a:ext cx="914400" cy="804672"/>
          </a:xfrm>
          <a:prstGeom prst="flowChartPunchedTap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uk-UA" dirty="0"/>
          </a:p>
        </p:txBody>
      </p:sp>
      <p:sp>
        <p:nvSpPr>
          <p:cNvPr id="7" name="Управляющая кнопка: назад 6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анімації\нові\fon-det-sad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643174" y="642918"/>
            <a:ext cx="35004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УРА! УРА! УРА!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правильно,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натискай тут і знатимеш більше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786050" y="2857496"/>
            <a:ext cx="1285884" cy="78581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9219" name="Picture 3" descr="C:\Documents and Settings\Админ\Рабочий стол\анімації\нові\g56004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2000232" y="2857496"/>
            <a:ext cx="5191125" cy="32385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\Рабочий стол\анімації\нові\0_4bbbc_347b91be_L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43306" y="1428736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СЕРЕДНІЙ РІВЕНЬ</a:t>
            </a:r>
            <a:endParaRPr lang="ru-RU" sz="2400" b="1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2428868"/>
            <a:ext cx="678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Боротьба з малярією </a:t>
            </a:r>
            <a:r>
              <a:rPr lang="uk-UA" sz="24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</a:t>
            </a:r>
            <a:r>
              <a:rPr lang="uk-UA" sz="2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включає в себе:</a:t>
            </a:r>
            <a:endParaRPr lang="uk-UA" sz="24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3143248"/>
            <a:ext cx="36406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знищення малярійних комарів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357554" y="3857628"/>
            <a:ext cx="35830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виявлення й лікування хворих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357422" y="4643446"/>
            <a:ext cx="23490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вживання вітамінів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Админ\Рабочий стол\анімації\нові\10033_20120902_1178923571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8195" name="Picture 3" descr="C:\Documents and Settings\Админ\Рабочий стол\анімації\нові\default.jpe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5572132" y="3071810"/>
            <a:ext cx="3055884" cy="2294539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2" name="Выноска-облако 11"/>
          <p:cNvSpPr/>
          <p:nvPr/>
        </p:nvSpPr>
        <p:spPr>
          <a:xfrm>
            <a:off x="4786314" y="5000636"/>
            <a:ext cx="3357586" cy="1643074"/>
          </a:xfrm>
          <a:prstGeom prst="cloudCallou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990099"/>
                </a:solidFill>
              </a:rPr>
              <a:t>Попробуй ще раз. </a:t>
            </a:r>
          </a:p>
          <a:p>
            <a:pPr algn="ctr"/>
            <a:r>
              <a:rPr lang="uk-UA" sz="2400" b="1" dirty="0" smtClean="0">
                <a:solidFill>
                  <a:srgbClr val="990099"/>
                </a:solidFill>
              </a:rPr>
              <a:t>Натисни тут</a:t>
            </a:r>
            <a:endParaRPr lang="uk-UA" sz="2400" b="1" dirty="0">
              <a:solidFill>
                <a:srgbClr val="990099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 flipH="1" flipV="1">
            <a:off x="6465107" y="4536289"/>
            <a:ext cx="2500330" cy="8572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анімації\нові\fon-det-sad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643174" y="642918"/>
            <a:ext cx="35004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УРА! УРА! УРА!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правильно,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натискай тут і знатимеш більше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786050" y="2857496"/>
            <a:ext cx="1285884" cy="78581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9219" name="Picture 3" descr="C:\Documents and Settings\Админ\Рабочий стол\анімації\нові\g56004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2000232" y="2857496"/>
            <a:ext cx="5191125" cy="32385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\Рабочий стол\анімації\нові\0_4bbbc_347b91be_L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43306" y="1428736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СЕРЕДНІЙ РІВЕНЬ</a:t>
            </a:r>
            <a:endParaRPr lang="ru-RU" sz="2400" b="1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2428868"/>
            <a:ext cx="6786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Захворювання, спричинене дизентерійною амебою називається:</a:t>
            </a:r>
            <a:endParaRPr lang="uk-UA" sz="24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7356" y="3500438"/>
            <a:ext cx="1085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малярія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214810" y="3786190"/>
            <a:ext cx="26597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err="1" smtClean="0">
                <a:hlinkClick r:id="rId4" action="ppaction://hlinksldjump"/>
              </a:rPr>
              <a:t>амебоїдна</a:t>
            </a:r>
            <a:r>
              <a:rPr lang="uk-UA" sz="2000" b="1" dirty="0" smtClean="0">
                <a:hlinkClick r:id="rId4" action="ppaction://hlinksldjump"/>
              </a:rPr>
              <a:t> дизентерія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928926" y="4643446"/>
            <a:ext cx="25329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триденна лихоманка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Админ\Рабочий стол\анімації\нові\10033_20120902_1178923571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8195" name="Picture 3" descr="C:\Documents and Settings\Админ\Рабочий стол\анімації\нові\default.jpe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5572132" y="3071810"/>
            <a:ext cx="3055884" cy="2294539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2" name="Выноска-облако 11"/>
          <p:cNvSpPr/>
          <p:nvPr/>
        </p:nvSpPr>
        <p:spPr>
          <a:xfrm>
            <a:off x="4786314" y="5000636"/>
            <a:ext cx="3357586" cy="1643074"/>
          </a:xfrm>
          <a:prstGeom prst="cloudCallou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990099"/>
                </a:solidFill>
              </a:rPr>
              <a:t>Попробуй ще раз. </a:t>
            </a:r>
          </a:p>
          <a:p>
            <a:pPr algn="ctr"/>
            <a:r>
              <a:rPr lang="uk-UA" sz="2400" b="1" dirty="0" smtClean="0">
                <a:solidFill>
                  <a:srgbClr val="990099"/>
                </a:solidFill>
              </a:rPr>
              <a:t>Натисни тут</a:t>
            </a:r>
            <a:endParaRPr lang="uk-UA" sz="2400" b="1" dirty="0">
              <a:solidFill>
                <a:srgbClr val="990099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 flipH="1" flipV="1">
            <a:off x="6465107" y="4536289"/>
            <a:ext cx="2500330" cy="8572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анімації\нові\fon-det-sad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643174" y="642918"/>
            <a:ext cx="35004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УРА! УРА! УРА!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правильно,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натискай тут і знатимеш більше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786050" y="2857496"/>
            <a:ext cx="1285884" cy="78581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9219" name="Picture 3" descr="C:\Documents and Settings\Админ\Рабочий стол\анімації\нові\g56004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2000232" y="2857496"/>
            <a:ext cx="5191125" cy="32385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\Рабочий стол\анімації\нові\0_4bbbc_347b91be_L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43306" y="1428736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СЕРЕДНІЙ РІВЕНЬ</a:t>
            </a:r>
            <a:endParaRPr lang="ru-RU" sz="2400" b="1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2571744"/>
            <a:ext cx="6786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Щоб уникнути ураження дизентерійною амебою потрібно:</a:t>
            </a:r>
            <a:endParaRPr lang="uk-UA" sz="24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3042" y="3500438"/>
            <a:ext cx="4652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дотримуватися правил особистої гігієни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428860" y="4071942"/>
            <a:ext cx="42185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користуватися мазями, аерозолями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357290" y="4714884"/>
            <a:ext cx="51908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застосовувати засоби для знищення комарів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Админ\Рабочий стол\анімації\нові\10033_20120902_1178923571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8195" name="Picture 3" descr="C:\Documents and Settings\Админ\Рабочий стол\анімації\нові\default.jpe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5572132" y="3071810"/>
            <a:ext cx="3055884" cy="2294539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2" name="Выноска-облако 11"/>
          <p:cNvSpPr/>
          <p:nvPr/>
        </p:nvSpPr>
        <p:spPr>
          <a:xfrm>
            <a:off x="4786314" y="5000636"/>
            <a:ext cx="3357586" cy="1643074"/>
          </a:xfrm>
          <a:prstGeom prst="cloudCallou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990099"/>
                </a:solidFill>
              </a:rPr>
              <a:t>Попробуй ще раз. </a:t>
            </a:r>
          </a:p>
          <a:p>
            <a:pPr algn="ctr"/>
            <a:r>
              <a:rPr lang="uk-UA" sz="2400" b="1" dirty="0" smtClean="0">
                <a:solidFill>
                  <a:srgbClr val="990099"/>
                </a:solidFill>
              </a:rPr>
              <a:t>Натисни тут</a:t>
            </a:r>
            <a:endParaRPr lang="uk-UA" sz="2400" b="1" dirty="0">
              <a:solidFill>
                <a:srgbClr val="990099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 flipH="1" flipV="1">
            <a:off x="6465107" y="4536289"/>
            <a:ext cx="2500330" cy="8572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анімації\нові\fon-det-sad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643174" y="642918"/>
            <a:ext cx="35004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УРА! УРА! УРА!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правильно,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натискай тут і знатимеш більше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786050" y="2857496"/>
            <a:ext cx="1285884" cy="78581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9219" name="Picture 3" descr="C:\Documents and Settings\Админ\Рабочий стол\анімації\нові\g56004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2000232" y="2857496"/>
            <a:ext cx="5191125" cy="32385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Documents and Settings\Админ\Рабочий стол\анімації\нові\shablony-dlya-prezentaziy-powerpoint-14-2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Documents and Settings\Админ\Рабочий стол\анімації\images (22)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3071802" y="714356"/>
            <a:ext cx="3209925" cy="1419225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Овал 3"/>
          <p:cNvSpPr/>
          <p:nvPr/>
        </p:nvSpPr>
        <p:spPr>
          <a:xfrm>
            <a:off x="5357818" y="2357430"/>
            <a:ext cx="2428892" cy="1357322"/>
          </a:xfrm>
          <a:prstGeom prst="ellips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dirty="0" smtClean="0">
                <a:solidFill>
                  <a:schemeClr val="bg1"/>
                </a:solidFill>
                <a:hlinkClick r:id="" action="ppaction://hlinkshowjump?jump=nextslide"/>
              </a:rPr>
              <a:t>Ну що?</a:t>
            </a:r>
          </a:p>
          <a:p>
            <a:pPr algn="ctr">
              <a:lnSpc>
                <a:spcPct val="150000"/>
              </a:lnSpc>
            </a:pPr>
            <a:r>
              <a:rPr lang="uk-UA" dirty="0" smtClean="0">
                <a:solidFill>
                  <a:schemeClr val="bg1"/>
                </a:solidFill>
                <a:hlinkClick r:id="" action="ppaction://hlinkshowjump?jump=nextslide"/>
              </a:rPr>
              <a:t>Розпочинаємо?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7" name="Стрелка влево 6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1026" name="Picture 2" descr="C:\Documents and Settings\Админ\Рабочий стол\4.02\animashki-115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1973094"/>
            <a:ext cx="1357322" cy="187310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дмин\Рабочий стол\анімації\нові\974da0feff9b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ятно 1 8"/>
          <p:cNvSpPr/>
          <p:nvPr/>
        </p:nvSpPr>
        <p:spPr>
          <a:xfrm>
            <a:off x="1571604" y="142852"/>
            <a:ext cx="4786346" cy="3714776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990099"/>
                </a:solidFill>
              </a:rPr>
              <a:t>Вітаємо!</a:t>
            </a:r>
          </a:p>
          <a:p>
            <a:pPr algn="ctr"/>
            <a:r>
              <a:rPr lang="uk-UA" sz="2400" b="1" dirty="0" smtClean="0">
                <a:solidFill>
                  <a:srgbClr val="990099"/>
                </a:solidFill>
              </a:rPr>
              <a:t>Хочеш на вищий рівень?</a:t>
            </a:r>
          </a:p>
          <a:p>
            <a:pPr algn="ctr"/>
            <a:r>
              <a:rPr lang="uk-UA" sz="2400" b="1" dirty="0" smtClean="0">
                <a:solidFill>
                  <a:srgbClr val="990099"/>
                </a:solidFill>
              </a:rPr>
              <a:t>Натисни на ведмедика… </a:t>
            </a:r>
            <a:endParaRPr lang="uk-UA" sz="2400" b="1" dirty="0">
              <a:solidFill>
                <a:srgbClr val="990099"/>
              </a:solidFill>
            </a:endParaRPr>
          </a:p>
        </p:txBody>
      </p:sp>
      <p:pic>
        <p:nvPicPr>
          <p:cNvPr id="6147" name="Picture 3" descr="C:\Documents and Settings\Админ\Рабочий стол\анімації\нові\f622e704af51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 rot="20362828">
            <a:off x="3345116" y="3199635"/>
            <a:ext cx="2110993" cy="31533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Админ\Рабочий стол\анімації\нові\61340998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571480"/>
            <a:ext cx="421923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1000100" y="1000108"/>
            <a:ext cx="3286148" cy="1714512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Кров людини і тварин споживають:</a:t>
            </a:r>
            <a:endParaRPr lang="uk-UA" sz="24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034" y="3143248"/>
            <a:ext cx="40018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самки кровосисних видів комарів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42910" y="4286256"/>
            <a:ext cx="39682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самці кровосисних видів комарів 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643042" y="5429264"/>
            <a:ext cx="18582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і самки, і самці</a:t>
            </a:r>
            <a:endParaRPr lang="uk-UA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Админ\Рабочий стол\анімації\нові\87149829_Rosinka_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5143504" y="1643050"/>
            <a:ext cx="2558906" cy="75469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200" b="1" dirty="0" smtClean="0">
                <a:solidFill>
                  <a:srgbClr val="D60093"/>
                </a:solidFill>
              </a:rPr>
              <a:t>Натисни тут…</a:t>
            </a:r>
            <a:endParaRPr lang="uk-UA" sz="3200" b="1" dirty="0">
              <a:solidFill>
                <a:srgbClr val="D60093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6929454" y="2357430"/>
            <a:ext cx="142876" cy="406904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Двойная волна 11"/>
          <p:cNvSpPr/>
          <p:nvPr/>
        </p:nvSpPr>
        <p:spPr>
          <a:xfrm>
            <a:off x="3643306" y="0"/>
            <a:ext cx="3143272" cy="1071546"/>
          </a:xfrm>
          <a:prstGeom prst="doubleWave">
            <a:avLst/>
          </a:prstGeom>
          <a:solidFill>
            <a:schemeClr val="tx2">
              <a:lumMod val="20000"/>
              <a:lumOff val="80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214290"/>
            <a:ext cx="2643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D60093"/>
                </a:solidFill>
              </a:rPr>
              <a:t>Не здавайся!</a:t>
            </a:r>
            <a:endParaRPr lang="uk-UA" sz="3200" dirty="0"/>
          </a:p>
        </p:txBody>
      </p:sp>
      <p:pic>
        <p:nvPicPr>
          <p:cNvPr id="11267" name="Picture 3" descr="C:\Documents and Settings\Админ\Рабочий стол\анімації\нові\vinni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6357950" y="2571744"/>
            <a:ext cx="2643192" cy="176212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Админ\Рабочий стол\анімації\нові\animatia_91003800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3443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4929190" y="0"/>
            <a:ext cx="4000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Молодець! Рухайся далі…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8572528" y="857232"/>
            <a:ext cx="285752" cy="478342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1026" name="Picture 2" descr="C:\Documents and Settings\Админ\Рабочий стол\4.02\animacionnaja-kartinka-babochka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82612">
            <a:off x="7868370" y="1559165"/>
            <a:ext cx="1230867" cy="92412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Админ\Рабочий стол\анімації\нові\61340998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571480"/>
            <a:ext cx="421923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714348" y="1000108"/>
            <a:ext cx="4000528" cy="1857388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Із крові людини клітини малярійного плазмодія спочатку потрапляють у:</a:t>
            </a:r>
            <a:endParaRPr lang="uk-UA" sz="24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85786" y="3143248"/>
            <a:ext cx="22653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кишечник людини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571604" y="4071942"/>
            <a:ext cx="19784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печінку людини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071670" y="5214950"/>
            <a:ext cx="22048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кишечник комара</a:t>
            </a:r>
            <a:endParaRPr lang="uk-UA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Админ\Рабочий стол\анімації\нові\87149829_Rosinka_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5143504" y="1643050"/>
            <a:ext cx="2558906" cy="75469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200" b="1" dirty="0" smtClean="0">
                <a:solidFill>
                  <a:srgbClr val="D60093"/>
                </a:solidFill>
              </a:rPr>
              <a:t>Натисни тут…</a:t>
            </a:r>
            <a:endParaRPr lang="uk-UA" sz="3200" b="1" dirty="0">
              <a:solidFill>
                <a:srgbClr val="D60093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6929454" y="2357430"/>
            <a:ext cx="142876" cy="406904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Двойная волна 11"/>
          <p:cNvSpPr/>
          <p:nvPr/>
        </p:nvSpPr>
        <p:spPr>
          <a:xfrm>
            <a:off x="3643306" y="0"/>
            <a:ext cx="3143272" cy="1071546"/>
          </a:xfrm>
          <a:prstGeom prst="doubleWave">
            <a:avLst/>
          </a:prstGeom>
          <a:solidFill>
            <a:schemeClr val="tx2">
              <a:lumMod val="20000"/>
              <a:lumOff val="80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214290"/>
            <a:ext cx="2643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D60093"/>
                </a:solidFill>
              </a:rPr>
              <a:t>Не здавайся!</a:t>
            </a:r>
            <a:endParaRPr lang="uk-UA" sz="3200" dirty="0"/>
          </a:p>
        </p:txBody>
      </p:sp>
      <p:pic>
        <p:nvPicPr>
          <p:cNvPr id="11267" name="Picture 3" descr="C:\Documents and Settings\Админ\Рабочий стол\анімації\нові\vinni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6357950" y="2571744"/>
            <a:ext cx="2643192" cy="176212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Админ\Рабочий стол\анімації\нові\animatia_91003800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3443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4929190" y="0"/>
            <a:ext cx="4000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Молодець! Рухайся далі…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8572528" y="857232"/>
            <a:ext cx="285752" cy="478342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3074" name="Picture 2" descr="C:\Documents and Settings\Админ\Рабочий стол\4.02\animacionnaja-kartinka-babochka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015371">
            <a:off x="7777165" y="1500174"/>
            <a:ext cx="1366835" cy="102620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Админ\Рабочий стол\анімації\нові\61340998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571480"/>
            <a:ext cx="421923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428596" y="928670"/>
            <a:ext cx="4357718" cy="2643206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Напади лихоманки трапляються кожні 48 годин, бо клітини малярійного плазмодія потрапляють у:</a:t>
            </a:r>
            <a:endParaRPr lang="uk-UA" sz="24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85786" y="3643314"/>
            <a:ext cx="30003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еритроцити крові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785918" y="4357694"/>
            <a:ext cx="19784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печінку людини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285984" y="5286388"/>
            <a:ext cx="16431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плазму крові</a:t>
            </a:r>
            <a:endParaRPr lang="uk-UA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Админ\Рабочий стол\анімації\нові\87149829_Rosinka_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5143504" y="1643050"/>
            <a:ext cx="2558906" cy="75469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200" b="1" dirty="0" smtClean="0">
                <a:solidFill>
                  <a:srgbClr val="D60093"/>
                </a:solidFill>
              </a:rPr>
              <a:t>Натисни тут…</a:t>
            </a:r>
            <a:endParaRPr lang="uk-UA" sz="3200" b="1" dirty="0">
              <a:solidFill>
                <a:srgbClr val="D60093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6929454" y="2357430"/>
            <a:ext cx="142876" cy="406904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Двойная волна 11"/>
          <p:cNvSpPr/>
          <p:nvPr/>
        </p:nvSpPr>
        <p:spPr>
          <a:xfrm>
            <a:off x="3643306" y="0"/>
            <a:ext cx="3143272" cy="1071546"/>
          </a:xfrm>
          <a:prstGeom prst="doubleWave">
            <a:avLst/>
          </a:prstGeom>
          <a:solidFill>
            <a:schemeClr val="tx2">
              <a:lumMod val="20000"/>
              <a:lumOff val="80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214290"/>
            <a:ext cx="2643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D60093"/>
                </a:solidFill>
              </a:rPr>
              <a:t>Не здавайся!</a:t>
            </a:r>
            <a:endParaRPr lang="uk-UA" sz="3200" dirty="0"/>
          </a:p>
        </p:txBody>
      </p:sp>
      <p:pic>
        <p:nvPicPr>
          <p:cNvPr id="11267" name="Picture 3" descr="C:\Documents and Settings\Админ\Рабочий стол\анімації\нові\vinni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6357950" y="2571744"/>
            <a:ext cx="2643192" cy="176212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Админ\Рабочий стол\анімації\нові\animatia_91003800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3443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4929190" y="0"/>
            <a:ext cx="4000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Молодець! Рухайся далі…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8572528" y="857232"/>
            <a:ext cx="285752" cy="478342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4098" name="Picture 2" descr="C:\Documents and Settings\Админ\Рабочий стол\4.02\animacionnaja-kartinka-babochka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9625907">
            <a:off x="7878503" y="1493328"/>
            <a:ext cx="1319411" cy="99059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\Рабочий стол\анімації\peyazh-9.gif"/>
          <p:cNvPicPr>
            <a:picLocks noChangeAspect="1" noChangeArrowheads="1" noCrop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48"/>
          </a:xfrm>
          <a:prstGeom prst="rect">
            <a:avLst/>
          </a:prstGeom>
          <a:noFill/>
        </p:spPr>
      </p:pic>
      <p:sp>
        <p:nvSpPr>
          <p:cNvPr id="8" name="Управляющая кнопка: назад 7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9" name="Стрелка влево 8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Лента лицом вниз 11"/>
          <p:cNvSpPr/>
          <p:nvPr/>
        </p:nvSpPr>
        <p:spPr>
          <a:xfrm>
            <a:off x="285720" y="3857628"/>
            <a:ext cx="3643338" cy="684086"/>
          </a:xfrm>
          <a:prstGeom prst="ribbon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99CC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1214414" y="4000504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ПОЧАТКОВИЙ</a:t>
            </a:r>
            <a:endParaRPr lang="uk-UA" sz="2000" b="1" dirty="0"/>
          </a:p>
        </p:txBody>
      </p:sp>
      <p:sp>
        <p:nvSpPr>
          <p:cNvPr id="13" name="Лента лицом вниз 12"/>
          <p:cNvSpPr/>
          <p:nvPr/>
        </p:nvSpPr>
        <p:spPr>
          <a:xfrm>
            <a:off x="5357818" y="3214686"/>
            <a:ext cx="3643338" cy="684086"/>
          </a:xfrm>
          <a:prstGeom prst="ribbon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Лента лицом вниз 13"/>
          <p:cNvSpPr/>
          <p:nvPr/>
        </p:nvSpPr>
        <p:spPr>
          <a:xfrm>
            <a:off x="3643306" y="4786322"/>
            <a:ext cx="5214974" cy="684086"/>
          </a:xfrm>
          <a:prstGeom prst="ribbon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TextBox 5"/>
          <p:cNvSpPr txBox="1"/>
          <p:nvPr/>
        </p:nvSpPr>
        <p:spPr>
          <a:xfrm>
            <a:off x="6286512" y="3357562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СЕРЕДНІЙ</a:t>
            </a:r>
            <a:endParaRPr lang="uk-UA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929190" y="4929198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hlinkClick r:id="rId5" action="ppaction://hlinksldjump"/>
              </a:rPr>
              <a:t>ДОСТАТНІЙ І ВИСОКИЙ</a:t>
            </a:r>
            <a:endParaRPr lang="uk-UA" sz="2000" b="1" dirty="0"/>
          </a:p>
        </p:txBody>
      </p:sp>
      <p:sp>
        <p:nvSpPr>
          <p:cNvPr id="15" name="Волна 14"/>
          <p:cNvSpPr/>
          <p:nvPr/>
        </p:nvSpPr>
        <p:spPr>
          <a:xfrm>
            <a:off x="3714744" y="357166"/>
            <a:ext cx="2786082" cy="914400"/>
          </a:xfrm>
          <a:prstGeom prst="wave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TextBox 2"/>
          <p:cNvSpPr txBox="1"/>
          <p:nvPr/>
        </p:nvSpPr>
        <p:spPr>
          <a:xfrm>
            <a:off x="3786182" y="500042"/>
            <a:ext cx="27013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CC0066"/>
                </a:solidFill>
              </a:rPr>
              <a:t>Обери рівень:</a:t>
            </a:r>
            <a:endParaRPr lang="uk-UA" sz="3200" b="1" dirty="0">
              <a:solidFill>
                <a:srgbClr val="CC0066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Админ\Рабочий стол\анімації\нові\61340998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571480"/>
            <a:ext cx="421923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642910" y="1071546"/>
            <a:ext cx="3929090" cy="2214578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Дизентерійна амеба не завдає шкоди, коли:</a:t>
            </a:r>
            <a:endParaRPr lang="uk-UA" sz="24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28662" y="3357562"/>
            <a:ext cx="30003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мешкає у кишечнику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428728" y="4214818"/>
            <a:ext cx="30003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проникає у слизову оболонку кишечнику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000100" y="5500702"/>
            <a:ext cx="35782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живиться еритроцитами крові</a:t>
            </a:r>
            <a:endParaRPr lang="uk-UA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Админ\Рабочий стол\анімації\нові\87149829_Rosinka_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5143504" y="1643050"/>
            <a:ext cx="2558906" cy="75469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200" b="1" dirty="0" smtClean="0">
                <a:solidFill>
                  <a:srgbClr val="D60093"/>
                </a:solidFill>
              </a:rPr>
              <a:t>Натисни тут…</a:t>
            </a:r>
            <a:endParaRPr lang="uk-UA" sz="3200" b="1" dirty="0">
              <a:solidFill>
                <a:srgbClr val="D60093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6929454" y="2357430"/>
            <a:ext cx="142876" cy="406904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Двойная волна 11"/>
          <p:cNvSpPr/>
          <p:nvPr/>
        </p:nvSpPr>
        <p:spPr>
          <a:xfrm>
            <a:off x="3643306" y="0"/>
            <a:ext cx="3143272" cy="1071546"/>
          </a:xfrm>
          <a:prstGeom prst="doubleWave">
            <a:avLst/>
          </a:prstGeom>
          <a:solidFill>
            <a:schemeClr val="tx2">
              <a:lumMod val="20000"/>
              <a:lumOff val="80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214290"/>
            <a:ext cx="2643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D60093"/>
                </a:solidFill>
              </a:rPr>
              <a:t>Не здавайся!</a:t>
            </a:r>
            <a:endParaRPr lang="uk-UA" sz="3200" dirty="0"/>
          </a:p>
        </p:txBody>
      </p:sp>
      <p:pic>
        <p:nvPicPr>
          <p:cNvPr id="11267" name="Picture 3" descr="C:\Documents and Settings\Админ\Рабочий стол\анімації\нові\vinni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6357950" y="2571744"/>
            <a:ext cx="2643192" cy="176212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Админ\Рабочий стол\анімації\нові\animatia_91003800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3443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4929190" y="0"/>
            <a:ext cx="4000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Молодець! Рухайся далі…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8572528" y="857232"/>
            <a:ext cx="285752" cy="478342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5122" name="Picture 2" descr="C:\Documents and Settings\Админ\Рабочий стол\4.02\animacionnaja-kartinka-babochka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9376048">
            <a:off x="7777164" y="1571612"/>
            <a:ext cx="1366836" cy="102620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дмин\Рабочий стол\анімації\нові\974da0feff9b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ятно 1 8"/>
          <p:cNvSpPr/>
          <p:nvPr/>
        </p:nvSpPr>
        <p:spPr>
          <a:xfrm>
            <a:off x="2071670" y="642918"/>
            <a:ext cx="3571900" cy="2714644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990099"/>
                </a:solidFill>
              </a:rPr>
              <a:t>Вітаємо!</a:t>
            </a:r>
          </a:p>
          <a:p>
            <a:pPr algn="ctr"/>
            <a:r>
              <a:rPr lang="uk-UA" sz="2400" b="1" dirty="0" smtClean="0">
                <a:solidFill>
                  <a:srgbClr val="990099"/>
                </a:solidFill>
              </a:rPr>
              <a:t>Гра закінчилася!</a:t>
            </a:r>
          </a:p>
        </p:txBody>
      </p:sp>
      <p:sp>
        <p:nvSpPr>
          <p:cNvPr id="7" name="Блок-схема: перфолента 6">
            <a:hlinkClick r:id="" action="ppaction://hlinkshowjump?jump=nextslide"/>
          </p:cNvPr>
          <p:cNvSpPr/>
          <p:nvPr/>
        </p:nvSpPr>
        <p:spPr>
          <a:xfrm>
            <a:off x="214282" y="5143512"/>
            <a:ext cx="914400" cy="804672"/>
          </a:xfrm>
          <a:prstGeom prst="flowChartPunchedTap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uk-UA" dirty="0"/>
          </a:p>
        </p:txBody>
      </p:sp>
      <p:pic>
        <p:nvPicPr>
          <p:cNvPr id="13314" name="Picture 2" descr="C:\Documents and Settings\Админ\Рабочий стол\анімації\pod-vodoj25.gif"/>
          <p:cNvPicPr>
            <a:picLocks noChangeAspect="1" noChangeArrowheads="1" noCrop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2071670" y="3286124"/>
            <a:ext cx="4762500" cy="2562225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Стрелка влево 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28604"/>
            <a:ext cx="90011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СПИСОК ВИКОРИСТАНИХ ДЖЕРЕЛ: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Література: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71472" y="1285860"/>
            <a:ext cx="8143932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uk-UA" dirty="0" smtClean="0">
                <a:cs typeface="Times New Roman" pitchFamily="18" charset="0"/>
              </a:rPr>
              <a:t>- 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Програма з біології для 6-9 класів загальноосвітніх навчальних закладів, затверджена наказом Міністерства №664  від 06.06 2012 р.  зі змінами, затвердженими наказом Міністерства № 585 від 29.05.2015 . 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– [Електронний ресурс]. – Режим доступу: </a:t>
            </a:r>
            <a:r>
              <a:rPr lang="ru-RU" u="sng" dirty="0" smtClean="0">
                <a:solidFill>
                  <a:srgbClr val="7030A0"/>
                </a:solidFill>
                <a:cs typeface="Times New Roman" pitchFamily="18" charset="0"/>
                <a:hlinkClick r:id="rId2"/>
              </a:rPr>
              <a:t>http://iitzo.gov.ua/serednya-osvita-navchalni-prohramy/</a:t>
            </a:r>
            <a:r>
              <a:rPr lang="uk-UA" u="sng" dirty="0" smtClean="0">
                <a:solidFill>
                  <a:srgbClr val="7030A0"/>
                </a:solidFill>
                <a:cs typeface="Times New Roman" pitchFamily="18" charset="0"/>
              </a:rPr>
              <a:t>.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 (</a:t>
            </a:r>
            <a:r>
              <a:rPr lang="uk-UA" i="1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електронне джерело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)</a:t>
            </a:r>
            <a:endParaRPr lang="uk-UA" dirty="0" smtClean="0">
              <a:solidFill>
                <a:srgbClr val="7030A0"/>
              </a:solidFill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Остапченко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Л. І.,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Балан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П. Г., Матяш Н. Ю., Мусієнко М. М., Славний П. С., Серебряков В. В , Поліщук В. П. Біологія. Підручник для загальноосвітніх навчальних закладів. 6 клас – К.: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Генеза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, 2014. – С. 48-77. (</a:t>
            </a:r>
            <a:r>
              <a:rPr lang="uk-UA" i="1" dirty="0" smtClean="0">
                <a:solidFill>
                  <a:srgbClr val="7030A0"/>
                </a:solidFill>
                <a:cs typeface="Times New Roman" pitchFamily="18" charset="0"/>
              </a:rPr>
              <a:t>підручник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)</a:t>
            </a:r>
          </a:p>
          <a:p>
            <a:pPr algn="just">
              <a:buFontTx/>
              <a:buChar char="-"/>
            </a:pPr>
            <a:r>
              <a:rPr lang="uk-UA" dirty="0" smtClean="0">
                <a:solidFill>
                  <a:srgbClr val="7030A0"/>
                </a:solidFill>
              </a:rPr>
              <a:t> </a:t>
            </a:r>
            <a:r>
              <a:rPr lang="uk-UA" dirty="0" err="1" smtClean="0">
                <a:solidFill>
                  <a:srgbClr val="7030A0"/>
                </a:solidFill>
              </a:rPr>
              <a:t>Кулініч</a:t>
            </a:r>
            <a:r>
              <a:rPr lang="uk-UA" dirty="0" smtClean="0">
                <a:solidFill>
                  <a:srgbClr val="7030A0"/>
                </a:solidFill>
              </a:rPr>
              <a:t> О. М., Юрченко Л. П. Біологія. 7 клас: зошит для поточного оцінювання – 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Х.: ПЕТ, 2013. – 56 </a:t>
            </a:r>
            <a:r>
              <a:rPr lang="en-US" dirty="0" smtClean="0">
                <a:solidFill>
                  <a:srgbClr val="7030A0"/>
                </a:solidFill>
                <a:cs typeface="Times New Roman" pitchFamily="18" charset="0"/>
              </a:rPr>
              <a:t>c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. + 32 </a:t>
            </a:r>
            <a:r>
              <a:rPr lang="en-US" dirty="0" smtClean="0">
                <a:solidFill>
                  <a:srgbClr val="7030A0"/>
                </a:solidFill>
                <a:cs typeface="Times New Roman" pitchFamily="18" charset="0"/>
              </a:rPr>
              <a:t>c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. вкладка. (</a:t>
            </a:r>
            <a:r>
              <a:rPr lang="uk-UA" i="1" dirty="0" smtClean="0">
                <a:solidFill>
                  <a:srgbClr val="7030A0"/>
                </a:solidFill>
                <a:cs typeface="Times New Roman" pitchFamily="18" charset="0"/>
              </a:rPr>
              <a:t>зошит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)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42910" y="4071942"/>
            <a:ext cx="757239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Інтернет-ресурси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dirty="0" smtClean="0">
                <a:ea typeface="Times New Roman" pitchFamily="18" charset="0"/>
                <a:hlinkClick r:id="rId3"/>
              </a:rPr>
              <a:t>-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  <a:hlinkClick r:id="rId3"/>
              </a:rPr>
              <a:t> http://mon.gov.ua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  <a:hlinkClick r:id="rId4"/>
              </a:rPr>
              <a:t>- http://uk.wikipedia.org/wiki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5"/>
              </a:rPr>
              <a:t> http://pidruchniki.com/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6"/>
              </a:rPr>
              <a:t> </a:t>
            </a:r>
            <a:r>
              <a:rPr lang="en-US" dirty="0" smtClean="0">
                <a:ea typeface="Times New Roman" pitchFamily="18" charset="0"/>
                <a:cs typeface="Times New Roman" pitchFamily="18" charset="0"/>
                <a:hlinkClick r:id="rId6"/>
              </a:rPr>
              <a:t>http://mirgif.com/zhivotnyj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7"/>
              </a:rPr>
              <a:t> </a:t>
            </a:r>
            <a:r>
              <a:rPr lang="en-US" dirty="0" smtClean="0">
                <a:ea typeface="Times New Roman" pitchFamily="18" charset="0"/>
                <a:cs typeface="Times New Roman" pitchFamily="18" charset="0"/>
                <a:hlinkClick r:id="rId7"/>
              </a:rPr>
              <a:t>https://www.google.com.ua/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uk-UA" dirty="0" smtClean="0"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анімації\нові\4ac06af2e682.jp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6762" y="-5080"/>
            <a:ext cx="9137237" cy="686308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643438" y="1785926"/>
            <a:ext cx="3571900" cy="225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0099FF"/>
                </a:solidFill>
              </a:rPr>
              <a:t>До паразитичних одноклітинних твариноподібних організмів </a:t>
            </a:r>
            <a:r>
              <a:rPr lang="uk-UA" sz="2400" b="1" dirty="0" smtClean="0">
                <a:solidFill>
                  <a:srgbClr val="CC0066"/>
                </a:solidFill>
              </a:rPr>
              <a:t>НЕ</a:t>
            </a:r>
            <a:r>
              <a:rPr lang="uk-UA" sz="2400" b="1" dirty="0" smtClean="0">
                <a:solidFill>
                  <a:srgbClr val="0099FF"/>
                </a:solidFill>
              </a:rPr>
              <a:t> належить:</a:t>
            </a:r>
            <a:endParaRPr lang="uk-UA" sz="2400" b="1" dirty="0">
              <a:solidFill>
                <a:srgbClr val="0099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57884" y="4714884"/>
            <a:ext cx="17256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амеба протей</a:t>
            </a:r>
            <a:endParaRPr lang="uk-UA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000628" y="4214818"/>
            <a:ext cx="27574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малярійний плазмодій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86314" y="5286388"/>
            <a:ext cx="24513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дизентерійна амеба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4643438" y="1285860"/>
            <a:ext cx="350046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C:\Documents and Settings\Админ\Рабочий стол\анімації\нові\9381760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273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43438" y="1428736"/>
            <a:ext cx="3429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990099"/>
                </a:solidFill>
              </a:rPr>
              <a:t>Не хвилюйся, 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990099"/>
                </a:solidFill>
              </a:rPr>
              <a:t>Щоб продовжити натисни на сонечко…</a:t>
            </a:r>
            <a:endParaRPr lang="uk-UA" sz="2400" b="1" dirty="0">
              <a:solidFill>
                <a:srgbClr val="990099"/>
              </a:solidFill>
            </a:endParaRPr>
          </a:p>
        </p:txBody>
      </p:sp>
      <p:cxnSp>
        <p:nvCxnSpPr>
          <p:cNvPr id="6" name="Соединительная линия уступом 5"/>
          <p:cNvCxnSpPr/>
          <p:nvPr/>
        </p:nvCxnSpPr>
        <p:spPr>
          <a:xfrm flipV="1">
            <a:off x="3214678" y="2214554"/>
            <a:ext cx="1428760" cy="642942"/>
          </a:xfrm>
          <a:prstGeom prst="bentConnector3">
            <a:avLst>
              <a:gd name="adj1" fmla="val 50000"/>
            </a:avLst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4098" name="Picture 2" descr="C:\Documents and Settings\Админ\Рабочий стол\анімації\нові\0_63c2d_23bf705e_orig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857224" y="1571612"/>
            <a:ext cx="3071834" cy="2643206"/>
          </a:xfrm>
          <a:prstGeom prst="rect">
            <a:avLst/>
          </a:prstGeom>
          <a:noFill/>
        </p:spPr>
      </p:pic>
      <p:pic>
        <p:nvPicPr>
          <p:cNvPr id="4100" name="Picture 4" descr="C:\Documents and Settings\Админ\Рабочий стол\анімації\нові\84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 rot="15353636">
            <a:off x="4916687" y="3735634"/>
            <a:ext cx="2065599" cy="202691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\Рабочий стол\анімації\нові\bfb1950123fe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Овальная выноска 2"/>
          <p:cNvSpPr/>
          <p:nvPr/>
        </p:nvSpPr>
        <p:spPr>
          <a:xfrm>
            <a:off x="3714744" y="642918"/>
            <a:ext cx="4786346" cy="2428892"/>
          </a:xfrm>
          <a:prstGeom prst="wedgeEllipseCallou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990099"/>
                </a:solidFill>
              </a:rPr>
              <a:t>Вітаю! Ти молодець і сонечко тобі світить! Натискай на мишеня, щоб рухатися далі…</a:t>
            </a:r>
            <a:endParaRPr lang="uk-UA" sz="2400" b="1" dirty="0">
              <a:solidFill>
                <a:srgbClr val="990099"/>
              </a:solidFill>
            </a:endParaRPr>
          </a:p>
        </p:txBody>
      </p:sp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5123" name="Picture 3" descr="C:\Documents and Settings\Админ\Рабочий стол\анімації\нові\b48dda5b149ca03a962c2983fad4eadb_full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5786446" y="3000372"/>
            <a:ext cx="2714644" cy="271464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124" name="Picture 4" descr="C:\Documents and Settings\Админ\Рабочий стол\анімації\нові\1094018.gif"/>
          <p:cNvPicPr>
            <a:picLocks noChangeAspect="1" noChangeArrowheads="1" noCrop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>
            <a:off x="2357422" y="2571744"/>
            <a:ext cx="2286000" cy="3048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анімації\нові\4ac06af2e682.jp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0" y="-5081"/>
            <a:ext cx="9143999" cy="686815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929190" y="2000240"/>
            <a:ext cx="3571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0099FF"/>
                </a:solidFill>
              </a:rPr>
              <a:t>Дизентерійна амеба живе в:</a:t>
            </a:r>
            <a:endParaRPr lang="uk-UA" sz="2400" b="1" dirty="0">
              <a:solidFill>
                <a:srgbClr val="0099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0694" y="4143380"/>
            <a:ext cx="23871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кишечнику людини</a:t>
            </a:r>
            <a:endParaRPr lang="uk-UA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214942" y="3357562"/>
            <a:ext cx="2303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ротовій порожнині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000628" y="4929198"/>
            <a:ext cx="1936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печінці людини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4643438" y="1285860"/>
            <a:ext cx="350046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6429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C:\Documents and Settings\Админ\Рабочий стол\анімації\нові\9381760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273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43438" y="1428736"/>
            <a:ext cx="3429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990099"/>
                </a:solidFill>
              </a:rPr>
              <a:t>Не хвилюйся, 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990099"/>
                </a:solidFill>
              </a:rPr>
              <a:t>Щоб продовжити натисни на сонечко…</a:t>
            </a:r>
            <a:endParaRPr lang="uk-UA" sz="2400" b="1" dirty="0">
              <a:solidFill>
                <a:srgbClr val="990099"/>
              </a:solidFill>
            </a:endParaRPr>
          </a:p>
        </p:txBody>
      </p:sp>
      <p:cxnSp>
        <p:nvCxnSpPr>
          <p:cNvPr id="6" name="Соединительная линия уступом 5"/>
          <p:cNvCxnSpPr/>
          <p:nvPr/>
        </p:nvCxnSpPr>
        <p:spPr>
          <a:xfrm flipV="1">
            <a:off x="3214678" y="2214554"/>
            <a:ext cx="1428760" cy="642942"/>
          </a:xfrm>
          <a:prstGeom prst="bentConnector3">
            <a:avLst>
              <a:gd name="adj1" fmla="val 50000"/>
            </a:avLst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4098" name="Picture 2" descr="C:\Documents and Settings\Админ\Рабочий стол\анімації\нові\0_63c2d_23bf705e_orig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857224" y="1571612"/>
            <a:ext cx="3071834" cy="2643206"/>
          </a:xfrm>
          <a:prstGeom prst="rect">
            <a:avLst/>
          </a:prstGeom>
          <a:noFill/>
        </p:spPr>
      </p:pic>
      <p:pic>
        <p:nvPicPr>
          <p:cNvPr id="4100" name="Picture 4" descr="C:\Documents and Settings\Админ\Рабочий стол\анімації\нові\84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 rot="15353636">
            <a:off x="4916687" y="3735634"/>
            <a:ext cx="2065599" cy="202691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707</TotalTime>
  <Words>938</Words>
  <PresentationFormat>Экран (4:3)</PresentationFormat>
  <Paragraphs>283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Конуріна Г.І.</dc:creator>
  <cp:lastModifiedBy>Galina</cp:lastModifiedBy>
  <cp:revision>76</cp:revision>
  <dcterms:modified xsi:type="dcterms:W3CDTF">2016-02-16T11:39:06Z</dcterms:modified>
</cp:coreProperties>
</file>