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5" r:id="rId6"/>
    <p:sldId id="273" r:id="rId7"/>
    <p:sldId id="271" r:id="rId8"/>
    <p:sldId id="274" r:id="rId9"/>
    <p:sldId id="261" r:id="rId10"/>
    <p:sldId id="268" r:id="rId11"/>
    <p:sldId id="269" r:id="rId12"/>
    <p:sldId id="262" r:id="rId13"/>
    <p:sldId id="275" r:id="rId14"/>
    <p:sldId id="270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0" autoAdjust="0"/>
    <p:restoredTop sz="99650" autoAdjust="0"/>
  </p:normalViewPr>
  <p:slideViewPr>
    <p:cSldViewPr>
      <p:cViewPr varScale="1">
        <p:scale>
          <a:sx n="93" d="100"/>
          <a:sy n="93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40;&#1076;&#1084;&#1080;&#1085;&#1080;&#1089;&#1090;&#1088;&#1072;&#1090;&#1086;&#1088;\Desktop\&#1055;&#1088;&#1077;&#1079;&#1077;&#1085;&#1090;&#1072;&#1094;&#1110;&#1111;\Musik\&#1050;&#1083;&#1072;&#1089;&#1089;&#1080;&#1095;&#1077;&#1089;&#1082;&#1072;&#1103;_&#1084;&#1091;&#1079;&#1099;&#1082;&#1072;_&#1074;_&#1089;&#1086;&#1074;&#1088;&#1077;&#1084;&#1077;&#1085;&#1085;&#1086;&#1081;_&#1086;&#1073;&#1088;&#1072;&#1073;&#1086;&#1090;&#1082;&#1077;__Track_1(MusVid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online.ru/" TargetMode="External"/><Relationship Id="rId2" Type="http://schemas.openxmlformats.org/officeDocument/2006/relationships/hyperlink" Target="http://litopys.org.ua/cultur/cult1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vitppt.com.ua/rizne/ivan-petrovich-martos.html" TargetMode="External"/><Relationship Id="rId4" Type="http://schemas.openxmlformats.org/officeDocument/2006/relationships/hyperlink" Target="http://www.vokrugsvet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184576" cy="1219200"/>
          </a:xfrm>
        </p:spPr>
        <p:txBody>
          <a:bodyPr/>
          <a:lstStyle/>
          <a:p>
            <a:r>
              <a:rPr lang="uk-UA" dirty="0" smtClean="0"/>
              <a:t>Іван </a:t>
            </a:r>
            <a:r>
              <a:rPr lang="uk-UA" dirty="0" err="1" smtClean="0"/>
              <a:t>Мартос</a:t>
            </a:r>
            <a:endParaRPr lang="ru-RU" dirty="0"/>
          </a:p>
        </p:txBody>
      </p:sp>
      <p:pic>
        <p:nvPicPr>
          <p:cNvPr id="14338" name="Picture 2" descr="http://www.gorod.cn.ua/image/news/people/pl_25.12.08_martos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3577580" cy="4770107"/>
          </a:xfrm>
          <a:prstGeom prst="rect">
            <a:avLst/>
          </a:prstGeom>
          <a:noFill/>
        </p:spPr>
      </p:pic>
      <p:pic>
        <p:nvPicPr>
          <p:cNvPr id="14340" name="Picture 4" descr="http://dic.academic.ru/pictures/wiki/files/73/I.P._Martos_by_P.O._Ros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420888"/>
            <a:ext cx="3889555" cy="3960440"/>
          </a:xfrm>
          <a:prstGeom prst="rect">
            <a:avLst/>
          </a:prstGeom>
          <a:noFill/>
        </p:spPr>
      </p:pic>
      <p:pic>
        <p:nvPicPr>
          <p:cNvPr id="6" name="Классическая_музыка_в_современной_обработке__Track_1(MusVid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мартос\0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3048000" cy="50196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Пам'ятник на надгробку Потьомкіна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мартос\image064.jpg"/>
          <p:cNvPicPr>
            <a:picLocks noChangeAspect="1" noChangeArrowheads="1"/>
          </p:cNvPicPr>
          <p:nvPr/>
        </p:nvPicPr>
        <p:blipFill>
          <a:blip r:embed="rId2" cstate="print"/>
          <a:srcRect b="35714"/>
          <a:stretch>
            <a:fillRect/>
          </a:stretch>
        </p:blipFill>
        <p:spPr bwMode="auto">
          <a:xfrm>
            <a:off x="1714480" y="214290"/>
            <a:ext cx="6000792" cy="5143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Пам’ятник Ломоносову в Архангельську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39999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Пізній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період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Вдалішим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виявивсь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пам'ятник</a:t>
            </a:r>
            <a:r>
              <a:rPr lang="ru-RU" b="1" dirty="0" smtClean="0">
                <a:solidFill>
                  <a:srgbClr val="002060"/>
                </a:solidFill>
              </a:rPr>
              <a:t> герцогу </a:t>
            </a:r>
            <a:r>
              <a:rPr lang="ru-RU" b="1" dirty="0" err="1" smtClean="0">
                <a:solidFill>
                  <a:srgbClr val="002060"/>
                </a:solidFill>
              </a:rPr>
              <a:t>Рішельє</a:t>
            </a:r>
            <a:r>
              <a:rPr lang="ru-RU" b="1" dirty="0" smtClean="0">
                <a:solidFill>
                  <a:srgbClr val="002060"/>
                </a:solidFill>
              </a:rPr>
              <a:t> в </a:t>
            </a:r>
            <a:r>
              <a:rPr lang="ru-RU" b="1" dirty="0" err="1" smtClean="0">
                <a:solidFill>
                  <a:srgbClr val="002060"/>
                </a:solidFill>
              </a:rPr>
              <a:t>Одесі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(бронза, 1823—1828),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несе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собі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багато</a:t>
            </a:r>
            <a:r>
              <a:rPr lang="ru-RU" dirty="0" smtClean="0">
                <a:solidFill>
                  <a:srgbClr val="002060"/>
                </a:solidFill>
              </a:rPr>
              <a:t> рис </a:t>
            </a:r>
            <a:r>
              <a:rPr lang="ru-RU" dirty="0" err="1" smtClean="0">
                <a:solidFill>
                  <a:srgbClr val="002060"/>
                </a:solidFill>
              </a:rPr>
              <a:t>пізньої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творчості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, в </a:t>
            </a:r>
            <a:r>
              <a:rPr lang="ru-RU" dirty="0" err="1" smtClean="0">
                <a:solidFill>
                  <a:srgbClr val="002060"/>
                </a:solidFill>
              </a:rPr>
              <a:t>якому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помітні</a:t>
            </a:r>
            <a:r>
              <a:rPr lang="ru-RU" dirty="0" smtClean="0">
                <a:solidFill>
                  <a:srgbClr val="002060"/>
                </a:solidFill>
              </a:rPr>
              <a:t> нотки ригоризму, </a:t>
            </a:r>
            <a:r>
              <a:rPr lang="ru-RU" dirty="0" err="1" smtClean="0">
                <a:solidFill>
                  <a:srgbClr val="002060"/>
                </a:solidFill>
              </a:rPr>
              <a:t>схильність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надмірної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узагальненості</a:t>
            </a:r>
            <a:r>
              <a:rPr lang="ru-RU" dirty="0" smtClean="0">
                <a:solidFill>
                  <a:srgbClr val="002060"/>
                </a:solidFill>
              </a:rPr>
              <a:t> форм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в той же час до </a:t>
            </a:r>
            <a:r>
              <a:rPr lang="ru-RU" dirty="0" err="1" smtClean="0">
                <a:solidFill>
                  <a:srgbClr val="002060"/>
                </a:solidFill>
              </a:rPr>
              <a:t>дріб'язковості</a:t>
            </a:r>
            <a:r>
              <a:rPr lang="ru-RU" dirty="0" smtClean="0">
                <a:solidFill>
                  <a:srgbClr val="002060"/>
                </a:solidFill>
              </a:rPr>
              <a:t> в деталях (</a:t>
            </a:r>
            <a:r>
              <a:rPr lang="ru-RU" b="1" dirty="0" err="1" smtClean="0">
                <a:solidFill>
                  <a:srgbClr val="002060"/>
                </a:solidFill>
              </a:rPr>
              <a:t>пам'ятник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Олександру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в </a:t>
            </a:r>
            <a:r>
              <a:rPr lang="ru-RU" dirty="0" err="1" smtClean="0">
                <a:solidFill>
                  <a:srgbClr val="002060"/>
                </a:solidFill>
              </a:rPr>
              <a:t>Таганрозі</a:t>
            </a:r>
            <a:r>
              <a:rPr lang="ru-RU" dirty="0" smtClean="0">
                <a:solidFill>
                  <a:srgbClr val="002060"/>
                </a:solidFill>
              </a:rPr>
              <a:t>, бронза, 1828—1831). Один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найвдаліших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монументів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пам'ятник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Потьомкіну</a:t>
            </a:r>
            <a:r>
              <a:rPr lang="ru-RU" b="1" dirty="0" smtClean="0">
                <a:solidFill>
                  <a:srgbClr val="002060"/>
                </a:solidFill>
              </a:rPr>
              <a:t> в </a:t>
            </a:r>
            <a:r>
              <a:rPr lang="ru-RU" b="1" dirty="0" err="1" smtClean="0">
                <a:solidFill>
                  <a:srgbClr val="002060"/>
                </a:solidFill>
              </a:rPr>
              <a:t>Херсоні</a:t>
            </a:r>
            <a:r>
              <a:rPr lang="ru-RU" dirty="0" smtClean="0">
                <a:solidFill>
                  <a:srgbClr val="002060"/>
                </a:solidFill>
              </a:rPr>
              <a:t> 1829-1835.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dic.academic.ru/pictures/wiki/files/73/I.P._Martos_by_P.O._Ros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357696" cy="44371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3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4214842" cy="242889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Пам’ятник </a:t>
            </a:r>
            <a:b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Дюку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Решильє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Одесі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upload.wikimedia.org/wikipedia/commons/8/8c/Odessa_vlas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000496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мартос\image062.jpg"/>
          <p:cNvPicPr>
            <a:picLocks noChangeAspect="1" noChangeArrowheads="1"/>
          </p:cNvPicPr>
          <p:nvPr/>
        </p:nvPicPr>
        <p:blipFill>
          <a:blip r:embed="rId2" cstate="print"/>
          <a:srcRect b="6852"/>
          <a:stretch>
            <a:fillRect/>
          </a:stretch>
        </p:blipFill>
        <p:spPr bwMode="auto">
          <a:xfrm>
            <a:off x="1857356" y="428604"/>
            <a:ext cx="5934075" cy="41434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857760"/>
            <a:ext cx="8229600" cy="1219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Пам’ятник Г. Потьомкіну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encyc.yandex.net/illustrations/bse/pictures/02895/492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28825" cy="3810000"/>
          </a:xfrm>
          <a:prstGeom prst="rect">
            <a:avLst/>
          </a:prstGeom>
          <a:noFill/>
        </p:spPr>
      </p:pic>
      <p:pic>
        <p:nvPicPr>
          <p:cNvPr id="20484" name="Picture 4" descr="http://olgaartemenko.eto-ya.com/files/2014/05/2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467100"/>
            <a:ext cx="4762500" cy="3390900"/>
          </a:xfrm>
          <a:prstGeom prst="rect">
            <a:avLst/>
          </a:prstGeom>
          <a:noFill/>
        </p:spPr>
      </p:pic>
      <p:pic>
        <p:nvPicPr>
          <p:cNvPr id="20486" name="Picture 6" descr="http://babanata.ru/wp-content/uploads/2014/04/martos-791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492" y="0"/>
            <a:ext cx="2982508" cy="3861048"/>
          </a:xfrm>
          <a:prstGeom prst="rect">
            <a:avLst/>
          </a:prstGeom>
          <a:noFill/>
        </p:spPr>
      </p:pic>
      <p:pic>
        <p:nvPicPr>
          <p:cNvPr id="20488" name="Picture 8" descr="http://www.staratel.com/pictures/ruspaint/big/393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041576"/>
            <a:ext cx="2616976" cy="3816424"/>
          </a:xfrm>
          <a:prstGeom prst="rect">
            <a:avLst/>
          </a:prstGeom>
          <a:noFill/>
        </p:spPr>
      </p:pic>
      <p:pic>
        <p:nvPicPr>
          <p:cNvPr id="20490" name="Picture 10" descr="http://artpoisk.info/files/images/216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0"/>
            <a:ext cx="2572453" cy="3140968"/>
          </a:xfrm>
          <a:prstGeom prst="rect">
            <a:avLst/>
          </a:prstGeom>
          <a:noFill/>
        </p:spPr>
      </p:pic>
      <p:pic>
        <p:nvPicPr>
          <p:cNvPr id="20492" name="Picture 12" descr="http://www.booksite.ru/fulltext/1/001/009/001/221652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0"/>
            <a:ext cx="2448272" cy="3501008"/>
          </a:xfrm>
          <a:prstGeom prst="rect">
            <a:avLst/>
          </a:prstGeom>
          <a:noFill/>
        </p:spPr>
      </p:pic>
      <p:pic>
        <p:nvPicPr>
          <p:cNvPr id="20494" name="Picture 14" descr="http://megabook.ru/stream/mediapreview?Key=%D0%9C%D0%B0%D1%80%D1%82%D0%BE%D1%81%20%D0%98%D0%B2%D0%B0%D0%BD%20%D0%9F%D0%B5%D1%82%D1%80%D0%BE%D0%B2%D0%B8%D1%87%20(%D0%BD%D0%B0%D0%B4%D0%B3%D1%80%D0%BE%D0%B1%D0%B8%D0%B5%20%D0%95.%D0%98.%20%D0%93%D0%B0%D0%B3%D0%B0%D1%80%D0%B8%D0%BD%D0%BE%D0%B9)&amp;Width=654&amp;Height=6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17032"/>
            <a:ext cx="2001029" cy="31409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63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Інтернет-ресурси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https://uk.wikipedia.org/wiki/</a:t>
            </a:r>
            <a:r>
              <a:rPr lang="uk-UA" smtClean="0"/>
              <a:t>Мартус_Іван</a:t>
            </a:r>
            <a:endParaRPr lang="uk-UA" dirty="0" smtClean="0"/>
          </a:p>
          <a:p>
            <a:r>
              <a:rPr lang="en-US" dirty="0" smtClean="0">
                <a:hlinkClick r:id="rId2"/>
              </a:rPr>
              <a:t>http://litopys.org.ua/cultur/cult18.htm</a:t>
            </a:r>
            <a:endParaRPr lang="uk-UA" dirty="0" smtClean="0"/>
          </a:p>
          <a:p>
            <a:r>
              <a:rPr lang="en-US" dirty="0" smtClean="0"/>
              <a:t>http://dic.academic.ru/dic.nsf/enc_pictures/1934</a:t>
            </a:r>
            <a:r>
              <a:rPr lang="uk-UA" dirty="0" smtClean="0"/>
              <a:t>/ Мартус_Іван_Петрович</a:t>
            </a:r>
          </a:p>
          <a:p>
            <a:r>
              <a:rPr lang="en-US" u="sng" dirty="0" smtClean="0">
                <a:hlinkClick r:id="rId3"/>
              </a:rPr>
              <a:t>www.artonline.ru</a:t>
            </a:r>
            <a:endParaRPr lang="uk-UA" u="sng" dirty="0" smtClean="0"/>
          </a:p>
          <a:p>
            <a:r>
              <a:rPr lang="en-US" dirty="0" smtClean="0">
                <a:hlinkClick r:id="rId4"/>
              </a:rPr>
              <a:t>www.vokrugsveta.ru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http://svitppt.com.ua/rizne/ivan-petrovich-martos.html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ivat-fomenko.narod.ru/lib/pictures/martos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00528" cy="5788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Народився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 1754 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місті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Ічні</a:t>
            </a:r>
            <a:r>
              <a:rPr lang="ru-RU" dirty="0" smtClean="0">
                <a:solidFill>
                  <a:srgbClr val="002060"/>
                </a:solidFill>
              </a:rPr>
              <a:t> (</a:t>
            </a:r>
            <a:r>
              <a:rPr lang="ru-RU" dirty="0" err="1" smtClean="0">
                <a:solidFill>
                  <a:srgbClr val="002060"/>
                </a:solidFill>
              </a:rPr>
              <a:t>тепер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Чернігівська</a:t>
            </a:r>
            <a:r>
              <a:rPr lang="ru-RU" dirty="0" smtClean="0">
                <a:solidFill>
                  <a:srgbClr val="002060"/>
                </a:solidFill>
              </a:rPr>
              <a:t> область ) в </a:t>
            </a:r>
            <a:r>
              <a:rPr lang="ru-RU" dirty="0" err="1" smtClean="0">
                <a:solidFill>
                  <a:srgbClr val="002060"/>
                </a:solidFill>
              </a:rPr>
              <a:t>козацькій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родині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Дядько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був</a:t>
            </a:r>
            <a:r>
              <a:rPr lang="ru-RU" dirty="0" smtClean="0">
                <a:solidFill>
                  <a:srgbClr val="002060"/>
                </a:solidFill>
              </a:rPr>
              <a:t> сотником </a:t>
            </a:r>
            <a:r>
              <a:rPr lang="ru-RU" dirty="0" err="1" smtClean="0">
                <a:solidFill>
                  <a:srgbClr val="002060"/>
                </a:solidFill>
              </a:rPr>
              <a:t>ічнянської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сотні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добрим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різьбярем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З 1764—73 </a:t>
            </a:r>
            <a:r>
              <a:rPr lang="ru-RU" b="1" dirty="0" err="1" smtClean="0">
                <a:solidFill>
                  <a:srgbClr val="002060"/>
                </a:solidFill>
              </a:rPr>
              <a:t>навчався</a:t>
            </a:r>
            <a:r>
              <a:rPr lang="ru-RU" b="1" dirty="0" smtClean="0">
                <a:solidFill>
                  <a:srgbClr val="002060"/>
                </a:solidFill>
              </a:rPr>
              <a:t> у </a:t>
            </a:r>
            <a:r>
              <a:rPr lang="ru-RU" b="1" dirty="0" err="1" smtClean="0">
                <a:solidFill>
                  <a:srgbClr val="002060"/>
                </a:solidFill>
              </a:rPr>
              <a:t>Петербурзькій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Академії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Мистецтв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 Л. Роллана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Н. </a:t>
            </a:r>
            <a:r>
              <a:rPr lang="ru-RU" dirty="0" err="1" smtClean="0">
                <a:solidFill>
                  <a:srgbClr val="002060"/>
                </a:solidFill>
              </a:rPr>
              <a:t>Жілле</a:t>
            </a:r>
            <a:r>
              <a:rPr lang="ru-RU" dirty="0" smtClean="0">
                <a:solidFill>
                  <a:srgbClr val="002060"/>
                </a:solidFill>
              </a:rPr>
              <a:t>. Але </a:t>
            </a:r>
            <a:r>
              <a:rPr lang="ru-RU" dirty="0" err="1" smtClean="0">
                <a:solidFill>
                  <a:srgbClr val="002060"/>
                </a:solidFill>
              </a:rPr>
              <a:t>найбільш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хист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скульптури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сформувався</a:t>
            </a:r>
            <a:r>
              <a:rPr lang="ru-RU" dirty="0" smtClean="0">
                <a:solidFill>
                  <a:srgbClr val="002060"/>
                </a:solidFill>
              </a:rPr>
              <a:t> за кордоном, у </a:t>
            </a:r>
            <a:r>
              <a:rPr lang="ru-RU" dirty="0" err="1" smtClean="0">
                <a:solidFill>
                  <a:srgbClr val="002060"/>
                </a:solidFill>
              </a:rPr>
              <a:t>Римі</a:t>
            </a:r>
            <a:r>
              <a:rPr lang="ru-RU" dirty="0" smtClean="0">
                <a:solidFill>
                  <a:srgbClr val="002060"/>
                </a:solidFill>
              </a:rPr>
              <a:t>, в </a:t>
            </a:r>
            <a:r>
              <a:rPr lang="ru-RU" dirty="0" err="1" smtClean="0">
                <a:solidFill>
                  <a:srgbClr val="002060"/>
                </a:solidFill>
              </a:rPr>
              <a:t>майстерні</a:t>
            </a:r>
            <a:r>
              <a:rPr lang="ru-RU" dirty="0" smtClean="0">
                <a:solidFill>
                  <a:srgbClr val="002060"/>
                </a:solidFill>
              </a:rPr>
              <a:t> славного </a:t>
            </a:r>
            <a:r>
              <a:rPr lang="ru-RU" dirty="0" err="1" smtClean="0">
                <a:solidFill>
                  <a:srgbClr val="002060"/>
                </a:solidFill>
              </a:rPr>
              <a:t>Антоніо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Був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призначений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Академії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мистецтв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Петербурзі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був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професором</a:t>
            </a:r>
            <a:r>
              <a:rPr lang="ru-RU" dirty="0" smtClean="0">
                <a:solidFill>
                  <a:srgbClr val="002060"/>
                </a:solidFill>
              </a:rPr>
              <a:t> (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1794), а </a:t>
            </a:r>
            <a:r>
              <a:rPr lang="ru-RU" dirty="0" err="1" smtClean="0">
                <a:solidFill>
                  <a:srgbClr val="002060"/>
                </a:solidFill>
              </a:rPr>
              <a:t>пізніше</a:t>
            </a:r>
            <a:r>
              <a:rPr lang="ru-RU" dirty="0" smtClean="0">
                <a:solidFill>
                  <a:srgbClr val="002060"/>
                </a:solidFill>
              </a:rPr>
              <a:t> — ректором (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1814).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Роботи</a:t>
            </a:r>
            <a:r>
              <a:rPr lang="ru-RU" dirty="0" smtClean="0">
                <a:solidFill>
                  <a:srgbClr val="002060"/>
                </a:solidFill>
              </a:rPr>
              <a:t> І.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мали</a:t>
            </a:r>
            <a:r>
              <a:rPr lang="ru-RU" dirty="0" smtClean="0">
                <a:solidFill>
                  <a:srgbClr val="002060"/>
                </a:solidFill>
              </a:rPr>
              <a:t> великий </a:t>
            </a:r>
            <a:r>
              <a:rPr lang="ru-RU" dirty="0" err="1" smtClean="0">
                <a:solidFill>
                  <a:srgbClr val="002060"/>
                </a:solidFill>
              </a:rPr>
              <a:t>вплив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скульпторів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Російської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імперії</a:t>
            </a:r>
            <a:r>
              <a:rPr lang="ru-RU" dirty="0" smtClean="0">
                <a:solidFill>
                  <a:srgbClr val="002060"/>
                </a:solidFill>
              </a:rPr>
              <a:t> 19 </a:t>
            </a:r>
            <a:r>
              <a:rPr lang="ru-RU" dirty="0" err="1" smtClean="0">
                <a:solidFill>
                  <a:srgbClr val="002060"/>
                </a:solidFill>
              </a:rPr>
              <a:t>століття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Помер 5 (17) </a:t>
            </a:r>
            <a:r>
              <a:rPr lang="ru-RU" b="1" dirty="0" err="1" smtClean="0">
                <a:solidFill>
                  <a:srgbClr val="002060"/>
                </a:solidFill>
              </a:rPr>
              <a:t>квітня</a:t>
            </a:r>
            <a:r>
              <a:rPr lang="ru-RU" b="1" dirty="0" smtClean="0">
                <a:solidFill>
                  <a:srgbClr val="002060"/>
                </a:solidFill>
              </a:rPr>
              <a:t> 1835 року </a:t>
            </a:r>
            <a:r>
              <a:rPr lang="ru-RU" dirty="0" smtClean="0">
                <a:solidFill>
                  <a:srgbClr val="002060"/>
                </a:solidFill>
              </a:rPr>
              <a:t>в </a:t>
            </a:r>
            <a:r>
              <a:rPr lang="ru-RU" dirty="0" err="1" smtClean="0">
                <a:solidFill>
                  <a:srgbClr val="002060"/>
                </a:solidFill>
              </a:rPr>
              <a:t>Петербурзі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54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hpl.dlibrary.org/system/pages/016/205/44/images/small/7193827cd28330fe0b720bd11495d565ee472bbc.jpg?14170843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FD7D4"/>
              </a:clrFrom>
              <a:clrTo>
                <a:srgbClr val="DFD7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01008"/>
            <a:ext cx="2591746" cy="35004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36752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Творчість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Надгробні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пам'ятники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err="1" smtClean="0">
                <a:solidFill>
                  <a:srgbClr val="002060"/>
                </a:solidFill>
              </a:rPr>
              <a:t>найкращі</a:t>
            </a:r>
            <a:r>
              <a:rPr lang="ru-RU" dirty="0" smtClean="0">
                <a:solidFill>
                  <a:srgbClr val="002060"/>
                </a:solidFill>
              </a:rPr>
              <a:t> твори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праця</a:t>
            </a:r>
            <a:r>
              <a:rPr lang="ru-RU" dirty="0" smtClean="0">
                <a:solidFill>
                  <a:srgbClr val="002060"/>
                </a:solidFill>
              </a:rPr>
              <a:t> над ними </a:t>
            </a:r>
            <a:r>
              <a:rPr lang="ru-RU" dirty="0" err="1" smtClean="0">
                <a:solidFill>
                  <a:srgbClr val="002060"/>
                </a:solidFill>
              </a:rPr>
              <a:t>найбільше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елегійній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вдачі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цього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поета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мрійної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сумовитої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грації</a:t>
            </a:r>
            <a:r>
              <a:rPr lang="ru-RU" dirty="0" smtClean="0">
                <a:solidFill>
                  <a:srgbClr val="002060"/>
                </a:solidFill>
              </a:rPr>
              <a:t>» (характеристика барона Врангеля).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визнавали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сучасники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Композитор М. Глинка казав про </a:t>
            </a:r>
            <a:r>
              <a:rPr lang="ru-RU" dirty="0" err="1" smtClean="0">
                <a:solidFill>
                  <a:srgbClr val="002060"/>
                </a:solidFill>
              </a:rPr>
              <a:t>нього</a:t>
            </a:r>
            <a:r>
              <a:rPr lang="ru-RU" dirty="0" smtClean="0">
                <a:solidFill>
                  <a:srgbClr val="002060"/>
                </a:solidFill>
              </a:rPr>
              <a:t>: </a:t>
            </a:r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i="1" dirty="0" err="1" smtClean="0">
                <a:solidFill>
                  <a:srgbClr val="002060"/>
                </a:solidFill>
              </a:rPr>
              <a:t>його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мармур</a:t>
            </a:r>
            <a:r>
              <a:rPr lang="ru-RU" i="1" dirty="0" smtClean="0">
                <a:solidFill>
                  <a:srgbClr val="002060"/>
                </a:solidFill>
              </a:rPr>
              <a:t> плаче»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odnarodyna.org/sites/default/files/images/200213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85728"/>
            <a:ext cx="4683073" cy="36433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91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42918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Ранній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період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надгробних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пам'ятників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раннього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періоду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надгробки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С. С. </a:t>
            </a:r>
            <a:r>
              <a:rPr lang="ru-RU" b="1" dirty="0" err="1" smtClean="0">
                <a:solidFill>
                  <a:srgbClr val="002060"/>
                </a:solidFill>
              </a:rPr>
              <a:t>Волконської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Третьяковська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галерея; </a:t>
            </a:r>
            <a:r>
              <a:rPr lang="ru-RU" b="1" dirty="0" smtClean="0">
                <a:solidFill>
                  <a:srgbClr val="002060"/>
                </a:solidFill>
              </a:rPr>
              <a:t>М. П. </a:t>
            </a:r>
            <a:r>
              <a:rPr lang="ru-RU" b="1" dirty="0" err="1" smtClean="0">
                <a:solidFill>
                  <a:srgbClr val="002060"/>
                </a:solidFill>
              </a:rPr>
              <a:t>Собакіної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dirty="0" err="1" smtClean="0">
                <a:solidFill>
                  <a:srgbClr val="002060"/>
                </a:solidFill>
              </a:rPr>
              <a:t>обидва</a:t>
            </a:r>
            <a:r>
              <a:rPr lang="ru-RU" dirty="0" smtClean="0">
                <a:solidFill>
                  <a:srgbClr val="002060"/>
                </a:solidFill>
              </a:rPr>
              <a:t> — </a:t>
            </a:r>
            <a:r>
              <a:rPr lang="ru-RU" dirty="0" err="1" smtClean="0">
                <a:solidFill>
                  <a:srgbClr val="002060"/>
                </a:solidFill>
              </a:rPr>
              <a:t>мармур</a:t>
            </a:r>
            <a:r>
              <a:rPr lang="ru-RU" dirty="0" smtClean="0">
                <a:solidFill>
                  <a:srgbClr val="002060"/>
                </a:solidFill>
              </a:rPr>
              <a:t>, 1782) </a:t>
            </a:r>
            <a:r>
              <a:rPr lang="ru-RU" dirty="0" err="1" smtClean="0">
                <a:solidFill>
                  <a:srgbClr val="002060"/>
                </a:solidFill>
              </a:rPr>
              <a:t>характерні</a:t>
            </a:r>
            <a:r>
              <a:rPr lang="ru-RU" dirty="0" smtClean="0">
                <a:solidFill>
                  <a:srgbClr val="002060"/>
                </a:solidFill>
              </a:rPr>
              <a:t> строга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архітектоніка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композиції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тонке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dirty="0" smtClean="0">
                <a:solidFill>
                  <a:srgbClr val="002060"/>
                </a:solidFill>
              </a:rPr>
              <a:t> форм У </a:t>
            </a:r>
            <a:r>
              <a:rPr lang="ru-RU" dirty="0" err="1" smtClean="0">
                <a:solidFill>
                  <a:srgbClr val="002060"/>
                </a:solidFill>
              </a:rPr>
              <a:t>подальшому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відособлює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людську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фігуру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скульптурного фону,   </a:t>
            </a:r>
            <a:r>
              <a:rPr lang="ru-RU" dirty="0" err="1" smtClean="0">
                <a:solidFill>
                  <a:srgbClr val="002060"/>
                </a:solidFill>
              </a:rPr>
              <a:t>монументалізуючи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пам'ятник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цілому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надгробки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Н. І. </a:t>
            </a:r>
            <a:r>
              <a:rPr lang="ru-RU" b="1" dirty="0" err="1" smtClean="0">
                <a:solidFill>
                  <a:srgbClr val="002060"/>
                </a:solidFill>
              </a:rPr>
              <a:t>Паніна</a:t>
            </a:r>
            <a:r>
              <a:rPr lang="ru-RU" dirty="0" smtClean="0">
                <a:solidFill>
                  <a:srgbClr val="002060"/>
                </a:solidFill>
              </a:rPr>
              <a:t>, 1788, </a:t>
            </a:r>
            <a:r>
              <a:rPr lang="ru-RU" b="1" dirty="0" smtClean="0">
                <a:solidFill>
                  <a:srgbClr val="002060"/>
                </a:solidFill>
              </a:rPr>
              <a:t>Е. С. </a:t>
            </a:r>
            <a:r>
              <a:rPr lang="ru-RU" b="1" dirty="0" err="1" smtClean="0">
                <a:solidFill>
                  <a:srgbClr val="002060"/>
                </a:solidFill>
              </a:rPr>
              <a:t>Кура</a:t>
            </a:r>
            <a:r>
              <a:rPr lang="ru-RU" dirty="0" err="1" smtClean="0">
                <a:solidFill>
                  <a:srgbClr val="002060"/>
                </a:solidFill>
              </a:rPr>
              <a:t>кіної</a:t>
            </a:r>
            <a:r>
              <a:rPr lang="ru-RU" dirty="0" smtClean="0">
                <a:solidFill>
                  <a:srgbClr val="002060"/>
                </a:solidFill>
              </a:rPr>
              <a:t>, 1792; </a:t>
            </a:r>
            <a:r>
              <a:rPr lang="ru-RU" dirty="0" err="1" smtClean="0">
                <a:solidFill>
                  <a:srgbClr val="002060"/>
                </a:solidFill>
              </a:rPr>
              <a:t>обидва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err="1" smtClean="0">
                <a:solidFill>
                  <a:srgbClr val="002060"/>
                </a:solidFill>
              </a:rPr>
              <a:t>мармур</a:t>
            </a:r>
            <a:r>
              <a:rPr lang="ru-RU" dirty="0" smtClean="0">
                <a:solidFill>
                  <a:srgbClr val="002060"/>
                </a:solidFill>
              </a:rPr>
              <a:t>, Музей </a:t>
            </a:r>
            <a:r>
              <a:rPr lang="ru-RU" dirty="0" err="1" smtClean="0">
                <a:solidFill>
                  <a:srgbClr val="002060"/>
                </a:solidFill>
              </a:rPr>
              <a:t>міської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скульптури</a:t>
            </a:r>
            <a:r>
              <a:rPr lang="ru-RU" dirty="0" smtClean="0">
                <a:solidFill>
                  <a:srgbClr val="002060"/>
                </a:solidFill>
              </a:rPr>
              <a:t>, Санкт-Петербург).,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початку 1790-х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підкресленням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суспільної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значущості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монумента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1\Рабочий стол\мартос\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83" y="476672"/>
            <a:ext cx="4349717" cy="60245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855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мартос\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291424" cy="61810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357826"/>
            <a:ext cx="8229600" cy="1219200"/>
          </a:xfrm>
        </p:spPr>
        <p:txBody>
          <a:bodyPr/>
          <a:lstStyle/>
          <a:p>
            <a:pPr algn="ctr"/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мартос\i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098410" cy="455347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219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Надгробок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Куракіної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мартос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31925" cy="63184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Рабочий стол\мартос\39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478421" cy="618735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5715008" y="4714884"/>
            <a:ext cx="3157502" cy="1790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Пам'ятник на надгробку </a:t>
            </a:r>
            <a:r>
              <a:rPr kumimoji="0" lang="uk-UA" sz="36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Паніна</a:t>
            </a:r>
            <a:endParaRPr kumimoji="0" lang="uk-UA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42984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Зрілий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період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Твори </a:t>
            </a:r>
            <a:r>
              <a:rPr lang="ru-RU" dirty="0" err="1" smtClean="0">
                <a:solidFill>
                  <a:srgbClr val="002060"/>
                </a:solidFill>
              </a:rPr>
              <a:t>Мартоса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зрілого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періоду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відрізняються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загальною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монументальністю</a:t>
            </a:r>
            <a:r>
              <a:rPr lang="ru-RU" dirty="0" smtClean="0">
                <a:solidFill>
                  <a:srgbClr val="002060"/>
                </a:solidFill>
              </a:rPr>
              <a:t> форм, </a:t>
            </a:r>
            <a:r>
              <a:rPr lang="ru-RU" dirty="0" err="1" smtClean="0">
                <a:solidFill>
                  <a:srgbClr val="002060"/>
                </a:solidFill>
              </a:rPr>
              <a:t>органічним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зв'язком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архітектурним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середовищем</a:t>
            </a:r>
            <a:r>
              <a:rPr lang="ru-RU" dirty="0" smtClean="0">
                <a:solidFill>
                  <a:srgbClr val="002060"/>
                </a:solidFill>
              </a:rPr>
              <a:t>,, особливою </a:t>
            </a:r>
            <a:r>
              <a:rPr lang="ru-RU" dirty="0" err="1" smtClean="0">
                <a:solidFill>
                  <a:srgbClr val="002060"/>
                </a:solidFill>
              </a:rPr>
              <a:t>величавістю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образів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покликаних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втілити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античні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ідеали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мужності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досконалої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надгробки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Розумовського</a:t>
            </a:r>
            <a:r>
              <a:rPr lang="ru-RU" dirty="0" smtClean="0">
                <a:solidFill>
                  <a:srgbClr val="002060"/>
                </a:solidFill>
              </a:rPr>
              <a:t> в </a:t>
            </a:r>
            <a:r>
              <a:rPr lang="ru-RU" dirty="0" err="1" smtClean="0">
                <a:solidFill>
                  <a:srgbClr val="002060"/>
                </a:solidFill>
              </a:rPr>
              <a:t>Батурині</a:t>
            </a:r>
            <a:r>
              <a:rPr lang="ru-RU" dirty="0" smtClean="0">
                <a:solidFill>
                  <a:srgbClr val="002060"/>
                </a:solidFill>
              </a:rPr>
              <a:t> 1803-1805; 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Рум'янцева</a:t>
            </a:r>
            <a:r>
              <a:rPr lang="ru-RU" dirty="0" smtClean="0">
                <a:solidFill>
                  <a:srgbClr val="002060"/>
                </a:solidFill>
              </a:rPr>
              <a:t> в </a:t>
            </a:r>
            <a:r>
              <a:rPr lang="ru-RU" dirty="0" err="1" smtClean="0">
                <a:solidFill>
                  <a:srgbClr val="002060"/>
                </a:solidFill>
              </a:rPr>
              <a:t>Києві</a:t>
            </a:r>
            <a:r>
              <a:rPr lang="ru-RU" dirty="0" smtClean="0">
                <a:solidFill>
                  <a:srgbClr val="002060"/>
                </a:solidFill>
              </a:rPr>
              <a:t> 1797—1805;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. І. </a:t>
            </a:r>
            <a:r>
              <a:rPr lang="ru-RU" dirty="0" err="1" smtClean="0">
                <a:solidFill>
                  <a:srgbClr val="002060"/>
                </a:solidFill>
              </a:rPr>
              <a:t>Гагаріної</a:t>
            </a:r>
            <a:r>
              <a:rPr lang="ru-RU" dirty="0" smtClean="0">
                <a:solidFill>
                  <a:srgbClr val="002060"/>
                </a:solidFill>
              </a:rPr>
              <a:t>, бронза, 1803, Петербург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Павла </a:t>
            </a:r>
            <a:r>
              <a:rPr lang="en-US" dirty="0" smtClean="0">
                <a:solidFill>
                  <a:srgbClr val="002060"/>
                </a:solidFill>
              </a:rPr>
              <a:t>I, </a:t>
            </a:r>
            <a:r>
              <a:rPr lang="ru-RU" dirty="0" err="1" smtClean="0">
                <a:solidFill>
                  <a:srgbClr val="002060"/>
                </a:solidFill>
              </a:rPr>
              <a:t>мармур</a:t>
            </a:r>
            <a:r>
              <a:rPr lang="ru-RU" dirty="0" smtClean="0">
                <a:solidFill>
                  <a:srgbClr val="002060"/>
                </a:solidFill>
              </a:rPr>
              <a:t>, 1807, </a:t>
            </a:r>
            <a:r>
              <a:rPr lang="ru-RU" dirty="0" err="1" smtClean="0">
                <a:solidFill>
                  <a:srgbClr val="002060"/>
                </a:solidFill>
              </a:rPr>
              <a:t>Павловськ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</a:rPr>
              <a:t>пам'ятник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Кузьмі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Мініну</a:t>
            </a:r>
            <a:r>
              <a:rPr lang="ru-RU" dirty="0" smtClean="0">
                <a:solidFill>
                  <a:srgbClr val="002060"/>
                </a:solidFill>
              </a:rPr>
              <a:t> та </a:t>
            </a:r>
            <a:r>
              <a:rPr lang="ru-RU" dirty="0" err="1" smtClean="0">
                <a:solidFill>
                  <a:srgbClr val="002060"/>
                </a:solidFill>
              </a:rPr>
              <a:t>Дмитру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Пожарському</a:t>
            </a:r>
            <a:r>
              <a:rPr lang="ru-RU" dirty="0" smtClean="0">
                <a:solidFill>
                  <a:srgbClr val="002060"/>
                </a:solidFill>
              </a:rPr>
              <a:t> в </a:t>
            </a:r>
            <a:r>
              <a:rPr lang="ru-RU" dirty="0" err="1" smtClean="0">
                <a:solidFill>
                  <a:srgbClr val="002060"/>
                </a:solidFill>
              </a:rPr>
              <a:t>Москві</a:t>
            </a:r>
            <a:r>
              <a:rPr lang="ru-RU" dirty="0" smtClean="0">
                <a:solidFill>
                  <a:srgbClr val="002060"/>
                </a:solidFill>
              </a:rPr>
              <a:t> 1804-1818 </a:t>
            </a:r>
            <a:r>
              <a:rPr lang="ru-RU" dirty="0" err="1" smtClean="0">
                <a:solidFill>
                  <a:srgbClr val="002060"/>
                </a:solidFill>
              </a:rPr>
              <a:t>рр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upload.wikimedia.org/wikipedia/commons/thumb/6/65/Monument_to_Minin_and_Pozharsky_and_St_Basils_Cthedral2.JPG/200px-Monument_to_Minin_and_Pozharsky_and_St_Basils_Cthedr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352000" cy="59538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90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9|1.6|1.5|1.5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136</Words>
  <Application>Microsoft Office PowerPoint</Application>
  <PresentationFormat>Экран (4:3)</PresentationFormat>
  <Paragraphs>43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Іван Мартос</vt:lpstr>
      <vt:lpstr>Слайд 2</vt:lpstr>
      <vt:lpstr>Слайд 3</vt:lpstr>
      <vt:lpstr>Слайд 4</vt:lpstr>
      <vt:lpstr>Слайд 5</vt:lpstr>
      <vt:lpstr>Надгробок Куракіної</vt:lpstr>
      <vt:lpstr>Слайд 7</vt:lpstr>
      <vt:lpstr>Слайд 8</vt:lpstr>
      <vt:lpstr>Слайд 9</vt:lpstr>
      <vt:lpstr>Пам'ятник на надгробку Потьомкіна</vt:lpstr>
      <vt:lpstr>Пам’ятник Ломоносову в Архангельську</vt:lpstr>
      <vt:lpstr>Слайд 12</vt:lpstr>
      <vt:lpstr>Пам’ятник  Дюку Решильє  в Одесі</vt:lpstr>
      <vt:lpstr>Пам’ятник Г. Потьомкіну</vt:lpstr>
      <vt:lpstr>Слайд 15</vt:lpstr>
      <vt:lpstr>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Мартос</dc:title>
  <dc:creator>Администратор</dc:creator>
  <cp:lastModifiedBy>Nedilya</cp:lastModifiedBy>
  <cp:revision>17</cp:revision>
  <dcterms:created xsi:type="dcterms:W3CDTF">2016-01-18T14:12:49Z</dcterms:created>
  <dcterms:modified xsi:type="dcterms:W3CDTF">2016-09-30T06:21:11Z</dcterms:modified>
</cp:coreProperties>
</file>