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5" autoAdjust="0"/>
    <p:restoredTop sz="94737" autoAdjust="0"/>
  </p:normalViewPr>
  <p:slideViewPr>
    <p:cSldViewPr>
      <p:cViewPr varScale="1">
        <p:scale>
          <a:sx n="67" d="100"/>
          <a:sy n="67" d="100"/>
        </p:scale>
        <p:origin x="-11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92D05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A25F05B-8712-45B7-8855-649DA9C25F9D}" type="datetimeFigureOut">
              <a:rPr lang="ru-RU" smtClean="0"/>
              <a:pPr/>
              <a:t>16.01.2016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FEA9CE5-CAE1-42BD-B0FD-F6FB12C446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лі бо ду фу\depositphotos_8594901-Vector-plum-blossom-floral-background-with-red-chinese-lanter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4357694"/>
            <a:ext cx="5674530" cy="1031891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Китайська</a:t>
            </a:r>
            <a:r>
              <a:rPr lang="ru-RU" dirty="0" smtClean="0">
                <a:solidFill>
                  <a:srgbClr val="FF0000"/>
                </a:solidFill>
              </a:rPr>
              <a:t> культура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_536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14289"/>
            <a:ext cx="3929058" cy="2606899"/>
          </a:xfrm>
          <a:prstGeom prst="rect">
            <a:avLst/>
          </a:prstGeom>
        </p:spPr>
      </p:pic>
      <p:pic>
        <p:nvPicPr>
          <p:cNvPr id="8" name="Рисунок 7" descr="china0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357562"/>
            <a:ext cx="3841795" cy="2500306"/>
          </a:xfrm>
          <a:prstGeom prst="rect">
            <a:avLst/>
          </a:prstGeom>
        </p:spPr>
      </p:pic>
      <p:pic>
        <p:nvPicPr>
          <p:cNvPr id="11" name="Рисунок 10" descr="china04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3357562"/>
            <a:ext cx="3994925" cy="2524370"/>
          </a:xfrm>
          <a:prstGeom prst="rect">
            <a:avLst/>
          </a:prstGeom>
        </p:spPr>
      </p:pic>
      <p:pic>
        <p:nvPicPr>
          <p:cNvPr id="13" name="Рисунок 12" descr="china05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214290"/>
            <a:ext cx="3951598" cy="257176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592933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b="1" dirty="0" smtClean="0">
                <a:solidFill>
                  <a:srgbClr val="0070C0"/>
                </a:solidFill>
              </a:rPr>
              <a:t>Пекін. Садово-парковий комплекс </a:t>
            </a:r>
            <a:r>
              <a:rPr lang="uk-UA" b="1" dirty="0" err="1" smtClean="0">
                <a:solidFill>
                  <a:srgbClr val="0070C0"/>
                </a:solidFill>
              </a:rPr>
              <a:t>Бейхай</a:t>
            </a:r>
            <a:r>
              <a:rPr lang="uk-UA" b="1" dirty="0" smtClean="0">
                <a:solidFill>
                  <a:srgbClr val="0070C0"/>
                </a:solidFill>
              </a:rPr>
              <a:t>. Загальний вигляд.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2786058"/>
            <a:ext cx="4275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dirty="0" smtClean="0">
                <a:solidFill>
                  <a:srgbClr val="0070C0"/>
                </a:solidFill>
              </a:rPr>
              <a:t>Площа </a:t>
            </a:r>
            <a:r>
              <a:rPr lang="uk-UA" b="1" dirty="0" err="1" smtClean="0">
                <a:solidFill>
                  <a:srgbClr val="0070C0"/>
                </a:solidFill>
              </a:rPr>
              <a:t>Тяньаньмень</a:t>
            </a:r>
            <a:r>
              <a:rPr lang="uk-UA" b="1" dirty="0" smtClean="0">
                <a:solidFill>
                  <a:srgbClr val="0070C0"/>
                </a:solidFill>
              </a:rPr>
              <a:t> (</a:t>
            </a:r>
            <a:r>
              <a:rPr lang="uk-UA" b="1" dirty="0" err="1" smtClean="0">
                <a:solidFill>
                  <a:srgbClr val="0070C0"/>
                </a:solidFill>
              </a:rPr>
              <a:t>Тяньаньмень</a:t>
            </a:r>
            <a:r>
              <a:rPr lang="uk-UA" b="1" dirty="0" smtClean="0">
                <a:solidFill>
                  <a:srgbClr val="0070C0"/>
                </a:solidFill>
              </a:rPr>
              <a:t>).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578645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b="1" dirty="0" smtClean="0">
                <a:solidFill>
                  <a:srgbClr val="0070C0"/>
                </a:solidFill>
              </a:rPr>
              <a:t>Пекін. Храм молитви за багатий урожай (</a:t>
            </a:r>
            <a:r>
              <a:rPr lang="uk-UA" b="1" dirty="0" err="1" smtClean="0">
                <a:solidFill>
                  <a:srgbClr val="0070C0"/>
                </a:solidFill>
              </a:rPr>
              <a:t>Циняньдянь</a:t>
            </a:r>
            <a:r>
              <a:rPr lang="uk-UA" b="1" dirty="0" smtClean="0">
                <a:solidFill>
                  <a:srgbClr val="0070C0"/>
                </a:solidFill>
              </a:rPr>
              <a:t>) - одне з основних споруд Храму </a:t>
            </a:r>
            <a:r>
              <a:rPr lang="uk-UA" b="1" dirty="0" smtClean="0">
                <a:solidFill>
                  <a:srgbClr val="0070C0"/>
                </a:solidFill>
              </a:rPr>
              <a:t>неба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2857496"/>
            <a:ext cx="2927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Пекін. Скульптура лева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hina18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14290"/>
            <a:ext cx="4000496" cy="61633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6248" y="2143116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70C0"/>
                </a:solidFill>
              </a:rPr>
              <a:t>Китай - єдина </a:t>
            </a:r>
            <a:r>
              <a:rPr lang="uk-UA" sz="2400" b="1" dirty="0" smtClean="0">
                <a:solidFill>
                  <a:srgbClr val="0070C0"/>
                </a:solidFill>
              </a:rPr>
              <a:t>на землі країна, де спадкоємність держави і культури зберігається протягом чотирьох тисячоліть. Іригація існувала вже в державі (</a:t>
            </a:r>
            <a:r>
              <a:rPr lang="uk-UA" sz="2400" b="1" dirty="0" err="1" smtClean="0">
                <a:solidFill>
                  <a:srgbClr val="0070C0"/>
                </a:solidFill>
              </a:rPr>
              <a:t>Shang</a:t>
            </a:r>
            <a:r>
              <a:rPr lang="uk-UA" sz="2400" b="1" dirty="0" smtClean="0">
                <a:solidFill>
                  <a:srgbClr val="0070C0"/>
                </a:solidFill>
              </a:rPr>
              <a:t>, </a:t>
            </a:r>
            <a:r>
              <a:rPr lang="uk-UA" sz="2400" b="1" dirty="0" err="1" smtClean="0">
                <a:solidFill>
                  <a:srgbClr val="0070C0"/>
                </a:solidFill>
              </a:rPr>
              <a:t>ок</a:t>
            </a:r>
            <a:r>
              <a:rPr lang="uk-UA" sz="2400" b="1" dirty="0" smtClean="0">
                <a:solidFill>
                  <a:srgbClr val="0070C0"/>
                </a:solidFill>
              </a:rPr>
              <a:t>. 1500 р. до н. е.), де склалася перша ієрогліфічна система писемності. 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857232"/>
            <a:ext cx="3786214" cy="4786346"/>
          </a:xfrm>
        </p:spPr>
        <p:txBody>
          <a:bodyPr>
            <a:normAutofit fontScale="77500" lnSpcReduction="20000"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До цього часу склалися дві основні філософсько-релігійні системи: даосизм і конфуціанство. Людина і його творіння, згідно з китайським філософським вченням, сприйнята, як мала частинка природи.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kt76501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4491580" cy="5929331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688" y="4643493"/>
            <a:ext cx="8858312" cy="2214507"/>
          </a:xfrm>
        </p:spPr>
        <p:txBody>
          <a:bodyPr>
            <a:normAutofit/>
          </a:bodyPr>
          <a:lstStyle/>
          <a:p>
            <a:pPr marL="85725" indent="-20638" algn="ctr">
              <a:buNone/>
            </a:pPr>
            <a:r>
              <a:rPr lang="ru-RU" sz="2400" b="1" dirty="0"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solidFill>
                  <a:srgbClr val="0070C0"/>
                </a:solidFill>
              </a:rPr>
              <a:t>Це відбилося і на архітектурі Китаю - прагненні майстерно розташовувати будівлі на тлі природи, в найбільш мальовничих і продуманих для них місцях. У 4-6 ст. в Китаї було зроблено ряд найбільших винаходів: фарфор, порох, </a:t>
            </a:r>
            <a:r>
              <a:rPr lang="uk-UA" sz="2400" b="1" dirty="0" smtClean="0">
                <a:solidFill>
                  <a:srgbClr val="0070C0"/>
                </a:solidFill>
              </a:rPr>
              <a:t>книгодрукування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kioto-japan-wp-1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214290"/>
            <a:ext cx="5905509" cy="442913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500570"/>
            <a:ext cx="8429652" cy="2143116"/>
          </a:xfrm>
        </p:spPr>
        <p:txBody>
          <a:bodyPr>
            <a:normAutofit lnSpcReduction="10000"/>
          </a:bodyPr>
          <a:lstStyle/>
          <a:p>
            <a:pPr marL="85725" indent="-20638" algn="ctr">
              <a:buNone/>
            </a:pPr>
            <a:r>
              <a:rPr lang="uk-UA" sz="2400" b="1" dirty="0" smtClean="0">
                <a:solidFill>
                  <a:srgbClr val="0070C0"/>
                </a:solidFill>
              </a:rPr>
              <a:t>У 16 ст. був заснований ряд єзуїтських місій, почалися відносини Росії з Китаєм. У 17 ст. маньчжурська династія Цин, налякана поширенням християнства і проникненням європейців, закрила Китай для іноземців, залишивши для торгівлі тільки порт Гуанчжоу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china10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0918" y="285727"/>
            <a:ext cx="6251478" cy="4068569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256"/>
            <a:ext cx="9144000" cy="2357454"/>
          </a:xfrm>
        </p:spPr>
        <p:txBody>
          <a:bodyPr>
            <a:noAutofit/>
          </a:bodyPr>
          <a:lstStyle/>
          <a:p>
            <a:pPr marL="85725" indent="-20638" algn="ctr">
              <a:buNone/>
            </a:pPr>
            <a:r>
              <a:rPr lang="uk-UA" sz="2000" b="1" dirty="0" smtClean="0">
                <a:solidFill>
                  <a:srgbClr val="0070C0"/>
                </a:solidFill>
              </a:rPr>
              <a:t>ВЕЛИКА КИТАЙСЬКА </a:t>
            </a:r>
            <a:r>
              <a:rPr lang="uk-UA" sz="2000" b="1" dirty="0" smtClean="0">
                <a:solidFill>
                  <a:srgbClr val="0070C0"/>
                </a:solidFill>
              </a:rPr>
              <a:t>СТІНА, грандіозний </a:t>
            </a:r>
            <a:r>
              <a:rPr lang="uk-UA" sz="2000" b="1" dirty="0" smtClean="0">
                <a:solidFill>
                  <a:srgbClr val="0070C0"/>
                </a:solidFill>
              </a:rPr>
              <a:t>пам'ятник зодчества Стародавнього Китаю</a:t>
            </a:r>
            <a:r>
              <a:rPr lang="uk-UA" sz="2000" b="1" dirty="0" smtClean="0">
                <a:solidFill>
                  <a:srgbClr val="0070C0"/>
                </a:solidFill>
              </a:rPr>
              <a:t>.</a:t>
            </a:r>
          </a:p>
          <a:p>
            <a:pPr marL="85725" indent="-20638" algn="ctr">
              <a:buNone/>
            </a:pPr>
            <a:r>
              <a:rPr lang="uk-UA" sz="2000" b="1" dirty="0" smtClean="0">
                <a:solidFill>
                  <a:srgbClr val="0070C0"/>
                </a:solidFill>
              </a:rPr>
              <a:t> </a:t>
            </a:r>
            <a:r>
              <a:rPr lang="uk-UA" sz="2000" b="1" dirty="0" smtClean="0">
                <a:solidFill>
                  <a:srgbClr val="0070C0"/>
                </a:solidFill>
              </a:rPr>
              <a:t>Від </a:t>
            </a:r>
            <a:r>
              <a:rPr lang="uk-UA" sz="2000" b="1" dirty="0" err="1" smtClean="0">
                <a:solidFill>
                  <a:srgbClr val="0070C0"/>
                </a:solidFill>
              </a:rPr>
              <a:t>Цзяюйгуань</a:t>
            </a:r>
            <a:r>
              <a:rPr lang="uk-UA" sz="2000" b="1" dirty="0" smtClean="0">
                <a:solidFill>
                  <a:srgbClr val="0070C0"/>
                </a:solidFill>
              </a:rPr>
              <a:t> (пров. </a:t>
            </a:r>
            <a:r>
              <a:rPr lang="uk-UA" sz="2000" b="1" dirty="0" err="1" smtClean="0">
                <a:solidFill>
                  <a:srgbClr val="0070C0"/>
                </a:solidFill>
              </a:rPr>
              <a:t>Ганьсу</a:t>
            </a:r>
            <a:r>
              <a:rPr lang="uk-UA" sz="2000" b="1" dirty="0" smtClean="0">
                <a:solidFill>
                  <a:srgbClr val="0070C0"/>
                </a:solidFill>
              </a:rPr>
              <a:t>) до Ляодунський зал. Довжина, по одним припущенням, </a:t>
            </a:r>
            <a:r>
              <a:rPr lang="uk-UA" sz="2000" b="1" dirty="0" err="1" smtClean="0">
                <a:solidFill>
                  <a:srgbClr val="0070C0"/>
                </a:solidFill>
              </a:rPr>
              <a:t>ок</a:t>
            </a:r>
            <a:r>
              <a:rPr lang="uk-UA" sz="2000" b="1" dirty="0" smtClean="0">
                <a:solidFill>
                  <a:srgbClr val="0070C0"/>
                </a:solidFill>
              </a:rPr>
              <a:t>. 4 тис. км, за іншими - понад 6 тис. км, висота 6,6 м, на окремих ділянках до 10 м. Побудована в основному в 3 ст. до н. е.. Повністю реставрується ділянка Великої Китайської стіни поблизу Пекіна.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1148544744_greatwall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1169" y="214290"/>
            <a:ext cx="5334037" cy="4000528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86454"/>
            <a:ext cx="8229600" cy="668354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0070C0"/>
                </a:solidFill>
              </a:rPr>
              <a:t>Поселення у Великої китайської стіни. </a:t>
            </a:r>
            <a:endParaRPr lang="uk-UA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uk-UA" b="1" dirty="0" smtClean="0">
                <a:solidFill>
                  <a:srgbClr val="0070C0"/>
                </a:solidFill>
              </a:rPr>
              <a:t>4 </a:t>
            </a:r>
            <a:r>
              <a:rPr lang="uk-UA" b="1" dirty="0" smtClean="0">
                <a:solidFill>
                  <a:srgbClr val="0070C0"/>
                </a:solidFill>
              </a:rPr>
              <a:t>ст. до н. е.. - 15 ст. н. е..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kt20003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364" y="214290"/>
            <a:ext cx="8456477" cy="548528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2285992"/>
            <a:ext cx="4286280" cy="4286280"/>
          </a:xfrm>
        </p:spPr>
        <p:txBody>
          <a:bodyPr>
            <a:normAutofit/>
          </a:bodyPr>
          <a:lstStyle/>
          <a:p>
            <a:pPr marL="85725" indent="-20638">
              <a:buNone/>
            </a:pPr>
            <a:r>
              <a:rPr lang="uk-UA" sz="2000" b="1" dirty="0" smtClean="0">
                <a:solidFill>
                  <a:srgbClr val="0070C0"/>
                </a:solidFill>
              </a:rPr>
              <a:t/>
            </a:r>
            <a:br>
              <a:rPr lang="uk-UA" sz="2000" b="1" dirty="0" smtClean="0">
                <a:solidFill>
                  <a:srgbClr val="0070C0"/>
                </a:solidFill>
              </a:rPr>
            </a:br>
            <a:r>
              <a:rPr lang="uk-UA" sz="2000" b="1" dirty="0" smtClean="0">
                <a:solidFill>
                  <a:srgbClr val="0070C0"/>
                </a:solidFill>
              </a:rPr>
              <a:t> </a:t>
            </a:r>
            <a:r>
              <a:rPr lang="uk-UA" sz="2000" b="1" dirty="0" smtClean="0">
                <a:solidFill>
                  <a:srgbClr val="0070C0"/>
                </a:solidFill>
              </a:rPr>
              <a:t>Пагоди </a:t>
            </a:r>
            <a:r>
              <a:rPr lang="uk-UA" sz="2000" b="1" dirty="0" err="1" smtClean="0">
                <a:solidFill>
                  <a:srgbClr val="0070C0"/>
                </a:solidFill>
              </a:rPr>
              <a:t>танського</a:t>
            </a:r>
            <a:r>
              <a:rPr lang="uk-UA" sz="2000" b="1" dirty="0" smtClean="0">
                <a:solidFill>
                  <a:srgbClr val="0070C0"/>
                </a:solidFill>
              </a:rPr>
              <a:t> часу мали непарне (щасливе) число поверхів - 3, 5, 7, 9, 11, 13. </a:t>
            </a:r>
            <a:endParaRPr lang="uk-UA" sz="2000" b="1" dirty="0" smtClean="0">
              <a:solidFill>
                <a:srgbClr val="0070C0"/>
              </a:solidFill>
            </a:endParaRPr>
          </a:p>
          <a:p>
            <a:pPr marL="85725" indent="-20638">
              <a:buNone/>
            </a:pPr>
            <a:r>
              <a:rPr lang="uk-UA" sz="2000" b="1" dirty="0" smtClean="0">
                <a:solidFill>
                  <a:srgbClr val="0070C0"/>
                </a:solidFill>
              </a:rPr>
              <a:t>7-поверхова </a:t>
            </a:r>
            <a:r>
              <a:rPr lang="uk-UA" sz="2000" b="1" dirty="0" smtClean="0">
                <a:solidFill>
                  <a:srgbClr val="0070C0"/>
                </a:solidFill>
              </a:rPr>
              <a:t>пагода </a:t>
            </a:r>
            <a:r>
              <a:rPr lang="uk-UA" sz="2000" b="1" dirty="0" err="1" smtClean="0">
                <a:solidFill>
                  <a:srgbClr val="0070C0"/>
                </a:solidFill>
              </a:rPr>
              <a:t>Даяньта</a:t>
            </a:r>
            <a:r>
              <a:rPr lang="uk-UA" sz="2000" b="1" dirty="0" smtClean="0">
                <a:solidFill>
                  <a:srgbClr val="0070C0"/>
                </a:solidFill>
              </a:rPr>
              <a:t> (або Диких гусей), розташована на тлі великої гірської гряди, урочисто височіє (64 м) над околиці міста Сіань - колишньої столиці китайської держави.</a:t>
            </a:r>
            <a:br>
              <a:rPr lang="uk-UA" sz="2000" b="1" dirty="0" smtClean="0">
                <a:solidFill>
                  <a:srgbClr val="0070C0"/>
                </a:solidFill>
              </a:rPr>
            </a:br>
            <a:r>
              <a:rPr lang="uk-UA" sz="2000" b="1" dirty="0" smtClean="0">
                <a:solidFill>
                  <a:srgbClr val="0070C0"/>
                </a:solidFill>
              </a:rPr>
              <a:t/>
            </a:r>
            <a:br>
              <a:rPr lang="uk-UA" sz="2000" b="1" dirty="0" smtClean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kt2010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57166"/>
            <a:ext cx="4275116" cy="5643578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143380"/>
            <a:ext cx="9144000" cy="2500330"/>
          </a:xfrm>
        </p:spPr>
        <p:txBody>
          <a:bodyPr>
            <a:normAutofit fontScale="70000" lnSpcReduction="20000"/>
          </a:bodyPr>
          <a:lstStyle/>
          <a:p>
            <a:pPr marL="85725" indent="-20638" algn="ctr">
              <a:buNone/>
            </a:pPr>
            <a:r>
              <a:rPr lang="uk-UA" b="1" dirty="0" smtClean="0">
                <a:solidFill>
                  <a:srgbClr val="0070C0"/>
                </a:solidFill>
              </a:rPr>
              <a:t>Характерну </a:t>
            </a:r>
            <a:r>
              <a:rPr lang="uk-UA" b="1" dirty="0" smtClean="0">
                <a:solidFill>
                  <a:srgbClr val="0070C0"/>
                </a:solidFill>
              </a:rPr>
              <a:t>рису китайського живопису становить прагнення через приватне і одиничне осягнути загальні закони буття і взаємозв'язок явищ. </a:t>
            </a:r>
            <a:r>
              <a:rPr lang="uk-UA" b="1" dirty="0" smtClean="0">
                <a:solidFill>
                  <a:srgbClr val="0070C0"/>
                </a:solidFill>
              </a:rPr>
              <a:t>Картини </a:t>
            </a:r>
            <a:r>
              <a:rPr lang="uk-UA" b="1" dirty="0" smtClean="0">
                <a:solidFill>
                  <a:srgbClr val="0070C0"/>
                </a:solidFill>
              </a:rPr>
              <a:t>зазвичай писали тушшю або мінеральними фарбами, супроводжуючи їх каліграфічними написами. Широке поширення набув жанр «квіти-птахи». Особливе місце в зображеннях рослин займали орхідея, дика слива </a:t>
            </a:r>
            <a:r>
              <a:rPr lang="uk-UA" b="1" dirty="0" err="1" smtClean="0">
                <a:solidFill>
                  <a:srgbClr val="0070C0"/>
                </a:solidFill>
              </a:rPr>
              <a:t>мейхуа</a:t>
            </a:r>
            <a:r>
              <a:rPr lang="uk-UA" b="1" dirty="0" smtClean="0">
                <a:solidFill>
                  <a:srgbClr val="0070C0"/>
                </a:solidFill>
              </a:rPr>
              <a:t>, бамбук і хризантема, супроводжувані поетичними каліграфічними написами</a:t>
            </a:r>
            <a:r>
              <a:rPr lang="uk-UA" b="1" dirty="0" smtClean="0">
                <a:solidFill>
                  <a:srgbClr val="0070C0"/>
                </a:solidFill>
              </a:rPr>
              <a:t>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isi226a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14290"/>
            <a:ext cx="3000396" cy="387547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251</TotalTime>
  <Words>351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Яркая</vt:lpstr>
      <vt:lpstr>Китайська культура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20</cp:revision>
  <dcterms:created xsi:type="dcterms:W3CDTF">2010-05-06T16:15:27Z</dcterms:created>
  <dcterms:modified xsi:type="dcterms:W3CDTF">2016-01-16T21:02:34Z</dcterms:modified>
</cp:coreProperties>
</file>