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5" r:id="rId10"/>
    <p:sldId id="267" r:id="rId11"/>
    <p:sldId id="269" r:id="rId12"/>
    <p:sldId id="268" r:id="rId13"/>
    <p:sldId id="264" r:id="rId14"/>
    <p:sldId id="266" r:id="rId15"/>
    <p:sldId id="270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64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18.01.2016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18.01.2016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18.01.2016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18.01.2016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18.01.2016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18.01.2016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18.01.2016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Relationship Id="rId4" Type="http://schemas.openxmlformats.org/officeDocument/2006/relationships/hyperlink" Target="http://uk.wikipedia.org/wiki/%D0%A6%D1%96%D0%BD%D1%8C_%D0%A8%D1%96_%D0%A5%D1%83%D0%B0%D0%BD-%D0%B4%D1%96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http://uk.wikipedia.org/wiki/%D0%9F%D0%B5%D0%BA%D1%96%D0%BD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1\Рабочий стол\depositphotos_7355894-Vector-japanese-background-with-bamboo-and-pagod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86000" y="2857496"/>
            <a:ext cx="6172200" cy="1714512"/>
          </a:xfrm>
        </p:spPr>
        <p:txBody>
          <a:bodyPr>
            <a:normAutofit/>
          </a:bodyPr>
          <a:lstStyle/>
          <a:p>
            <a:pPr algn="ctr"/>
            <a:r>
              <a:rPr lang="uk-UA" sz="4400" dirty="0" smtClean="0">
                <a:solidFill>
                  <a:schemeClr val="accent1">
                    <a:lumMod val="75000"/>
                  </a:schemeClr>
                </a:solidFill>
              </a:rPr>
              <a:t>Архітектура  </a:t>
            </a:r>
            <a:br>
              <a:rPr lang="uk-UA" sz="4400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uk-UA" sz="4400" dirty="0" smtClean="0">
                <a:solidFill>
                  <a:schemeClr val="accent1">
                    <a:lumMod val="75000"/>
                  </a:schemeClr>
                </a:solidFill>
              </a:rPr>
              <a:t>Китаю та Японії</a:t>
            </a:r>
            <a:endParaRPr lang="ru-RU" sz="44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 flipV="1">
            <a:off x="2286000" y="5949279"/>
            <a:ext cx="6172200" cy="45719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01_Kazura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714348" y="214289"/>
            <a:ext cx="7755666" cy="48488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1785918" y="5286388"/>
            <a:ext cx="578647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000" b="1" dirty="0" smtClean="0">
                <a:solidFill>
                  <a:schemeClr val="accent1">
                    <a:lumMod val="75000"/>
                  </a:schemeClr>
                </a:solidFill>
              </a:rPr>
              <a:t>Пекін. Храм молитви за багатий урожай (</a:t>
            </a:r>
            <a:r>
              <a:rPr lang="uk-UA" sz="2000" b="1" dirty="0" err="1" smtClean="0">
                <a:solidFill>
                  <a:schemeClr val="accent1">
                    <a:lumMod val="75000"/>
                  </a:schemeClr>
                </a:solidFill>
              </a:rPr>
              <a:t>Циняньдянь</a:t>
            </a:r>
            <a:r>
              <a:rPr lang="uk-UA" sz="2000" b="1" dirty="0" smtClean="0">
                <a:solidFill>
                  <a:schemeClr val="accent1">
                    <a:lumMod val="75000"/>
                  </a:schemeClr>
                </a:solidFill>
              </a:rPr>
              <a:t>) - одне з основних споруд Храму неба</a:t>
            </a:r>
            <a:endParaRPr lang="ru-RU" sz="2000" b="1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786" y="5286388"/>
            <a:ext cx="7467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>В </a:t>
            </a:r>
            <a:r>
              <a:rPr lang="ru-RU" sz="2000" b="1" dirty="0" err="1" smtClean="0">
                <a:solidFill>
                  <a:schemeClr val="accent1">
                    <a:lumMod val="75000"/>
                  </a:schemeClr>
                </a:solidFill>
              </a:rPr>
              <a:t>цілому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sz="2000" b="1" dirty="0" err="1" smtClean="0">
                <a:solidFill>
                  <a:schemeClr val="accent1">
                    <a:lumMod val="75000"/>
                  </a:schemeClr>
                </a:solidFill>
              </a:rPr>
              <a:t>японська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sz="2000" b="1" dirty="0" err="1" smtClean="0">
                <a:solidFill>
                  <a:schemeClr val="accent1">
                    <a:lumMod val="75000"/>
                  </a:schemeClr>
                </a:solidFill>
              </a:rPr>
              <a:t>архітектура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> схожа </a:t>
            </a:r>
            <a:r>
              <a:rPr lang="ru-RU" sz="2000" b="1" dirty="0" err="1" smtClean="0">
                <a:solidFill>
                  <a:schemeClr val="accent1">
                    <a:lumMod val="75000"/>
                  </a:schemeClr>
                </a:solidFill>
              </a:rPr>
              <a:t>з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sz="2000" b="1" dirty="0" err="1" smtClean="0">
                <a:solidFill>
                  <a:schemeClr val="accent1">
                    <a:lumMod val="75000"/>
                  </a:schemeClr>
                </a:solidFill>
              </a:rPr>
              <a:t>китайською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>. Але на </a:t>
            </a:r>
            <a:r>
              <a:rPr lang="ru-RU" sz="2000" b="1" dirty="0" err="1" smtClean="0">
                <a:solidFill>
                  <a:schemeClr val="accent1">
                    <a:lumMod val="75000"/>
                  </a:schemeClr>
                </a:solidFill>
              </a:rPr>
              <a:t>відміну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sz="2000" b="1" dirty="0" err="1" smtClean="0">
                <a:solidFill>
                  <a:schemeClr val="accent1">
                    <a:lumMod val="75000"/>
                  </a:schemeClr>
                </a:solidFill>
              </a:rPr>
              <a:t>від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sz="2000" b="1" dirty="0" err="1" smtClean="0">
                <a:solidFill>
                  <a:schemeClr val="accent1">
                    <a:lumMod val="75000"/>
                  </a:schemeClr>
                </a:solidFill>
              </a:rPr>
              <a:t>китайської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sz="2000" b="1" dirty="0" err="1" smtClean="0">
                <a:solidFill>
                  <a:schemeClr val="accent1">
                    <a:lumMod val="75000"/>
                  </a:schemeClr>
                </a:solidFill>
              </a:rPr>
              <a:t>архітектури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>, </a:t>
            </a:r>
            <a:r>
              <a:rPr lang="ru-RU" sz="2000" b="1" dirty="0" err="1" smtClean="0">
                <a:solidFill>
                  <a:schemeClr val="accent1">
                    <a:lumMod val="75000"/>
                  </a:schemeClr>
                </a:solidFill>
              </a:rPr>
              <a:t>японська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sz="2000" b="1" dirty="0" err="1" smtClean="0">
                <a:solidFill>
                  <a:schemeClr val="accent1">
                    <a:lumMod val="75000"/>
                  </a:schemeClr>
                </a:solidFill>
              </a:rPr>
              <a:t>архітектура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sz="2000" b="1" dirty="0" err="1" smtClean="0">
                <a:solidFill>
                  <a:schemeClr val="accent1">
                    <a:lumMod val="75000"/>
                  </a:schemeClr>
                </a:solidFill>
              </a:rPr>
              <a:t>виділяється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sz="2000" b="1" dirty="0" err="1" smtClean="0">
                <a:solidFill>
                  <a:schemeClr val="accent1">
                    <a:lumMod val="75000"/>
                  </a:schemeClr>
                </a:solidFill>
              </a:rPr>
              <a:t>своєю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sz="2000" b="1" dirty="0" err="1" smtClean="0">
                <a:solidFill>
                  <a:schemeClr val="accent1">
                    <a:lumMod val="75000"/>
                  </a:schemeClr>
                </a:solidFill>
              </a:rPr>
              <a:t>асиметричною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sz="2000" b="1" dirty="0" err="1" smtClean="0">
                <a:solidFill>
                  <a:schemeClr val="accent1">
                    <a:lumMod val="75000"/>
                  </a:schemeClr>
                </a:solidFill>
              </a:rPr>
              <a:t>схильністю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>.</a:t>
            </a:r>
            <a:endParaRPr lang="ru-RU" sz="20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4" name="Содержимое 3" descr="arhitectura-yaponiy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642910" y="357166"/>
            <a:ext cx="7500990" cy="48736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images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1142976" y="1142984"/>
            <a:ext cx="7190644" cy="49844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2357422" y="500042"/>
            <a:ext cx="4572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uk-UA" sz="2000" b="1" dirty="0" smtClean="0">
                <a:solidFill>
                  <a:schemeClr val="accent1">
                    <a:lumMod val="75000"/>
                  </a:schemeClr>
                </a:solidFill>
              </a:rPr>
              <a:t>Зразки </a:t>
            </a:r>
            <a:r>
              <a:rPr lang="uk-UA" sz="2000" b="1" dirty="0" smtClean="0">
                <a:solidFill>
                  <a:schemeClr val="accent1">
                    <a:lumMod val="75000"/>
                  </a:schemeClr>
                </a:solidFill>
              </a:rPr>
              <a:t>архітектури та природи </a:t>
            </a:r>
            <a:r>
              <a:rPr lang="uk-UA" sz="2000" b="1" dirty="0" smtClean="0">
                <a:solidFill>
                  <a:schemeClr val="accent1">
                    <a:lumMod val="75000"/>
                  </a:schemeClr>
                </a:solidFill>
              </a:rPr>
              <a:t>Китаю</a:t>
            </a:r>
            <a:endParaRPr lang="ru-RU" sz="2000" b="1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dirty="0" smtClean="0"/>
              <a:t>.</a:t>
            </a:r>
            <a:endParaRPr lang="ru-RU" sz="2000" dirty="0"/>
          </a:p>
        </p:txBody>
      </p:sp>
      <p:pic>
        <p:nvPicPr>
          <p:cNvPr id="4" name="Содержимое 3" descr="984780056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1142976" y="500042"/>
            <a:ext cx="6745502" cy="48736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Содержимое 6" descr="images (2)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1071538" y="642918"/>
            <a:ext cx="6984776" cy="48851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0_2b835_37124a94_XL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323528" y="332656"/>
            <a:ext cx="8424936" cy="614116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b="1" dirty="0" smtClean="0"/>
              <a:t/>
            </a:r>
            <a:br>
              <a:rPr lang="ru-RU" sz="2000" b="1" dirty="0" smtClean="0"/>
            </a:br>
            <a:endParaRPr lang="ru-RU" sz="2000" dirty="0"/>
          </a:p>
        </p:txBody>
      </p:sp>
      <p:pic>
        <p:nvPicPr>
          <p:cNvPr id="20" name="Содержимое 19" descr="china4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571472" y="571480"/>
            <a:ext cx="3657600" cy="41764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1" name="Содержимое 20" descr="stena-0.jpg"/>
          <p:cNvPicPr>
            <a:picLocks noGrp="1" noChangeAspect="1"/>
          </p:cNvPicPr>
          <p:nvPr>
            <p:ph sz="quarter" idx="2"/>
          </p:nvPr>
        </p:nvPicPr>
        <p:blipFill>
          <a:blip r:embed="rId3" cstate="print"/>
          <a:stretch>
            <a:fillRect/>
          </a:stretch>
        </p:blipFill>
        <p:spPr>
          <a:xfrm>
            <a:off x="4429124" y="571480"/>
            <a:ext cx="4046041" cy="41044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2" name="TextBox 21"/>
          <p:cNvSpPr txBox="1"/>
          <p:nvPr/>
        </p:nvSpPr>
        <p:spPr>
          <a:xfrm>
            <a:off x="1071538" y="5214950"/>
            <a:ext cx="7344816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>
                <a:solidFill>
                  <a:schemeClr val="accent1">
                    <a:lumMod val="75000"/>
                  </a:schemeClr>
                </a:solidFill>
              </a:rPr>
              <a:t>Великий китайський мур – це 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>одна </a:t>
            </a:r>
            <a:r>
              <a:rPr lang="ru-RU" sz="2000" b="1" dirty="0" err="1" smtClean="0">
                <a:solidFill>
                  <a:schemeClr val="accent1">
                    <a:lumMod val="75000"/>
                  </a:schemeClr>
                </a:solidFill>
              </a:rPr>
              <a:t>з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sz="2000" b="1" dirty="0" err="1" smtClean="0">
                <a:solidFill>
                  <a:schemeClr val="accent1">
                    <a:lumMod val="75000"/>
                  </a:schemeClr>
                </a:solidFill>
              </a:rPr>
              <a:t>найвідоміших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sz="2000" b="1" dirty="0" err="1" smtClean="0">
                <a:solidFill>
                  <a:schemeClr val="accent1">
                    <a:lumMod val="75000"/>
                  </a:schemeClr>
                </a:solidFill>
              </a:rPr>
              <a:t>частин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> муру </a:t>
            </a:r>
            <a:r>
              <a:rPr lang="ru-RU" sz="2000" b="1" dirty="0" err="1" smtClean="0">
                <a:solidFill>
                  <a:schemeClr val="accent1">
                    <a:lumMod val="75000"/>
                  </a:schemeClr>
                </a:solidFill>
              </a:rPr>
              <a:t>збудована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> в 220—206 до н. е. першим </a:t>
            </a:r>
            <a:r>
              <a:rPr lang="ru-RU" sz="2000" b="1" dirty="0" err="1" smtClean="0">
                <a:solidFill>
                  <a:schemeClr val="accent1">
                    <a:lumMod val="75000"/>
                  </a:schemeClr>
                </a:solidFill>
              </a:rPr>
              <a:t>імператором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> Китаю </a:t>
            </a:r>
            <a:r>
              <a:rPr lang="ru-RU" sz="2000" b="1" dirty="0" err="1" smtClean="0">
                <a:solidFill>
                  <a:schemeClr val="accent1">
                    <a:lumMod val="75000"/>
                  </a:schemeClr>
                </a:solidFill>
                <a:hlinkClick r:id="rId4" tooltip="Цінь Ші Хуан-ді"/>
              </a:rPr>
              <a:t>Цінь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hlinkClick r:id="rId4" tooltip="Цінь Ші Хуан-ді"/>
              </a:rPr>
              <a:t> </a:t>
            </a:r>
            <a:r>
              <a:rPr lang="ru-RU" sz="2000" b="1" dirty="0" err="1" smtClean="0">
                <a:solidFill>
                  <a:schemeClr val="accent1">
                    <a:lumMod val="75000"/>
                  </a:schemeClr>
                </a:solidFill>
                <a:hlinkClick r:id="rId4" tooltip="Цінь Ші Хуан-ді"/>
              </a:rPr>
              <a:t>Ші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hlinkClick r:id="rId4" tooltip="Цінь Ші Хуан-ді"/>
              </a:rPr>
              <a:t> </a:t>
            </a:r>
            <a:r>
              <a:rPr lang="ru-RU" sz="2000" b="1" dirty="0" err="1" smtClean="0">
                <a:solidFill>
                  <a:schemeClr val="accent1">
                    <a:lumMod val="75000"/>
                  </a:schemeClr>
                </a:solidFill>
                <a:hlinkClick r:id="rId4" tooltip="Цінь Ші Хуан-ді"/>
              </a:rPr>
              <a:t>Хуан-ді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>.</a:t>
            </a:r>
            <a:endParaRPr lang="uk-UA" sz="2000" b="1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endParaRPr lang="ru-RU" b="1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5072074"/>
            <a:ext cx="7467600" cy="1143000"/>
          </a:xfrm>
        </p:spPr>
        <p:txBody>
          <a:bodyPr>
            <a:noAutofit/>
          </a:bodyPr>
          <a:lstStyle/>
          <a:p>
            <a:pPr algn="ctr"/>
            <a:r>
              <a:rPr lang="uk-UA" sz="2200" b="1" dirty="0" smtClean="0">
                <a:solidFill>
                  <a:schemeClr val="accent1">
                    <a:lumMod val="75000"/>
                  </a:schemeClr>
                </a:solidFill>
              </a:rPr>
              <a:t>Теракотова армія - </a:t>
            </a:r>
            <a:r>
              <a:rPr lang="ru-RU" sz="2200" b="1" dirty="0" err="1" smtClean="0">
                <a:solidFill>
                  <a:schemeClr val="accent1">
                    <a:lumMod val="75000"/>
                  </a:schemeClr>
                </a:solidFill>
              </a:rPr>
              <a:t>відома</a:t>
            </a:r>
            <a:r>
              <a:rPr lang="ru-RU" sz="2200" b="1" dirty="0" smtClean="0">
                <a:solidFill>
                  <a:schemeClr val="accent1">
                    <a:lumMod val="75000"/>
                  </a:schemeClr>
                </a:solidFill>
              </a:rPr>
              <a:t> у </a:t>
            </a:r>
            <a:r>
              <a:rPr lang="ru-RU" sz="2200" b="1" dirty="0" err="1" smtClean="0">
                <a:solidFill>
                  <a:schemeClr val="accent1">
                    <a:lumMod val="75000"/>
                  </a:schemeClr>
                </a:solidFill>
              </a:rPr>
              <a:t>світі</a:t>
            </a:r>
            <a:r>
              <a:rPr lang="ru-RU" sz="2200" b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sz="2200" b="1" dirty="0" err="1" smtClean="0">
                <a:solidFill>
                  <a:schemeClr val="accent1">
                    <a:lumMod val="75000"/>
                  </a:schemeClr>
                </a:solidFill>
              </a:rPr>
              <a:t>археологічна</a:t>
            </a:r>
            <a:r>
              <a:rPr lang="ru-RU" sz="2200" b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sz="2200" b="1" dirty="0" err="1" smtClean="0">
                <a:solidFill>
                  <a:schemeClr val="accent1">
                    <a:lumMod val="75000"/>
                  </a:schemeClr>
                </a:solidFill>
              </a:rPr>
              <a:t>пам'ятка</a:t>
            </a:r>
            <a:r>
              <a:rPr lang="ru-RU" sz="2200" b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sz="2200" b="1" dirty="0" err="1" smtClean="0">
                <a:solidFill>
                  <a:schemeClr val="accent1">
                    <a:lumMod val="75000"/>
                  </a:schemeClr>
                </a:solidFill>
              </a:rPr>
              <a:t>з</a:t>
            </a:r>
            <a:r>
              <a:rPr lang="ru-RU" sz="2200" b="1" dirty="0" smtClean="0">
                <a:solidFill>
                  <a:schemeClr val="accent1">
                    <a:lumMod val="75000"/>
                  </a:schemeClr>
                </a:solidFill>
              </a:rPr>
              <a:t> Китаю. </a:t>
            </a:r>
            <a:r>
              <a:rPr lang="ru-RU" sz="2200" b="1" dirty="0" err="1" smtClean="0">
                <a:solidFill>
                  <a:schemeClr val="accent1">
                    <a:lumMod val="75000"/>
                  </a:schemeClr>
                </a:solidFill>
              </a:rPr>
              <a:t>Увійшла</a:t>
            </a:r>
            <a:r>
              <a:rPr lang="ru-RU" sz="2200" b="1" dirty="0" smtClean="0">
                <a:solidFill>
                  <a:schemeClr val="accent1">
                    <a:lumMod val="75000"/>
                  </a:schemeClr>
                </a:solidFill>
              </a:rPr>
              <a:t> в </a:t>
            </a:r>
            <a:r>
              <a:rPr lang="ru-RU" sz="2200" b="1" dirty="0" err="1" smtClean="0">
                <a:solidFill>
                  <a:schemeClr val="accent1">
                    <a:lumMod val="75000"/>
                  </a:schemeClr>
                </a:solidFill>
              </a:rPr>
              <a:t>перелік</a:t>
            </a:r>
            <a:r>
              <a:rPr lang="ru-RU" sz="2200" b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sz="2200" b="1" dirty="0" err="1" smtClean="0">
                <a:solidFill>
                  <a:schemeClr val="accent1">
                    <a:lumMod val="75000"/>
                  </a:schemeClr>
                </a:solidFill>
              </a:rPr>
              <a:t>всесвітнього</a:t>
            </a:r>
            <a:r>
              <a:rPr lang="ru-RU" sz="2200" b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sz="2200" b="1" dirty="0" err="1" smtClean="0">
                <a:solidFill>
                  <a:schemeClr val="accent1">
                    <a:lumMod val="75000"/>
                  </a:schemeClr>
                </a:solidFill>
              </a:rPr>
              <a:t>надбання</a:t>
            </a:r>
            <a:r>
              <a:rPr lang="ru-RU" sz="2200" b="1" dirty="0" smtClean="0">
                <a:solidFill>
                  <a:schemeClr val="accent1">
                    <a:lumMod val="75000"/>
                  </a:schemeClr>
                </a:solidFill>
              </a:rPr>
              <a:t> ЮНЕСКО.</a:t>
            </a:r>
            <a:endParaRPr lang="ru-RU" sz="22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4" name="Содержимое 3" descr="терракотовая-армия.pn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1142976" y="285728"/>
            <a:ext cx="6465837" cy="48736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5000636"/>
            <a:ext cx="7467600" cy="1152128"/>
          </a:xfrm>
        </p:spPr>
        <p:txBody>
          <a:bodyPr>
            <a:normAutofit fontScale="90000"/>
          </a:bodyPr>
          <a:lstStyle/>
          <a:p>
            <a:pPr algn="ctr"/>
            <a:r>
              <a:rPr lang="uk-UA" sz="2200" b="1" dirty="0" smtClean="0">
                <a:solidFill>
                  <a:schemeClr val="accent1">
                    <a:lumMod val="75000"/>
                  </a:schemeClr>
                </a:solidFill>
              </a:rPr>
              <a:t>Заборонене місто - </a:t>
            </a:r>
            <a:r>
              <a:rPr lang="ru-RU" sz="2200" b="1" dirty="0" smtClean="0">
                <a:solidFill>
                  <a:schemeClr val="accent1">
                    <a:lumMod val="75000"/>
                  </a:schemeClr>
                </a:solidFill>
              </a:rPr>
              <a:t> </a:t>
            </a:r>
            <a:r>
              <a:rPr lang="ru-RU" sz="2200" b="1" dirty="0" err="1" smtClean="0">
                <a:solidFill>
                  <a:schemeClr val="accent1">
                    <a:lumMod val="75000"/>
                  </a:schemeClr>
                </a:solidFill>
              </a:rPr>
              <a:t>найбільший</a:t>
            </a:r>
            <a:r>
              <a:rPr lang="ru-RU" sz="2200" b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sz="2200" b="1" dirty="0" err="1" smtClean="0">
                <a:solidFill>
                  <a:schemeClr val="accent1">
                    <a:lumMod val="75000"/>
                  </a:schemeClr>
                </a:solidFill>
              </a:rPr>
              <a:t>палацовий</a:t>
            </a:r>
            <a:r>
              <a:rPr lang="ru-RU" sz="2200" b="1" dirty="0" smtClean="0">
                <a:solidFill>
                  <a:schemeClr val="accent1">
                    <a:lumMod val="75000"/>
                  </a:schemeClr>
                </a:solidFill>
              </a:rPr>
              <a:t> комплекс у </a:t>
            </a:r>
            <a:r>
              <a:rPr lang="ru-RU" sz="2200" b="1" dirty="0" err="1" smtClean="0">
                <a:solidFill>
                  <a:schemeClr val="accent1">
                    <a:lumMod val="75000"/>
                  </a:schemeClr>
                </a:solidFill>
              </a:rPr>
              <a:t>світі</a:t>
            </a:r>
            <a:r>
              <a:rPr lang="ru-RU" sz="2200" b="1" dirty="0" smtClean="0">
                <a:solidFill>
                  <a:schemeClr val="accent1">
                    <a:lumMod val="75000"/>
                  </a:schemeClr>
                </a:solidFill>
              </a:rPr>
              <a:t>, </a:t>
            </a:r>
            <a:r>
              <a:rPr lang="ru-RU" sz="2200" b="1" dirty="0" err="1" smtClean="0">
                <a:solidFill>
                  <a:schemeClr val="accent1">
                    <a:lumMod val="75000"/>
                  </a:schemeClr>
                </a:solidFill>
              </a:rPr>
              <a:t>головний</a:t>
            </a:r>
            <a:r>
              <a:rPr lang="ru-RU" sz="2200" b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sz="2200" b="1" dirty="0" err="1" smtClean="0">
                <a:solidFill>
                  <a:schemeClr val="accent1">
                    <a:lumMod val="75000"/>
                  </a:schemeClr>
                </a:solidFill>
              </a:rPr>
              <a:t>палацовий</a:t>
            </a:r>
            <a:r>
              <a:rPr lang="ru-RU" sz="2200" b="1" dirty="0" smtClean="0">
                <a:solidFill>
                  <a:schemeClr val="accent1">
                    <a:lumMod val="75000"/>
                  </a:schemeClr>
                </a:solidFill>
              </a:rPr>
              <a:t> комплекс </a:t>
            </a:r>
            <a:r>
              <a:rPr lang="ru-RU" sz="2200" b="1" dirty="0" err="1" smtClean="0">
                <a:solidFill>
                  <a:schemeClr val="accent1">
                    <a:lumMod val="75000"/>
                  </a:schemeClr>
                </a:solidFill>
              </a:rPr>
              <a:t>китайських</a:t>
            </a:r>
            <a:r>
              <a:rPr lang="ru-RU" sz="2200" b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sz="2200" b="1" dirty="0" err="1" smtClean="0">
                <a:solidFill>
                  <a:schemeClr val="accent1">
                    <a:lumMod val="75000"/>
                  </a:schemeClr>
                </a:solidFill>
              </a:rPr>
              <a:t>імператорів</a:t>
            </a:r>
            <a:r>
              <a:rPr lang="ru-RU" sz="2200" b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sz="2200" b="1" dirty="0" err="1" smtClean="0">
                <a:solidFill>
                  <a:schemeClr val="accent1">
                    <a:lumMod val="75000"/>
                  </a:schemeClr>
                </a:solidFill>
              </a:rPr>
              <a:t>з</a:t>
            </a:r>
            <a:r>
              <a:rPr lang="ru-RU" sz="2200" b="1" dirty="0" smtClean="0">
                <a:solidFill>
                  <a:schemeClr val="accent1">
                    <a:lumMod val="75000"/>
                  </a:schemeClr>
                </a:solidFill>
              </a:rPr>
              <a:t> XV до початку XX </a:t>
            </a:r>
            <a:r>
              <a:rPr lang="ru-RU" sz="2200" b="1" dirty="0" err="1" smtClean="0">
                <a:solidFill>
                  <a:schemeClr val="accent1">
                    <a:lumMod val="75000"/>
                  </a:schemeClr>
                </a:solidFill>
              </a:rPr>
              <a:t>століття</a:t>
            </a:r>
            <a:r>
              <a:rPr lang="ru-RU" sz="2200" b="1" dirty="0" smtClean="0">
                <a:solidFill>
                  <a:schemeClr val="accent1">
                    <a:lumMod val="75000"/>
                  </a:schemeClr>
                </a:solidFill>
              </a:rPr>
              <a:t>. </a:t>
            </a:r>
            <a:r>
              <a:rPr lang="ru-RU" sz="2200" b="1" dirty="0" err="1" smtClean="0">
                <a:solidFill>
                  <a:schemeClr val="accent1">
                    <a:lumMod val="75000"/>
                  </a:schemeClr>
                </a:solidFill>
              </a:rPr>
              <a:t>Знаходиться</a:t>
            </a:r>
            <a:r>
              <a:rPr lang="ru-RU" sz="2200" b="1" dirty="0" smtClean="0">
                <a:solidFill>
                  <a:schemeClr val="accent1">
                    <a:lumMod val="75000"/>
                  </a:schemeClr>
                </a:solidFill>
              </a:rPr>
              <a:t> в </a:t>
            </a:r>
            <a:r>
              <a:rPr lang="ru-RU" sz="2200" b="1" dirty="0" err="1" smtClean="0">
                <a:solidFill>
                  <a:schemeClr val="accent1">
                    <a:lumMod val="75000"/>
                  </a:schemeClr>
                </a:solidFill>
              </a:rPr>
              <a:t>центрі</a:t>
            </a:r>
            <a:r>
              <a:rPr lang="ru-RU" sz="2200" b="1" dirty="0" smtClean="0">
                <a:solidFill>
                  <a:schemeClr val="accent1">
                    <a:lumMod val="75000"/>
                  </a:schemeClr>
                </a:solidFill>
              </a:rPr>
              <a:t> </a:t>
            </a:r>
            <a:r>
              <a:rPr lang="ru-RU" sz="2200" b="1" dirty="0" err="1" smtClean="0">
                <a:solidFill>
                  <a:schemeClr val="accent1">
                    <a:lumMod val="75000"/>
                  </a:schemeClr>
                </a:solidFill>
                <a:hlinkClick r:id="rId2" tooltip="Пекін"/>
              </a:rPr>
              <a:t>Пекіна</a:t>
            </a:r>
            <a:r>
              <a:rPr lang="ru-RU" sz="2200" b="1" dirty="0" smtClean="0">
                <a:solidFill>
                  <a:schemeClr val="accent1">
                    <a:lumMod val="75000"/>
                  </a:schemeClr>
                </a:solidFill>
              </a:rPr>
              <a:t>.</a:t>
            </a:r>
            <a:endParaRPr lang="ru-RU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4" name="Содержимое 3" descr="Zapret-gorod-3.jpg"/>
          <p:cNvPicPr>
            <a:picLocks noGrp="1" noChangeAspect="1"/>
          </p:cNvPicPr>
          <p:nvPr>
            <p:ph sz="quarter" idx="1"/>
          </p:nvPr>
        </p:nvPicPr>
        <p:blipFill>
          <a:blip r:embed="rId3" cstate="print"/>
          <a:stretch>
            <a:fillRect/>
          </a:stretch>
        </p:blipFill>
        <p:spPr>
          <a:xfrm>
            <a:off x="1071538" y="214290"/>
            <a:ext cx="6717304" cy="45720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5572140"/>
            <a:ext cx="7467600" cy="917596"/>
          </a:xfrm>
        </p:spPr>
        <p:txBody>
          <a:bodyPr>
            <a:normAutofit/>
          </a:bodyPr>
          <a:lstStyle/>
          <a:p>
            <a:pPr algn="ctr"/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>В </a:t>
            </a:r>
            <a:r>
              <a:rPr lang="ru-RU" sz="2000" b="1" dirty="0" err="1" smtClean="0">
                <a:solidFill>
                  <a:schemeClr val="accent1">
                    <a:lumMod val="75000"/>
                  </a:schemeClr>
                </a:solidFill>
              </a:rPr>
              <a:t>архітектурі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sz="2000" b="1" dirty="0" err="1" smtClean="0">
                <a:solidFill>
                  <a:schemeClr val="accent1">
                    <a:lumMod val="75000"/>
                  </a:schemeClr>
                </a:solidFill>
              </a:rPr>
              <a:t>і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sz="2000" b="1" dirty="0" err="1" smtClean="0">
                <a:solidFill>
                  <a:schemeClr val="accent1">
                    <a:lumMod val="75000"/>
                  </a:schemeClr>
                </a:solidFill>
              </a:rPr>
              <a:t>дизайні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sz="2000" b="1" dirty="0" err="1" smtClean="0">
                <a:solidFill>
                  <a:schemeClr val="accent1">
                    <a:lumMod val="75000"/>
                  </a:schemeClr>
                </a:solidFill>
              </a:rPr>
              <a:t>інтер'єру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> Китаю </a:t>
            </a:r>
            <a:r>
              <a:rPr lang="ru-RU" sz="2000" b="1" dirty="0" err="1" smtClean="0">
                <a:solidFill>
                  <a:schemeClr val="accent1">
                    <a:lumMod val="75000"/>
                  </a:schemeClr>
                </a:solidFill>
              </a:rPr>
              <a:t>і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sz="2000" b="1" dirty="0" err="1" smtClean="0">
                <a:solidFill>
                  <a:schemeClr val="accent1">
                    <a:lumMod val="75000"/>
                  </a:schemeClr>
                </a:solidFill>
              </a:rPr>
              <a:t>Японії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sz="2000" b="1" dirty="0" err="1" smtClean="0">
                <a:solidFill>
                  <a:schemeClr val="accent1">
                    <a:lumMod val="75000"/>
                  </a:schemeClr>
                </a:solidFill>
              </a:rPr>
              <a:t>зароджується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> вертикальна </a:t>
            </a:r>
            <a:r>
              <a:rPr lang="ru-RU" sz="2000" b="1" dirty="0" err="1" smtClean="0">
                <a:solidFill>
                  <a:schemeClr val="accent1">
                    <a:lumMod val="75000"/>
                  </a:schemeClr>
                </a:solidFill>
              </a:rPr>
              <a:t>композиція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>.</a:t>
            </a:r>
            <a:endParaRPr lang="ru-RU" sz="20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4" name="Содержимое 3" descr="02_Pagoda_v_Shanhae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857224" y="357166"/>
            <a:ext cx="6929486" cy="51435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5000636"/>
            <a:ext cx="7610476" cy="1428752"/>
          </a:xfrm>
        </p:spPr>
        <p:txBody>
          <a:bodyPr>
            <a:noAutofit/>
          </a:bodyPr>
          <a:lstStyle/>
          <a:p>
            <a:pPr algn="ctr"/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>в </a:t>
            </a:r>
            <a:r>
              <a:rPr lang="ru-RU" sz="2000" b="1" dirty="0" err="1" smtClean="0">
                <a:solidFill>
                  <a:schemeClr val="accent1">
                    <a:lumMod val="75000"/>
                  </a:schemeClr>
                </a:solidFill>
              </a:rPr>
              <a:t>китайській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sz="2000" b="1" dirty="0" err="1" smtClean="0">
                <a:solidFill>
                  <a:schemeClr val="accent1">
                    <a:lumMod val="75000"/>
                  </a:schemeClr>
                </a:solidFill>
              </a:rPr>
              <a:t>міфології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> та </a:t>
            </a:r>
            <a:r>
              <a:rPr lang="ru-RU" sz="2000" b="1" dirty="0" err="1" smtClean="0">
                <a:solidFill>
                  <a:schemeClr val="accent1">
                    <a:lumMod val="75000"/>
                  </a:schemeClr>
                </a:solidFill>
              </a:rPr>
              <a:t>культурі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> символ </a:t>
            </a:r>
            <a:r>
              <a:rPr lang="ru-RU" sz="2000" b="1" dirty="0" err="1" smtClean="0">
                <a:solidFill>
                  <a:schemeClr val="accent1">
                    <a:lumMod val="75000"/>
                  </a:schemeClr>
                </a:solidFill>
              </a:rPr>
              <a:t>чоловічого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> начала (</a:t>
            </a:r>
            <a:r>
              <a:rPr lang="ru-RU" sz="2000" b="1" dirty="0" err="1" smtClean="0">
                <a:solidFill>
                  <a:schemeClr val="accent1">
                    <a:lumMod val="75000"/>
                  </a:schemeClr>
                </a:solidFill>
              </a:rPr>
              <a:t>ян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>) </a:t>
            </a:r>
            <a:r>
              <a:rPr lang="ru-RU" sz="2000" b="1" dirty="0" err="1" smtClean="0">
                <a:solidFill>
                  <a:schemeClr val="accent1">
                    <a:lumMod val="75000"/>
                  </a:schemeClr>
                </a:solidFill>
              </a:rPr>
              <a:t>і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sz="2000" b="1" dirty="0" err="1" smtClean="0">
                <a:solidFill>
                  <a:schemeClr val="accent1">
                    <a:lumMod val="75000"/>
                  </a:schemeClr>
                </a:solidFill>
              </a:rPr>
              <a:t>китайської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sz="2000" b="1" dirty="0" err="1" smtClean="0">
                <a:solidFill>
                  <a:schemeClr val="accent1">
                    <a:lumMod val="75000"/>
                  </a:schemeClr>
                </a:solidFill>
              </a:rPr>
              <a:t>нації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> в </a:t>
            </a:r>
            <a:r>
              <a:rPr lang="ru-RU" sz="2000" b="1" dirty="0" err="1" smtClean="0">
                <a:solidFill>
                  <a:schemeClr val="accent1">
                    <a:lumMod val="75000"/>
                  </a:schemeClr>
                </a:solidFill>
              </a:rPr>
              <a:t>цілому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>. На </a:t>
            </a:r>
            <a:r>
              <a:rPr lang="ru-RU" sz="2000" b="1" dirty="0" err="1" smtClean="0">
                <a:solidFill>
                  <a:schemeClr val="accent1">
                    <a:lumMod val="75000"/>
                  </a:schemeClr>
                </a:solidFill>
              </a:rPr>
              <a:t>відміну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sz="2000" b="1" dirty="0" err="1" smtClean="0">
                <a:solidFill>
                  <a:schemeClr val="accent1">
                    <a:lumMod val="75000"/>
                  </a:schemeClr>
                </a:solidFill>
              </a:rPr>
              <a:t>від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sz="2000" b="1" dirty="0" err="1" smtClean="0">
                <a:solidFill>
                  <a:schemeClr val="accent1">
                    <a:lumMod val="75000"/>
                  </a:schemeClr>
                </a:solidFill>
              </a:rPr>
              <a:t>європейського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> дракона, </a:t>
            </a:r>
            <a:r>
              <a:rPr lang="ru-RU" sz="2000" b="1" dirty="0" err="1" smtClean="0">
                <a:solidFill>
                  <a:schemeClr val="accent1">
                    <a:lumMod val="75000"/>
                  </a:schemeClr>
                </a:solidFill>
              </a:rPr>
              <a:t>китайський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sz="2000" b="1" dirty="0" err="1" smtClean="0">
                <a:solidFill>
                  <a:schemeClr val="accent1">
                    <a:lumMod val="75000"/>
                  </a:schemeClr>
                </a:solidFill>
              </a:rPr>
              <a:t>являє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sz="2000" b="1" dirty="0" err="1" smtClean="0">
                <a:solidFill>
                  <a:schemeClr val="accent1">
                    <a:lumMod val="75000"/>
                  </a:schemeClr>
                </a:solidFill>
              </a:rPr>
              <a:t>добрий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> початок. На честь дракона </a:t>
            </a:r>
            <a:r>
              <a:rPr lang="ru-RU" sz="2000" b="1" dirty="0" err="1" smtClean="0">
                <a:solidFill>
                  <a:schemeClr val="accent1">
                    <a:lumMod val="75000"/>
                  </a:schemeClr>
                </a:solidFill>
              </a:rPr>
              <a:t>встановлено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sz="2000" b="1" dirty="0" err="1" smtClean="0">
                <a:solidFill>
                  <a:schemeClr val="accent1">
                    <a:lumMod val="75000"/>
                  </a:schemeClr>
                </a:solidFill>
              </a:rPr>
              <a:t>щорічне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> свято </a:t>
            </a:r>
            <a:r>
              <a:rPr lang="ru-RU" sz="2000" b="1" dirty="0" err="1" smtClean="0">
                <a:solidFill>
                  <a:schemeClr val="accent1">
                    <a:lumMod val="75000"/>
                  </a:schemeClr>
                </a:solidFill>
              </a:rPr>
              <a:t>драконівських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sz="2000" b="1" dirty="0" err="1" smtClean="0">
                <a:solidFill>
                  <a:schemeClr val="accent1">
                    <a:lumMod val="75000"/>
                  </a:schemeClr>
                </a:solidFill>
              </a:rPr>
              <a:t>човнів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>.</a:t>
            </a:r>
            <a:endParaRPr lang="ru-RU" sz="20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4" name="Содержимое 3" descr="Yongsan_Dragon_4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895070" y="214289"/>
            <a:ext cx="6963078" cy="46453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5286388"/>
            <a:ext cx="7467600" cy="1143000"/>
          </a:xfrm>
        </p:spPr>
        <p:txBody>
          <a:bodyPr>
            <a:normAutofit/>
          </a:bodyPr>
          <a:lstStyle/>
          <a:p>
            <a:pPr algn="ctr"/>
            <a:r>
              <a:rPr lang="ru-RU" sz="2000" b="1" dirty="0" err="1" smtClean="0">
                <a:solidFill>
                  <a:schemeClr val="accent1">
                    <a:lumMod val="75000"/>
                  </a:schemeClr>
                </a:solidFill>
              </a:rPr>
              <a:t>Шанхайська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> вежа - </a:t>
            </a:r>
            <a:r>
              <a:rPr lang="ru-RU" sz="2000" b="1" dirty="0" err="1" smtClean="0">
                <a:solidFill>
                  <a:schemeClr val="accent1">
                    <a:lumMod val="75000"/>
                  </a:schemeClr>
                </a:solidFill>
              </a:rPr>
              <a:t>надвисоке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sz="2000" b="1" dirty="0" err="1" smtClean="0">
                <a:solidFill>
                  <a:schemeClr val="accent1">
                    <a:lumMod val="75000"/>
                  </a:schemeClr>
                </a:solidFill>
              </a:rPr>
              <a:t>будівля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>, </a:t>
            </a:r>
            <a:r>
              <a:rPr lang="ru-RU" sz="2000" b="1" dirty="0" err="1" smtClean="0">
                <a:solidFill>
                  <a:schemeClr val="accent1">
                    <a:lumMod val="75000"/>
                  </a:schemeClr>
                </a:solidFill>
              </a:rPr>
              <a:t>що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sz="2000" b="1" dirty="0" err="1" smtClean="0">
                <a:solidFill>
                  <a:schemeClr val="accent1">
                    <a:lumMod val="75000"/>
                  </a:schemeClr>
                </a:solidFill>
              </a:rPr>
              <a:t>будується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>  в </a:t>
            </a:r>
            <a:r>
              <a:rPr lang="ru-RU" sz="2000" b="1" dirty="0" err="1" smtClean="0">
                <a:solidFill>
                  <a:schemeClr val="accent1">
                    <a:lumMod val="75000"/>
                  </a:schemeClr>
                </a:solidFill>
              </a:rPr>
              <a:t>районі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sz="2000" b="1" dirty="0" err="1" smtClean="0">
                <a:solidFill>
                  <a:schemeClr val="accent1">
                    <a:lumMod val="75000"/>
                  </a:schemeClr>
                </a:solidFill>
              </a:rPr>
              <a:t>Пудун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sz="2000" b="1" dirty="0" err="1" smtClean="0">
                <a:solidFill>
                  <a:schemeClr val="accent1">
                    <a:lumMod val="75000"/>
                  </a:schemeClr>
                </a:solidFill>
              </a:rPr>
              <a:t>міста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> Шанхай в </a:t>
            </a:r>
            <a:r>
              <a:rPr lang="ru-RU" sz="2000" b="1" dirty="0" err="1" smtClean="0">
                <a:solidFill>
                  <a:schemeClr val="accent1">
                    <a:lumMod val="75000"/>
                  </a:schemeClr>
                </a:solidFill>
              </a:rPr>
              <a:t>Китаї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>.</a:t>
            </a:r>
            <a:endParaRPr lang="ru-RU" sz="20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4" name="Содержимое 3" descr="Shanghai_Tower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1201277" y="357165"/>
            <a:ext cx="6442557" cy="52452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5143512"/>
            <a:ext cx="7467600" cy="1143000"/>
          </a:xfrm>
        </p:spPr>
        <p:txBody>
          <a:bodyPr>
            <a:normAutofit/>
          </a:bodyPr>
          <a:lstStyle/>
          <a:p>
            <a:pPr algn="ctr"/>
            <a:r>
              <a:rPr lang="ru-RU" sz="2000" b="1" dirty="0" err="1" smtClean="0">
                <a:solidFill>
                  <a:schemeClr val="accent1">
                    <a:lumMod val="75000"/>
                  </a:schemeClr>
                </a:solidFill>
              </a:rPr>
              <a:t>Місячний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sz="2000" b="1" dirty="0" err="1" smtClean="0">
                <a:solidFill>
                  <a:schemeClr val="accent1">
                    <a:lumMod val="75000"/>
                  </a:schemeClr>
                </a:solidFill>
              </a:rPr>
              <a:t>міст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> - сильно </a:t>
            </a:r>
            <a:r>
              <a:rPr lang="ru-RU" sz="2000" b="1" dirty="0" err="1" smtClean="0">
                <a:solidFill>
                  <a:schemeClr val="accent1">
                    <a:lumMod val="75000"/>
                  </a:schemeClr>
                </a:solidFill>
              </a:rPr>
              <a:t>вигнутий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> у </a:t>
            </a:r>
            <a:r>
              <a:rPr lang="ru-RU" sz="2000" b="1" dirty="0" err="1" smtClean="0">
                <a:solidFill>
                  <a:schemeClr val="accent1">
                    <a:lumMod val="75000"/>
                  </a:schemeClr>
                </a:solidFill>
              </a:rPr>
              <a:t>вигляді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sz="2000" b="1" dirty="0" err="1" smtClean="0">
                <a:solidFill>
                  <a:schemeClr val="accent1">
                    <a:lumMod val="75000"/>
                  </a:schemeClr>
                </a:solidFill>
              </a:rPr>
              <a:t>півмісяця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sz="2000" b="1" dirty="0" err="1" smtClean="0">
                <a:solidFill>
                  <a:schemeClr val="accent1">
                    <a:lumMod val="75000"/>
                  </a:schemeClr>
                </a:solidFill>
              </a:rPr>
              <a:t>пішохідний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sz="2000" b="1" dirty="0" err="1" smtClean="0">
                <a:solidFill>
                  <a:schemeClr val="accent1">
                    <a:lumMod val="75000"/>
                  </a:schemeClr>
                </a:solidFill>
              </a:rPr>
              <a:t>місток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>, </a:t>
            </a:r>
            <a:r>
              <a:rPr lang="ru-RU" sz="2000" b="1" dirty="0" err="1" smtClean="0">
                <a:solidFill>
                  <a:schemeClr val="accent1">
                    <a:lumMod val="75000"/>
                  </a:schemeClr>
                </a:solidFill>
              </a:rPr>
              <a:t>типовий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> для </a:t>
            </a:r>
            <a:r>
              <a:rPr lang="ru-RU" sz="2000" b="1" dirty="0" err="1" smtClean="0">
                <a:solidFill>
                  <a:schemeClr val="accent1">
                    <a:lumMod val="75000"/>
                  </a:schemeClr>
                </a:solidFill>
              </a:rPr>
              <a:t>садів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> Китаю </a:t>
            </a:r>
            <a:r>
              <a:rPr lang="ru-RU" sz="2000" b="1" dirty="0" err="1" smtClean="0">
                <a:solidFill>
                  <a:schemeClr val="accent1">
                    <a:lumMod val="75000"/>
                  </a:schemeClr>
                </a:solidFill>
              </a:rPr>
              <a:t>і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sz="2000" b="1" dirty="0" err="1" smtClean="0">
                <a:solidFill>
                  <a:schemeClr val="accent1">
                    <a:lumMod val="75000"/>
                  </a:schemeClr>
                </a:solidFill>
              </a:rPr>
              <a:t>Японії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>.</a:t>
            </a:r>
            <a:endParaRPr lang="ru-RU" sz="20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4" name="Содержимое 3" descr="02_01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857224" y="357166"/>
            <a:ext cx="7197975" cy="4643470"/>
          </a:xfrm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5143512"/>
            <a:ext cx="7467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>У </a:t>
            </a:r>
            <a:r>
              <a:rPr lang="ru-RU" sz="2000" b="1" dirty="0" err="1" smtClean="0">
                <a:solidFill>
                  <a:schemeClr val="accent1">
                    <a:lumMod val="75000"/>
                  </a:schemeClr>
                </a:solidFill>
              </a:rPr>
              <a:t>китайських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sz="2000" b="1" dirty="0" err="1" smtClean="0">
                <a:solidFill>
                  <a:schemeClr val="accent1">
                    <a:lumMod val="75000"/>
                  </a:schemeClr>
                </a:solidFill>
              </a:rPr>
              <a:t>і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sz="2000" b="1" dirty="0" err="1" smtClean="0">
                <a:solidFill>
                  <a:schemeClr val="accent1">
                    <a:lumMod val="75000"/>
                  </a:schemeClr>
                </a:solidFill>
              </a:rPr>
              <a:t>японських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sz="2000" b="1" dirty="0" err="1" smtClean="0">
                <a:solidFill>
                  <a:schemeClr val="accent1">
                    <a:lumMod val="75000"/>
                  </a:schemeClr>
                </a:solidFill>
              </a:rPr>
              <a:t>культових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> ансамблях, </a:t>
            </a:r>
            <a:r>
              <a:rPr lang="ru-RU" sz="2000" b="1" dirty="0" err="1" smtClean="0">
                <a:solidFill>
                  <a:schemeClr val="accent1">
                    <a:lumMod val="75000"/>
                  </a:schemeClr>
                </a:solidFill>
              </a:rPr>
              <a:t>аналогічно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>, основною </a:t>
            </a:r>
            <a:r>
              <a:rPr lang="ru-RU" sz="2000" b="1" dirty="0" err="1" smtClean="0">
                <a:solidFill>
                  <a:schemeClr val="accent1">
                    <a:lumMod val="75000"/>
                  </a:schemeClr>
                </a:solidFill>
              </a:rPr>
              <a:t>віссю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sz="2000" b="1" dirty="0" err="1" smtClean="0">
                <a:solidFill>
                  <a:schemeClr val="accent1">
                    <a:lumMod val="75000"/>
                  </a:schemeClr>
                </a:solidFill>
              </a:rPr>
              <a:t>була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> дорога до храму, по </a:t>
            </a:r>
            <a:r>
              <a:rPr lang="ru-RU" sz="2000" b="1" dirty="0" err="1" smtClean="0">
                <a:solidFill>
                  <a:schemeClr val="accent1">
                    <a:lumMod val="75000"/>
                  </a:schemeClr>
                </a:solidFill>
              </a:rPr>
              <a:t>якій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sz="2000" b="1" dirty="0" err="1" smtClean="0">
                <a:solidFill>
                  <a:schemeClr val="accent1">
                    <a:lumMod val="75000"/>
                  </a:schemeClr>
                </a:solidFill>
              </a:rPr>
              <a:t>йшла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sz="2000" b="1" dirty="0" err="1" smtClean="0">
                <a:solidFill>
                  <a:schemeClr val="accent1">
                    <a:lumMod val="75000"/>
                  </a:schemeClr>
                </a:solidFill>
              </a:rPr>
              <a:t>людина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>. </a:t>
            </a:r>
            <a:r>
              <a:rPr lang="ru-RU" sz="2000" b="1" dirty="0" err="1" smtClean="0">
                <a:solidFill>
                  <a:schemeClr val="accent1">
                    <a:lumMod val="75000"/>
                  </a:schemeClr>
                </a:solidFill>
              </a:rPr>
              <a:t>Храмовий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> комплекс </a:t>
            </a:r>
            <a:r>
              <a:rPr lang="ru-RU" sz="2000" b="1" dirty="0" err="1" smtClean="0">
                <a:solidFill>
                  <a:schemeClr val="accent1">
                    <a:lumMod val="75000"/>
                  </a:schemeClr>
                </a:solidFill>
              </a:rPr>
              <a:t>поблизу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sz="2000" b="1" dirty="0" err="1" smtClean="0">
                <a:solidFill>
                  <a:schemeClr val="accent1">
                    <a:lumMod val="75000"/>
                  </a:schemeClr>
                </a:solidFill>
              </a:rPr>
              <a:t>Нари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> (</a:t>
            </a:r>
            <a:r>
              <a:rPr lang="ru-RU" sz="2000" b="1" dirty="0" err="1" smtClean="0">
                <a:solidFill>
                  <a:schemeClr val="accent1">
                    <a:lumMod val="75000"/>
                  </a:schemeClr>
                </a:solidFill>
              </a:rPr>
              <a:t>Японія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>).</a:t>
            </a:r>
            <a:endParaRPr lang="ru-RU" sz="20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4" name="Содержимое 3" descr="01_Nara_1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1142976" y="500042"/>
            <a:ext cx="6786610" cy="453566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103</TotalTime>
  <Words>194</Words>
  <Application>Microsoft Office PowerPoint</Application>
  <PresentationFormat>Экран (4:3)</PresentationFormat>
  <Paragraphs>14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Эркер</vt:lpstr>
      <vt:lpstr>Архітектура   Китаю та Японії</vt:lpstr>
      <vt:lpstr> </vt:lpstr>
      <vt:lpstr>Теракотова армія - відома у світі археологічна пам'ятка з Китаю. Увійшла в перелік всесвітнього надбання ЮНЕСКО.</vt:lpstr>
      <vt:lpstr>Заборонене місто -  найбільший палацовий комплекс у світі, головний палацовий комплекс китайських імператорів з XV до початку XX століття. Знаходиться в центрі Пекіна.</vt:lpstr>
      <vt:lpstr>В архітектурі і дизайні інтер'єру Китаю і Японії зароджується вертикальна композиція.</vt:lpstr>
      <vt:lpstr>в китайській міфології та культурі символ чоловічого начала (ян) і китайської нації в цілому. На відміну від європейського дракона, китайський являє добрий початок. На честь дракона встановлено щорічне свято драконівських човнів.</vt:lpstr>
      <vt:lpstr>Шанхайська вежа - надвисоке будівля, що будується  в районі Пудун міста Шанхай в Китаї.</vt:lpstr>
      <vt:lpstr>Місячний міст - сильно вигнутий у вигляді півмісяця пішохідний місток, типовий для садів Китаю і Японії.</vt:lpstr>
      <vt:lpstr>У китайських і японських культових ансамблях, аналогічно, основною віссю була дорога до храму, по якій йшла людина. Храмовий комплекс поблизу Нари (Японія).</vt:lpstr>
      <vt:lpstr>Слайд 10</vt:lpstr>
      <vt:lpstr>В цілому японська архітектура схожа з китайською. Але на відміну від китайської архітектури, японська архітектура виділяється своєю асиметричною схильністю.</vt:lpstr>
      <vt:lpstr>Слайд 12</vt:lpstr>
      <vt:lpstr>.</vt:lpstr>
      <vt:lpstr>Слайд 14</vt:lpstr>
      <vt:lpstr>Слайд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Архітектура  Китая та Японії</dc:title>
  <dc:creator>Admin</dc:creator>
  <cp:lastModifiedBy>User</cp:lastModifiedBy>
  <cp:revision>16</cp:revision>
  <dcterms:created xsi:type="dcterms:W3CDTF">2014-05-27T13:04:58Z</dcterms:created>
  <dcterms:modified xsi:type="dcterms:W3CDTF">2016-01-18T19:21:53Z</dcterms:modified>
</cp:coreProperties>
</file>