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8" r:id="rId4"/>
    <p:sldId id="257" r:id="rId5"/>
    <p:sldId id="260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8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D8BA2-4B55-49A2-9211-A4923823F0BE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3A33C-4F5A-4A0B-B4CD-892D994538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3FB77-0E93-4D15-A738-A792A11FD254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8DF4B-74E6-4185-9D27-9D55B059C8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04AE2-C096-4238-927E-223C768A6925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DF6A3-2342-4240-A5B7-4F1282EF4D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C7D57-5048-4C46-8D7C-9B82068F4509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F395A-093A-460F-BD1E-97B3D81E7F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F4187-0922-45DE-9EC8-97CDD5B5C887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B9265-4287-48EE-9765-618067DCA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30936-EB07-4F7D-88AB-2635DE9478D6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9C8C5-A7AE-44A5-AAB4-BE014A003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129C4-AB42-4631-8F7D-455DF87F1945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6552A-F8D9-4A3D-9C84-2D6A67641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191B5-5FFE-4B5F-BB50-9091EC145269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90788-1C78-4DAA-B499-2A45A455BF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CA2AF-C490-400A-8545-0608FAD97508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5A49C-87E9-47F6-86B3-B583690336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52EF4-1D29-4457-8BA0-FEACD9729452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A3133-C6B0-48D4-B606-68CE891154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377D8-1E51-410C-A462-0D2A269928A1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C17A3-1679-4F0C-ADF8-FCBD0664EF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04FA42C-5DD2-4FBD-990F-63135D92E4C3}" type="datetimeFigureOut">
              <a:rPr lang="ru-RU"/>
              <a:pPr>
                <a:defRPr/>
              </a:pPr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6593679-8EC2-4662-8AC8-32003BC38B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hare.net/aleabestteather/ss-28783835" TargetMode="External"/><Relationship Id="rId7" Type="http://schemas.openxmlformats.org/officeDocument/2006/relationships/image" Target="../media/image3.png"/><Relationship Id="rId2" Type="http://schemas.openxmlformats.org/officeDocument/2006/relationships/hyperlink" Target="http://www.slideshare.net/aleabestteather/2-28783266?next_slideshow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nterneturok.ru/ua/school/mirovaya-literatyra/8-klass/literatura-serednovichchja/serednovichna-kitajska-lirika-tvorchist-du-fu" TargetMode="External"/><Relationship Id="rId5" Type="http://schemas.openxmlformats.org/officeDocument/2006/relationships/hyperlink" Target="http://volna.org/ukrainskij_jazyk/li_bo.html" TargetMode="External"/><Relationship Id="rId4" Type="http://schemas.openxmlformats.org/officeDocument/2006/relationships/hyperlink" Target="http://magiyaslova.blogspot.com/p/blog-page_8281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\Рабочий стол\depositphotos_42401579-old-paper-with-Asian-Landscape-and-Chinese-Lanterns---vintage-j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6858000" cy="681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5529263" cy="1870075"/>
          </a:xfrm>
        </p:spPr>
        <p:txBody>
          <a:bodyPr/>
          <a:lstStyle/>
          <a:p>
            <a:r>
              <a:rPr lang="uk-UA" sz="8000" b="1" smtClean="0"/>
              <a:t>ДУ ФУ</a:t>
            </a:r>
            <a:endParaRPr lang="ru-RU" sz="8000" b="1" smtClean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86488" cy="1143000"/>
          </a:xfrm>
        </p:spPr>
        <p:txBody>
          <a:bodyPr/>
          <a:lstStyle/>
          <a:p>
            <a:r>
              <a:rPr lang="uk-UA" smtClean="0">
                <a:latin typeface="Times New Roman" pitchFamily="18" charset="0"/>
                <a:cs typeface="Times New Roman" pitchFamily="18" charset="0"/>
              </a:rPr>
              <a:t>Своєрідність</a:t>
            </a:r>
            <a:r>
              <a:rPr lang="uk-UA" smtClean="0"/>
              <a:t>:</a:t>
            </a:r>
            <a:endParaRPr lang="ru-RU" smtClean="0"/>
          </a:p>
        </p:txBody>
      </p:sp>
      <p:sp>
        <p:nvSpPr>
          <p:cNvPr id="11267" name="Содержимое 7"/>
          <p:cNvSpPr>
            <a:spLocks noGrp="1"/>
          </p:cNvSpPr>
          <p:nvPr>
            <p:ph idx="1"/>
          </p:nvPr>
        </p:nvSpPr>
        <p:spPr>
          <a:xfrm>
            <a:off x="457200" y="1600200"/>
            <a:ext cx="6329363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mtClean="0">
                <a:latin typeface="Times New Roman" pitchFamily="18" charset="0"/>
                <a:cs typeface="Times New Roman" pitchFamily="18" charset="0"/>
              </a:rPr>
              <a:t>1.	Співчутливе ставлення до людей;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mtClean="0">
                <a:latin typeface="Times New Roman" pitchFamily="18" charset="0"/>
                <a:cs typeface="Times New Roman" pitchFamily="18" charset="0"/>
              </a:rPr>
              <a:t>2.	Засудження війни;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mtClean="0">
                <a:latin typeface="Times New Roman" pitchFamily="18" charset="0"/>
                <a:cs typeface="Times New Roman" pitchFamily="18" charset="0"/>
              </a:rPr>
              <a:t>3.	Поетизація мирної праці;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mtClean="0">
                <a:latin typeface="Times New Roman" pitchFamily="18" charset="0"/>
                <a:cs typeface="Times New Roman" pitchFamily="18" charset="0"/>
              </a:rPr>
              <a:t>4.	Зображення природи як світу гармонії;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mtClean="0">
                <a:latin typeface="Times New Roman" pitchFamily="18" charset="0"/>
                <a:cs typeface="Times New Roman" pitchFamily="18" charset="0"/>
              </a:rPr>
              <a:t>5.	Увага до внутрішнього світу людини.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25" y="214313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8" y="4981575"/>
            <a:ext cx="1836737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29363" cy="1143000"/>
          </a:xfrm>
        </p:spPr>
        <p:txBody>
          <a:bodyPr/>
          <a:lstStyle/>
          <a:p>
            <a:r>
              <a:rPr lang="uk-UA" sz="3600" b="1" smtClean="0">
                <a:latin typeface="Times New Roman" pitchFamily="18" charset="0"/>
                <a:cs typeface="Times New Roman" pitchFamily="18" charset="0"/>
              </a:rPr>
              <a:t>Асоціації</a:t>
            </a:r>
            <a:endParaRPr lang="ru-RU" sz="40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4"/>
          <p:cNvPicPr>
            <a:picLocks noChangeAspect="1" noChangeArrowheads="1"/>
          </p:cNvPicPr>
          <p:nvPr/>
        </p:nvPicPr>
        <p:blipFill>
          <a:blip r:embed="rId2"/>
          <a:srcRect l="57617" t="50938" r="1367" b="12500"/>
          <a:stretch>
            <a:fillRect/>
          </a:stretch>
        </p:blipFill>
        <p:spPr bwMode="auto">
          <a:xfrm>
            <a:off x="1071563" y="3786188"/>
            <a:ext cx="500062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/>
          <a:srcRect l="17188" t="51875" r="42383" b="15312"/>
          <a:stretch>
            <a:fillRect/>
          </a:stretch>
        </p:blipFill>
        <p:spPr bwMode="auto">
          <a:xfrm>
            <a:off x="1143000" y="1214438"/>
            <a:ext cx="4929188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25" y="214313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643188"/>
            <a:ext cx="1836737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00" cy="725487"/>
          </a:xfrm>
        </p:spPr>
        <p:txBody>
          <a:bodyPr/>
          <a:lstStyle/>
          <a:p>
            <a:r>
              <a:rPr lang="uk-UA" sz="3600" smtClean="0">
                <a:latin typeface="Times New Roman" pitchFamily="18" charset="0"/>
                <a:cs typeface="Times New Roman" pitchFamily="18" charset="0"/>
              </a:rPr>
              <a:t>Бесіда за твором</a:t>
            </a:r>
            <a:endParaRPr lang="ru-RU" sz="36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71500" y="1214438"/>
            <a:ext cx="6215063" cy="5286375"/>
          </a:xfrm>
        </p:spPr>
        <p:txBody>
          <a:bodyPr rtlCol="0">
            <a:normAutofit fontScale="85000" lnSpcReduction="20000"/>
          </a:bodyPr>
          <a:lstStyle/>
          <a:p>
            <a:pPr marL="363538" indent="-363538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Куди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за законом природи повертаються гуси?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3538" indent="-363538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Хто заздрить їм, і тужить за Батьківщиною?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3538" indent="-363538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В яку пору року вони повернулися додому?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3538" indent="-363538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Чому автор не змальовує краси довгоочікуваної весни?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363538" indent="-363538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Відірваний від рідної землі, нічому не рад, і не милується красою весни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Що в кінці відчуває ліричний герой, чи є надія?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3538" indent="-363538" fontAlgn="auto"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Яка основна тема вірша?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363538" indent="-363538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Туга за Батьківщиною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25" y="214313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4071938" y="1428750"/>
            <a:ext cx="24431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70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700" i="1">
                <a:latin typeface="Times New Roman" pitchFamily="18" charset="0"/>
                <a:cs typeface="Times New Roman" pitchFamily="18" charset="0"/>
              </a:rPr>
              <a:t>В рідний край</a:t>
            </a:r>
            <a:r>
              <a:rPr lang="uk-UA" sz="270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7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643313" y="2214563"/>
            <a:ext cx="26606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70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700" i="1">
                <a:latin typeface="Times New Roman" pitchFamily="18" charset="0"/>
                <a:cs typeface="Times New Roman" pitchFamily="18" charset="0"/>
              </a:rPr>
              <a:t>Ліричний герой</a:t>
            </a:r>
            <a:r>
              <a:rPr lang="uk-UA" sz="270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7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2714625" y="2928938"/>
            <a:ext cx="156051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70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700" i="1">
                <a:latin typeface="Times New Roman" pitchFamily="18" charset="0"/>
                <a:cs typeface="Times New Roman" pitchFamily="18" charset="0"/>
              </a:rPr>
              <a:t>Навесні</a:t>
            </a:r>
            <a:r>
              <a:rPr lang="uk-UA" sz="270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7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2928938" y="5143500"/>
            <a:ext cx="38274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70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700" i="1">
                <a:latin typeface="Times New Roman" pitchFamily="18" charset="0"/>
                <a:cs typeface="Times New Roman" pitchFamily="18" charset="0"/>
              </a:rPr>
              <a:t>Тугу, смуток, безнадію</a:t>
            </a:r>
            <a:r>
              <a:rPr lang="uk-UA" sz="270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7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6"/>
          <p:cNvSpPr>
            <a:spLocks noGrp="1"/>
          </p:cNvSpPr>
          <p:nvPr>
            <p:ph type="title"/>
          </p:nvPr>
        </p:nvSpPr>
        <p:spPr>
          <a:xfrm>
            <a:off x="428625" y="1071563"/>
            <a:ext cx="6329363" cy="1143000"/>
          </a:xfrm>
        </p:spPr>
        <p:txBody>
          <a:bodyPr/>
          <a:lstStyle/>
          <a:p>
            <a:r>
              <a:rPr lang="uk-UA" sz="3600" b="1" smtClean="0">
                <a:latin typeface="Times New Roman" pitchFamily="18" charset="0"/>
                <a:cs typeface="Times New Roman" pitchFamily="18" charset="0"/>
              </a:rPr>
              <a:t>Гронування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 l="24251" t="29375" r="16440" b="42500"/>
          <a:stretch>
            <a:fillRect/>
          </a:stretch>
        </p:blipFill>
        <p:spPr bwMode="auto">
          <a:xfrm>
            <a:off x="214313" y="2357438"/>
            <a:ext cx="65722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50" y="0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642938"/>
            <a:ext cx="1836737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63" y="4143375"/>
            <a:ext cx="1836737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smtClean="0">
                <a:latin typeface="Times New Roman" pitchFamily="18" charset="0"/>
                <a:cs typeface="Times New Roman" pitchFamily="18" charset="0"/>
              </a:rPr>
              <a:t>Порівняння</a:t>
            </a:r>
            <a:r>
              <a:rPr lang="uk-UA" sz="3600" b="1" smtClean="0"/>
              <a:t> </a:t>
            </a:r>
            <a:endParaRPr lang="ru-RU" sz="3600" b="1" smtClean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 l="58008" t="40312" r="2734" b="24062"/>
          <a:stretch>
            <a:fillRect/>
          </a:stretch>
        </p:blipFill>
        <p:spPr bwMode="auto">
          <a:xfrm>
            <a:off x="357188" y="1071563"/>
            <a:ext cx="478631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/>
          <a:srcRect l="18164" t="40312" r="42578" b="24062"/>
          <a:stretch>
            <a:fillRect/>
          </a:stretch>
        </p:blipFill>
        <p:spPr bwMode="auto">
          <a:xfrm>
            <a:off x="1857375" y="3857625"/>
            <a:ext cx="478631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25" y="214313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2786063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28625" y="5214938"/>
            <a:ext cx="6357938" cy="1143000"/>
          </a:xfrm>
        </p:spPr>
        <p:txBody>
          <a:bodyPr/>
          <a:lstStyle/>
          <a:p>
            <a:r>
              <a:rPr lang="uk-UA" sz="2800" b="1" smtClean="0">
                <a:latin typeface="Times New Roman" pitchFamily="18" charset="0"/>
                <a:cs typeface="Times New Roman" pitchFamily="18" charset="0"/>
              </a:rPr>
              <a:t>Обличчя війни</a:t>
            </a:r>
            <a:br>
              <a:rPr lang="uk-UA" sz="2800" b="1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smtClean="0">
                <a:latin typeface="Times New Roman" pitchFamily="18" charset="0"/>
                <a:cs typeface="Times New Roman" pitchFamily="18" charset="0"/>
              </a:rPr>
              <a:t>С. Далі</a:t>
            </a:r>
            <a:endParaRPr lang="ru-RU" sz="28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Содержимое 3" descr="http://weloveua.com/wp-content/uploads/2015/11/image00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785813"/>
            <a:ext cx="6072187" cy="4214812"/>
          </a:xfrm>
        </p:spPr>
      </p:pic>
      <p:pic>
        <p:nvPicPr>
          <p:cNvPr id="16388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25" y="214313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4981575"/>
            <a:ext cx="1836737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043613" cy="1143000"/>
          </a:xfrm>
        </p:spPr>
        <p:txBody>
          <a:bodyPr/>
          <a:lstStyle/>
          <a:p>
            <a:r>
              <a:rPr lang="uk-UA" sz="3200" b="1" smtClean="0">
                <a:latin typeface="Times New Roman" pitchFamily="18" charset="0"/>
                <a:cs typeface="Times New Roman" pitchFamily="18" charset="0"/>
              </a:rPr>
              <a:t>Аналіз вірша учнями класу за запитаннями:</a:t>
            </a:r>
            <a:endParaRPr lang="ru-RU" sz="32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1643063"/>
            <a:ext cx="6500813" cy="4686300"/>
          </a:xfrm>
        </p:spPr>
        <p:txBody>
          <a:bodyPr rtlCol="0">
            <a:normAutofit fontScale="70000" lnSpcReduction="20000"/>
          </a:bodyPr>
          <a:lstStyle/>
          <a:p>
            <a:pPr marL="174625" indent="-174625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чого закликає автор? 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marL="536575" indent="-536575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Переплавити мечі на орала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З якою метою?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174625" indent="-174625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а) переорати землю, сіяти і збирати урожай, шовкопряди щоб ткали;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174625" indent="-174625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б) щоб люди не лили сліз;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174625" indent="-174625" fontAlgn="auto"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Якими ж тоді стануть люди? 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marL="174625" indent="-174625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щасливі в мирному труді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4"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Що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спільного між цими висловами? 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marL="174625" indent="-174625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Закликають кинути зброю, зажити в мирі і злагоді, бути щасливими в мирній праці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174625" indent="-174625" fontAlgn="auto"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Чи актуальна ця тема в наш час? 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marL="174625" indent="-174625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Безсумнівно, ця тема дуже актуальна для України в цей тяжкий час, коли йде війна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5"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25" y="428625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29363" cy="725487"/>
          </a:xfrm>
        </p:spPr>
        <p:txBody>
          <a:bodyPr/>
          <a:lstStyle/>
          <a:p>
            <a:r>
              <a:rPr lang="uk-UA" sz="3600" b="1" smtClean="0">
                <a:latin typeface="Times New Roman" pitchFamily="18" charset="0"/>
                <a:cs typeface="Times New Roman" pitchFamily="18" charset="0"/>
              </a:rPr>
              <a:t>Сенкан</a:t>
            </a:r>
            <a:endParaRPr lang="ru-RU" sz="36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428625" y="1071563"/>
            <a:ext cx="3143250" cy="4983162"/>
          </a:xfrm>
        </p:spPr>
        <p:txBody>
          <a:bodyPr/>
          <a:lstStyle/>
          <a:p>
            <a:pPr algn="ctr">
              <a:buFont typeface="Wingdings" pitchFamily="2" charset="2"/>
              <a:buChar char="v"/>
            </a:pPr>
            <a:r>
              <a:rPr lang="uk-UA" sz="2800" b="1" smtClean="0">
                <a:latin typeface="Times New Roman" pitchFamily="18" charset="0"/>
                <a:cs typeface="Times New Roman" pitchFamily="18" charset="0"/>
              </a:rPr>
              <a:t>Доброта</a:t>
            </a:r>
            <a:r>
              <a:rPr lang="uk-UA" sz="2200" b="1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uk-UA" sz="2200" b="1" smtClean="0">
                <a:latin typeface="Times New Roman" pitchFamily="18" charset="0"/>
                <a:cs typeface="Times New Roman" pitchFamily="18" charset="0"/>
              </a:rPr>
              <a:t>Безмежна, щира, безмежна,  сердечна</a:t>
            </a:r>
            <a:endParaRPr lang="ru-RU" sz="22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uk-UA" sz="2200" b="1" smtClean="0">
                <a:latin typeface="Times New Roman" pitchFamily="18" charset="0"/>
                <a:cs typeface="Times New Roman" pitchFamily="18" charset="0"/>
              </a:rPr>
              <a:t>Зцілює, зігріває, підтримує</a:t>
            </a:r>
            <a:endParaRPr lang="ru-RU" sz="22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uk-UA" sz="2200" b="1" smtClean="0">
                <a:latin typeface="Times New Roman" pitchFamily="18" charset="0"/>
                <a:cs typeface="Times New Roman" pitchFamily="18" charset="0"/>
              </a:rPr>
              <a:t>Породжує добро, вчить дотримуватись Законів Божих</a:t>
            </a:r>
            <a:endParaRPr lang="ru-RU" sz="22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uk-UA" sz="2200" b="1" smtClean="0">
                <a:latin typeface="Times New Roman" pitchFamily="18" charset="0"/>
                <a:cs typeface="Times New Roman" pitchFamily="18" charset="0"/>
              </a:rPr>
              <a:t>Духовне відродження людини</a:t>
            </a:r>
            <a:endParaRPr lang="ru-RU" sz="22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25" y="214313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4981575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Содержимое 2"/>
          <p:cNvSpPr txBox="1">
            <a:spLocks/>
          </p:cNvSpPr>
          <p:nvPr/>
        </p:nvSpPr>
        <p:spPr bwMode="auto">
          <a:xfrm>
            <a:off x="3357563" y="1071563"/>
            <a:ext cx="3571875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Wingdings" pitchFamily="2" charset="2"/>
              <a:buChar char="v"/>
            </a:pPr>
            <a:r>
              <a:rPr lang="uk-UA" sz="2800" b="1">
                <a:latin typeface="Times New Roman" pitchFamily="18" charset="0"/>
                <a:cs typeface="Times New Roman" pitchFamily="18" charset="0"/>
              </a:rPr>
              <a:t>Ду Фу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uk-UA" sz="2200" b="1">
                <a:latin typeface="Times New Roman" pitchFamily="18" charset="0"/>
                <a:cs typeface="Times New Roman" pitchFamily="18" charset="0"/>
              </a:rPr>
              <a:t>Ду Фу – найпочесніше ім’я.</a:t>
            </a:r>
            <a:endParaRPr lang="ru-RU" sz="22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uk-UA" sz="2200" b="1">
                <a:latin typeface="Times New Roman" pitchFamily="18" charset="0"/>
                <a:cs typeface="Times New Roman" pitchFamily="18" charset="0"/>
              </a:rPr>
              <a:t>Конфуціаніст, патріот-гуманіст, борець за мир</a:t>
            </a:r>
            <a:endParaRPr lang="ru-RU" sz="22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uk-UA" sz="2200" b="1">
                <a:latin typeface="Times New Roman" pitchFamily="18" charset="0"/>
                <a:cs typeface="Times New Roman" pitchFamily="18" charset="0"/>
              </a:rPr>
              <a:t>Самотній, мудрий, талановитий, знаменитий</a:t>
            </a:r>
            <a:endParaRPr lang="ru-RU" sz="22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uk-UA" sz="2200" b="1">
                <a:latin typeface="Times New Roman" pitchFamily="18" charset="0"/>
                <a:cs typeface="Times New Roman" pitchFamily="18" charset="0"/>
              </a:rPr>
              <a:t>Проповідує мир, радість праці на землі, любить рідний край, людей</a:t>
            </a:r>
            <a:endParaRPr lang="ru-RU" sz="22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r>
              <a:rPr lang="uk-UA" sz="2200" b="1">
                <a:latin typeface="Times New Roman" pitchFamily="18" charset="0"/>
                <a:cs typeface="Times New Roman" pitchFamily="18" charset="0"/>
              </a:rPr>
              <a:t>Ду Фу – улюблений китайський поет</a:t>
            </a:r>
            <a:endParaRPr lang="ru-RU" sz="22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</a:pPr>
            <a:endParaRPr lang="ru-RU" sz="22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357188" y="1071563"/>
            <a:ext cx="6400800" cy="868362"/>
          </a:xfrm>
        </p:spPr>
        <p:txBody>
          <a:bodyPr/>
          <a:lstStyle/>
          <a:p>
            <a:r>
              <a:rPr lang="uk-UA" sz="3200" b="1" smtClean="0">
                <a:latin typeface="Times New Roman" pitchFamily="18" charset="0"/>
                <a:cs typeface="Times New Roman" pitchFamily="18" charset="0"/>
              </a:rPr>
              <a:t>Інтерактивна гра </a:t>
            </a:r>
            <a:br>
              <a:rPr lang="uk-UA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smtClean="0">
                <a:latin typeface="Times New Roman" pitchFamily="18" charset="0"/>
                <a:cs typeface="Times New Roman" pitchFamily="18" charset="0"/>
              </a:rPr>
              <a:t>“Кола Вена.”</a:t>
            </a:r>
            <a:endParaRPr lang="ru-RU" sz="32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6460" t="30936" r="5077" b="16975"/>
          <a:stretch>
            <a:fillRect/>
          </a:stretch>
        </p:blipFill>
        <p:spPr>
          <a:xfrm>
            <a:off x="142875" y="2214563"/>
            <a:ext cx="6715125" cy="2786062"/>
          </a:xfrm>
        </p:spPr>
      </p:pic>
      <p:pic>
        <p:nvPicPr>
          <p:cNvPr id="19460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25" y="214313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8" y="4981575"/>
            <a:ext cx="1836737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357188"/>
            <a:ext cx="1836737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29363" cy="654050"/>
          </a:xfrm>
        </p:spPr>
        <p:txBody>
          <a:bodyPr/>
          <a:lstStyle/>
          <a:p>
            <a:r>
              <a:rPr lang="uk-UA" sz="3600" b="1" smtClean="0">
                <a:latin typeface="Times New Roman" pitchFamily="18" charset="0"/>
                <a:cs typeface="Times New Roman" pitchFamily="18" charset="0"/>
              </a:rPr>
              <a:t>Домашнє завдання.</a:t>
            </a: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500188"/>
            <a:ext cx="6572250" cy="5072062"/>
          </a:xfrm>
        </p:spPr>
        <p:txBody>
          <a:bodyPr rtlCol="0">
            <a:noAutofit/>
          </a:bodyPr>
          <a:lstStyle/>
          <a:p>
            <a:pPr indent="4699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50" b="1" u="sng" dirty="0" smtClean="0">
                <a:latin typeface="Times New Roman" pitchFamily="18" charset="0"/>
                <a:cs typeface="Times New Roman" pitchFamily="18" charset="0"/>
              </a:rPr>
              <a:t>Обов’язкові</a:t>
            </a:r>
            <a:r>
              <a:rPr lang="uk-UA" sz="205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5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50" b="1" dirty="0">
                <a:latin typeface="Times New Roman" pitchFamily="18" charset="0"/>
                <a:cs typeface="Times New Roman" pitchFamily="18" charset="0"/>
              </a:rPr>
              <a:t>1. Вивчити вірш напам’ять із поезії Лі Бо або </a:t>
            </a:r>
            <a:r>
              <a:rPr lang="uk-UA" sz="2050" b="1" dirty="0" err="1" smtClean="0">
                <a:latin typeface="Times New Roman" pitchFamily="18" charset="0"/>
                <a:cs typeface="Times New Roman" pitchFamily="18" charset="0"/>
              </a:rPr>
              <a:t>Ду</a:t>
            </a:r>
            <a:r>
              <a:rPr lang="uk-UA" sz="205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50" b="1" dirty="0" err="1" smtClean="0">
                <a:latin typeface="Times New Roman" pitchFamily="18" charset="0"/>
                <a:cs typeface="Times New Roman" pitchFamily="18" charset="0"/>
              </a:rPr>
              <a:t>Фу</a:t>
            </a:r>
            <a:r>
              <a:rPr lang="uk-UA" sz="205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50" b="1" dirty="0">
                <a:latin typeface="Times New Roman" pitchFamily="18" charset="0"/>
                <a:cs typeface="Times New Roman" pitchFamily="18" charset="0"/>
              </a:rPr>
              <a:t>(за вибором)</a:t>
            </a:r>
            <a:endParaRPr lang="ru-RU" sz="205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50" b="1" dirty="0">
                <a:latin typeface="Times New Roman" pitchFamily="18" charset="0"/>
                <a:cs typeface="Times New Roman" pitchFamily="18" charset="0"/>
              </a:rPr>
              <a:t>2. Твір-мініатюра або лист-звернення на захист миру.</a:t>
            </a:r>
            <a:endParaRPr lang="ru-RU" sz="2050" b="1" dirty="0">
              <a:latin typeface="Times New Roman" pitchFamily="18" charset="0"/>
              <a:cs typeface="Times New Roman" pitchFamily="18" charset="0"/>
            </a:endParaRPr>
          </a:p>
          <a:p>
            <a:pPr indent="4699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50" b="1" u="sng" dirty="0">
                <a:latin typeface="Times New Roman" pitchFamily="18" charset="0"/>
                <a:cs typeface="Times New Roman" pitchFamily="18" charset="0"/>
              </a:rPr>
              <a:t>Індивідуальні</a:t>
            </a:r>
            <a:r>
              <a:rPr lang="uk-UA" sz="205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5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5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2050" b="1" dirty="0">
                <a:latin typeface="Times New Roman" pitchFamily="18" charset="0"/>
                <a:cs typeface="Times New Roman" pitchFamily="18" charset="0"/>
              </a:rPr>
              <a:t>Знайти відповідь на питання: «Який російський художник жив і творив в Китаї ? Його відомі картини?»</a:t>
            </a:r>
            <a:endParaRPr lang="ru-RU" sz="2050" b="1" dirty="0">
              <a:latin typeface="Times New Roman" pitchFamily="18" charset="0"/>
              <a:cs typeface="Times New Roman" pitchFamily="18" charset="0"/>
            </a:endParaRPr>
          </a:p>
          <a:p>
            <a:pPr indent="3683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50" b="1" u="sng" dirty="0">
                <a:latin typeface="Times New Roman" pitchFamily="18" charset="0"/>
                <a:cs typeface="Times New Roman" pitchFamily="18" charset="0"/>
              </a:rPr>
              <a:t>Творчі</a:t>
            </a:r>
            <a:r>
              <a:rPr lang="uk-UA" sz="205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5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50" b="1" dirty="0">
                <a:latin typeface="Times New Roman" pitchFamily="18" charset="0"/>
                <a:cs typeface="Times New Roman" pitchFamily="18" charset="0"/>
              </a:rPr>
              <a:t>1. Намалювати ілюстрації до віршів (за вибором)</a:t>
            </a:r>
            <a:endParaRPr lang="ru-RU" sz="205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50" b="1" dirty="0">
                <a:latin typeface="Times New Roman" pitchFamily="18" charset="0"/>
                <a:cs typeface="Times New Roman" pitchFamily="18" charset="0"/>
              </a:rPr>
              <a:t>2. Написати власний вірш про мир, про Батьківщину</a:t>
            </a:r>
            <a:r>
              <a:rPr lang="uk-UA" sz="205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5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25" y="214313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88" y="5143500"/>
            <a:ext cx="1836737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3"/>
          <p:cNvSpPr>
            <a:spLocks noGrp="1"/>
          </p:cNvSpPr>
          <p:nvPr>
            <p:ph type="title"/>
          </p:nvPr>
        </p:nvSpPr>
        <p:spPr>
          <a:xfrm>
            <a:off x="1500188" y="0"/>
            <a:ext cx="7186612" cy="857250"/>
          </a:xfrm>
        </p:spPr>
        <p:txBody>
          <a:bodyPr/>
          <a:lstStyle/>
          <a:p>
            <a:pPr algn="l"/>
            <a:r>
              <a:rPr lang="uk-UA" sz="4000" b="1" i="1" smtClean="0"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uk-UA" sz="4000" b="1" i="1" smtClean="0"/>
              <a:t>:</a:t>
            </a:r>
            <a:endParaRPr lang="ru-RU" sz="4000" smtClean="0"/>
          </a:p>
        </p:txBody>
      </p:sp>
      <p:sp>
        <p:nvSpPr>
          <p:cNvPr id="3075" name="Содержимое 4"/>
          <p:cNvSpPr>
            <a:spLocks noGrp="1"/>
          </p:cNvSpPr>
          <p:nvPr>
            <p:ph idx="1"/>
          </p:nvPr>
        </p:nvSpPr>
        <p:spPr>
          <a:xfrm>
            <a:off x="357188" y="642938"/>
            <a:ext cx="6072187" cy="5857875"/>
          </a:xfrm>
        </p:spPr>
        <p:txBody>
          <a:bodyPr/>
          <a:lstStyle/>
          <a:p>
            <a:pPr indent="20638" algn="ctr">
              <a:buFont typeface="Arial" charset="0"/>
              <a:buNone/>
            </a:pPr>
            <a:r>
              <a:rPr lang="uk-UA" sz="3000" b="1" smtClean="0">
                <a:latin typeface="Times New Roman" pitchFamily="18" charset="0"/>
                <a:cs typeface="Times New Roman" pitchFamily="18" charset="0"/>
              </a:rPr>
              <a:t>Ду Фу «Пісня про хліб і шовк», «Весняний краєвид», «Вночі, подорожуючи, описую почуття». Зв'язок поезії Ду Фу з історичною реальністю. Вплив конфуціанства на його світогляд. Національні образи, символи в ліриці митця. Образ ліричного героя, його сприйняття життя і природи, почуття, мрії, ідеали, дума про Батьківщину.</a:t>
            </a:r>
            <a:endParaRPr lang="ru-RU" sz="30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25" y="214313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0" y="4981575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00" cy="6540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Джерела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813" y="1000125"/>
            <a:ext cx="6000750" cy="5429250"/>
          </a:xfrm>
        </p:spPr>
        <p:txBody>
          <a:bodyPr rtlCol="0">
            <a:normAutofit fontScale="55000" lnSpcReduction="20000"/>
          </a:bodyPr>
          <a:lstStyle/>
          <a:p>
            <a:pPr marL="261938" indent="-261938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Братко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З.Т. Культура проти варварства./ З.Т.Братко – К:В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ысшая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школа, 1988. – 408с.</a:t>
            </a:r>
          </a:p>
          <a:p>
            <a:pPr marL="261938" indent="-261938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Гребницька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Н. М. Зарубіжна література/Н. М.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Гребницька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, Т. Ф. Маленька, Н. О.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Півнюк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, А. О. Савенко, О. М.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Чепурко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,– К: Освіта, 2008. – 328 с.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61938" indent="-261938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КовбасенкоЮ.І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, Зарубіжна література, 8 клас/Ю.І.Ковбасенко, Л.В.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Ковбасенко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– К: Веселка, 2010. – 428 с.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61938" indent="-261938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Чорна О.В. Зарубіжна література: Хрестоматія. 8 клас. / Чорна О.В – Харків: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Торсінг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, 2003. – 432 с.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61938" indent="-261938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Альбом: Сальвадор Дал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61938" indent="-261938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u="sng" dirty="0">
                <a:latin typeface="Times New Roman" pitchFamily="18" charset="0"/>
                <a:cs typeface="Times New Roman" pitchFamily="18" charset="0"/>
                <a:hlinkClick r:id="rId2"/>
              </a:rPr>
              <a:t>http://www.slideshare.net/aleabestteather/2-28783266?next_slideshow=1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61938" indent="-261938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u="sng" dirty="0">
                <a:latin typeface="Times New Roman" pitchFamily="18" charset="0"/>
                <a:cs typeface="Times New Roman" pitchFamily="18" charset="0"/>
                <a:hlinkClick r:id="rId3"/>
              </a:rPr>
              <a:t>http://www.slideshare.net/aleabestteather/ss-28783835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61938" indent="-261938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u="sng" dirty="0">
                <a:latin typeface="Times New Roman" pitchFamily="18" charset="0"/>
                <a:cs typeface="Times New Roman" pitchFamily="18" charset="0"/>
                <a:hlinkClick r:id="rId4"/>
              </a:rPr>
              <a:t>http://magiyaslova.blogspot.com/p/blog-page_8281.html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61938" indent="-261938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u="sng" dirty="0">
                <a:latin typeface="Times New Roman" pitchFamily="18" charset="0"/>
                <a:cs typeface="Times New Roman" pitchFamily="18" charset="0"/>
                <a:hlinkClick r:id="rId5"/>
              </a:rPr>
              <a:t>http://volna.org/ukrainskij_jazyk/li_bo.html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61938" indent="-261938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u="sng" dirty="0">
                <a:latin typeface="Times New Roman" pitchFamily="18" charset="0"/>
                <a:cs typeface="Times New Roman" pitchFamily="18" charset="0"/>
                <a:hlinkClick r:id="rId6"/>
              </a:rPr>
              <a:t>http://interneturok.ru/ua/school/mirovaya-literatyra/8-klass/literatura-serednovichchja/serednovichna-kitajska-lirika-tvorchist-du-fu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428625" y="214313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57550" cy="1143000"/>
          </a:xfrm>
        </p:spPr>
        <p:txBody>
          <a:bodyPr/>
          <a:lstStyle/>
          <a:p>
            <a:r>
              <a:rPr lang="uk-UA" smtClean="0">
                <a:latin typeface="Times New Roman" pitchFamily="18" charset="0"/>
                <a:cs typeface="Times New Roman" pitchFamily="18" charset="0"/>
              </a:rPr>
              <a:t>Мета</a:t>
            </a:r>
            <a:r>
              <a:rPr lang="uk-UA" smtClean="0"/>
              <a:t>: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400800" cy="4972050"/>
          </a:xfrm>
        </p:spPr>
        <p:txBody>
          <a:bodyPr rtlCol="0">
            <a:normAutofit fontScale="85000" lnSpcReduction="10000"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Працювати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з текстом, виділяти головне, систематизувати матеріал;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Розширити знання про поезію Китаю та її представників;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Спрямовувати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роботу на визначення художніх засобів у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творі, працювати з текстом;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Виховувати громадянина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з активною життєвою позицією, борця за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мир, патріотизм,;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Виховувати любов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до природи та бережливе ставлення до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неї.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25" y="214313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4981575"/>
            <a:ext cx="1836737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ages.visitbeijing.com.cn/20140516/Img214998669.jpg"/>
          <p:cNvPicPr>
            <a:picLocks noChangeAspect="1" noChangeArrowheads="1"/>
          </p:cNvPicPr>
          <p:nvPr/>
        </p:nvPicPr>
        <p:blipFill>
          <a:blip r:embed="rId2"/>
          <a:srcRect r="11926"/>
          <a:stretch>
            <a:fillRect/>
          </a:stretch>
        </p:blipFill>
        <p:spPr bwMode="auto">
          <a:xfrm>
            <a:off x="0" y="1214438"/>
            <a:ext cx="6858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15050" cy="868362"/>
          </a:xfrm>
        </p:spPr>
        <p:txBody>
          <a:bodyPr/>
          <a:lstStyle/>
          <a:p>
            <a:r>
              <a:rPr lang="uk-UA" sz="4000" smtClean="0">
                <a:latin typeface="Times New Roman" pitchFamily="18" charset="0"/>
              </a:rPr>
              <a:t>Епіграф</a:t>
            </a:r>
            <a:endParaRPr lang="ru-RU" sz="4000" smtClean="0">
              <a:latin typeface="Times New Roman" pitchFamily="18" charset="0"/>
            </a:endParaRPr>
          </a:p>
        </p:txBody>
      </p:sp>
      <p:sp>
        <p:nvSpPr>
          <p:cNvPr id="5124" name="Содержимое 2"/>
          <p:cNvSpPr>
            <a:spLocks noGrp="1"/>
          </p:cNvSpPr>
          <p:nvPr>
            <p:ph idx="1"/>
          </p:nvPr>
        </p:nvSpPr>
        <p:spPr>
          <a:xfrm>
            <a:off x="428625" y="1857375"/>
            <a:ext cx="4929188" cy="3571875"/>
          </a:xfrm>
        </p:spPr>
        <p:txBody>
          <a:bodyPr/>
          <a:lstStyle/>
          <a:p>
            <a:pPr algn="r">
              <a:buFont typeface="Arial" charset="0"/>
              <a:buNone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Його поезія – найкращий пам’ятник поетові, 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Font typeface="Arial" charset="0"/>
              <a:buNone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який « смерті весь не скорився»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Font typeface="Arial" charset="0"/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57188" y="214313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928688"/>
            <a:ext cx="1836737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85750"/>
            <a:ext cx="3471863" cy="7254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Міні-тест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75" y="1143000"/>
            <a:ext cx="6072188" cy="52863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1. Яке філософське вчення було близьке Лі Бо?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а) даосизм;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б) конфуціоналізм;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в) раціоналізм.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2. Літературний герой поезії?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а) філософ-мандрівник;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б) трудівник;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в) суспільна особистість.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3. Сприймав самотність як…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а) особисту драму;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б) шлях до духовності;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в) неминучість.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4. Психологічний паралелізм полягає?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а) розкритті філософських поглядів;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б) картини зображення життя особистості в суспільстві; 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в) зображення психологічних переживань через природу.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25" y="214313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63" y="2571750"/>
            <a:ext cx="1836737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142875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2238" cy="1143000"/>
          </a:xfrm>
        </p:spPr>
        <p:txBody>
          <a:bodyPr/>
          <a:lstStyle/>
          <a:p>
            <a:r>
              <a:rPr lang="uk-UA" smtClean="0">
                <a:latin typeface="Times New Roman" pitchFamily="18" charset="0"/>
                <a:cs typeface="Times New Roman" pitchFamily="18" charset="0"/>
              </a:rPr>
              <a:t> Літературна розминка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7072313" cy="4525963"/>
          </a:xfrm>
        </p:spPr>
        <p:txBody>
          <a:bodyPr/>
          <a:lstStyle/>
          <a:p>
            <a:r>
              <a:rPr lang="uk-UA" smtClean="0">
                <a:latin typeface="Times New Roman" pitchFamily="18" charset="0"/>
                <a:cs typeface="Times New Roman" pitchFamily="18" charset="0"/>
              </a:rPr>
              <a:t>Яку епоху в Китаї називають золотою? 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mtClean="0">
                <a:latin typeface="Times New Roman" pitchFamily="18" charset="0"/>
                <a:cs typeface="Times New Roman" pitchFamily="18" charset="0"/>
              </a:rPr>
              <a:t>Якої філософської течії дотримувався Лі Бо? 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mtClean="0">
                <a:latin typeface="Times New Roman" pitchFamily="18" charset="0"/>
                <a:cs typeface="Times New Roman" pitchFamily="18" charset="0"/>
              </a:rPr>
              <a:t>Тринаріжний камінь творчості Лі Бо?</a:t>
            </a:r>
          </a:p>
          <a:p>
            <a:pPr algn="ctr">
              <a:buFont typeface="Arial" charset="0"/>
              <a:buNone/>
            </a:pPr>
            <a:r>
              <a:rPr lang="uk-UA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i="1" smtClean="0">
                <a:latin typeface="Times New Roman" pitchFamily="18" charset="0"/>
                <a:cs typeface="Times New Roman" pitchFamily="18" charset="0"/>
              </a:rPr>
              <a:t>Картина, символи, природа</a:t>
            </a:r>
            <a:r>
              <a:rPr lang="uk-UA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mtClean="0">
                <a:latin typeface="Times New Roman" pitchFamily="18" charset="0"/>
                <a:cs typeface="Times New Roman" pitchFamily="18" charset="0"/>
              </a:rPr>
              <a:t>Значення імені Лі Бо? </a:t>
            </a:r>
          </a:p>
          <a:p>
            <a:pPr algn="ctr">
              <a:buFont typeface="Arial" charset="0"/>
              <a:buNone/>
            </a:pPr>
            <a:r>
              <a:rPr lang="uk-UA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i="1" smtClean="0">
                <a:latin typeface="Times New Roman" pitchFamily="18" charset="0"/>
                <a:cs typeface="Times New Roman" pitchFamily="18" charset="0"/>
              </a:rPr>
              <a:t>Біла Слива</a:t>
            </a:r>
            <a:r>
              <a:rPr lang="uk-UA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25" y="0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4714875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571750" y="2071688"/>
            <a:ext cx="1055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alibri" pitchFamily="34" charset="0"/>
              </a:rPr>
              <a:t>(</a:t>
            </a:r>
            <a:r>
              <a:rPr lang="uk-UA" sz="3200" i="1">
                <a:latin typeface="Times New Roman" pitchFamily="18" charset="0"/>
                <a:cs typeface="Times New Roman" pitchFamily="18" charset="0"/>
              </a:rPr>
              <a:t>Тан</a:t>
            </a:r>
            <a:r>
              <a:rPr lang="uk-UA" sz="3200">
                <a:latin typeface="Calibri" pitchFamily="34" charset="0"/>
              </a:rPr>
              <a:t>)</a:t>
            </a:r>
            <a:endParaRPr lang="ru-RU" sz="3200">
              <a:latin typeface="Calibri" pitchFamily="34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643188" y="3071813"/>
            <a:ext cx="1117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alibri" pitchFamily="34" charset="0"/>
              </a:rPr>
              <a:t>(</a:t>
            </a:r>
            <a:r>
              <a:rPr lang="uk-UA" sz="3200" i="1">
                <a:latin typeface="Times New Roman" pitchFamily="18" charset="0"/>
                <a:cs typeface="Times New Roman" pitchFamily="18" charset="0"/>
              </a:rPr>
              <a:t>Дао</a:t>
            </a:r>
            <a:r>
              <a:rPr lang="uk-UA" sz="3200">
                <a:latin typeface="Calibri" pitchFamily="34" charset="0"/>
              </a:rPr>
              <a:t>)</a:t>
            </a:r>
            <a:endParaRPr lang="ru-RU" sz="3200">
              <a:latin typeface="Calibri" pitchFamily="34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00" cy="1143000"/>
          </a:xfrm>
        </p:spPr>
        <p:txBody>
          <a:bodyPr/>
          <a:lstStyle/>
          <a:p>
            <a:r>
              <a:rPr lang="uk-UA" sz="3600" smtClean="0">
                <a:latin typeface="Times New Roman" pitchFamily="18" charset="0"/>
                <a:cs typeface="Times New Roman" pitchFamily="18" charset="0"/>
              </a:rPr>
              <a:t>Літературна вікторина на тему «Буддизм» </a:t>
            </a:r>
            <a:endParaRPr lang="ru-RU" sz="36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400800" cy="4972050"/>
          </a:xfrm>
        </p:spPr>
        <p:txBody>
          <a:bodyPr rtlCol="0">
            <a:normAutofit fontScale="85000" lnSpcReduction="10000"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Що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означає слово «Будда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»?</a:t>
            </a:r>
          </a:p>
          <a:p>
            <a:pPr marL="514350" indent="-51435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Просвітлений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Яке дерево найбільш шанують буддисти?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Яка квітка служить троном для Богів?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Лотос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4"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Які тварини слухали перші проповіді Будди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?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4"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Одна з буддійських шкіл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?    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4"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Що головне в китайські чайній церемонії? Архітектура чи сад?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4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63" y="428625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143250" y="2786063"/>
            <a:ext cx="112236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Calibri" pitchFamily="34" charset="0"/>
              </a:rPr>
              <a:t>(</a:t>
            </a:r>
            <a:r>
              <a:rPr lang="uk-UA" sz="2700" i="1">
                <a:latin typeface="Times New Roman" pitchFamily="18" charset="0"/>
                <a:cs typeface="Times New Roman" pitchFamily="18" charset="0"/>
              </a:rPr>
              <a:t>Бодхі</a:t>
            </a:r>
            <a:r>
              <a:rPr lang="uk-UA">
                <a:latin typeface="Calibri" pitchFamily="34" charset="0"/>
              </a:rPr>
              <a:t>)</a:t>
            </a:r>
            <a:endParaRPr lang="ru-RU">
              <a:latin typeface="Calibri" pitchFamily="34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714625" y="4572000"/>
            <a:ext cx="128111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700">
                <a:latin typeface="Calibri" pitchFamily="34" charset="0"/>
              </a:rPr>
              <a:t>(</a:t>
            </a:r>
            <a:r>
              <a:rPr lang="uk-UA" sz="2700" i="1">
                <a:latin typeface="Times New Roman" pitchFamily="18" charset="0"/>
                <a:cs typeface="Times New Roman" pitchFamily="18" charset="0"/>
              </a:rPr>
              <a:t>Газелі</a:t>
            </a:r>
            <a:r>
              <a:rPr lang="uk-UA" sz="2700">
                <a:latin typeface="Calibri" pitchFamily="34" charset="0"/>
              </a:rPr>
              <a:t>)</a:t>
            </a:r>
            <a:endParaRPr lang="ru-RU" sz="2700">
              <a:latin typeface="Calibri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857750" y="5000625"/>
            <a:ext cx="110966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700">
                <a:latin typeface="Calibri" pitchFamily="34" charset="0"/>
              </a:rPr>
              <a:t>(</a:t>
            </a:r>
            <a:r>
              <a:rPr lang="uk-UA" sz="2700" i="1">
                <a:latin typeface="Times New Roman" pitchFamily="18" charset="0"/>
                <a:cs typeface="Times New Roman" pitchFamily="18" charset="0"/>
              </a:rPr>
              <a:t>Дзен</a:t>
            </a:r>
            <a:r>
              <a:rPr lang="uk-UA" sz="2700">
                <a:latin typeface="Calibri" pitchFamily="34" charset="0"/>
              </a:rPr>
              <a:t>)</a:t>
            </a:r>
            <a:endParaRPr lang="ru-RU" sz="2700">
              <a:latin typeface="Calibri" pitchFamily="34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715000" y="5786438"/>
            <a:ext cx="97472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700">
                <a:latin typeface="Calibri" pitchFamily="34" charset="0"/>
              </a:rPr>
              <a:t>(</a:t>
            </a:r>
            <a:r>
              <a:rPr lang="uk-UA" sz="2700" i="1">
                <a:latin typeface="Times New Roman" pitchFamily="18" charset="0"/>
                <a:cs typeface="Times New Roman" pitchFamily="18" charset="0"/>
              </a:rPr>
              <a:t>Сад</a:t>
            </a:r>
            <a:r>
              <a:rPr lang="uk-UA" sz="2700">
                <a:latin typeface="Calibri" pitchFamily="34" charset="0"/>
              </a:rPr>
              <a:t>)</a:t>
            </a:r>
            <a:endParaRPr lang="ru-RU" sz="27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00" cy="796925"/>
          </a:xfrm>
        </p:spPr>
        <p:txBody>
          <a:bodyPr/>
          <a:lstStyle/>
          <a:p>
            <a:r>
              <a:rPr lang="uk-UA" sz="3600" smtClean="0">
                <a:latin typeface="Times New Roman" pitchFamily="18" charset="0"/>
                <a:cs typeface="Times New Roman" pitchFamily="18" charset="0"/>
              </a:rPr>
              <a:t>Кросворд</a:t>
            </a:r>
            <a:r>
              <a:rPr lang="uk-UA" sz="3600" smtClean="0"/>
              <a:t> </a:t>
            </a:r>
            <a:endParaRPr lang="ru-RU" sz="3600" smtClean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357188" y="1071563"/>
            <a:ext cx="6500812" cy="50546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1. Оселитися в столиці? 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2. Ім’я керівника повстанців? 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3. Де помер Ду Фу? 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5. Хто такий Су-цзун? 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6. Що вдалось зробити, щоб врятуватись з полону?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50" y="3643313"/>
          <a:ext cx="5143500" cy="2928939"/>
        </p:xfrm>
        <a:graphic>
          <a:graphicData uri="http://schemas.openxmlformats.org/drawingml/2006/table">
            <a:tbl>
              <a:tblPr/>
              <a:tblGrid>
                <a:gridCol w="528638"/>
                <a:gridCol w="460375"/>
                <a:gridCol w="461962"/>
                <a:gridCol w="461963"/>
                <a:gridCol w="461962"/>
                <a:gridCol w="460375"/>
                <a:gridCol w="461963"/>
                <a:gridCol w="461962"/>
                <a:gridCol w="461963"/>
                <a:gridCol w="460375"/>
                <a:gridCol w="461962"/>
              </a:tblGrid>
              <a:tr h="450850">
                <a:tc rowSpan="2"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4"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1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М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Р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І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Я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2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Н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Ь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gridSpan="2"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5463"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Ч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О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Н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І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5463"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4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Ч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Н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Д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У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5463"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І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М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П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Р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Т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О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Р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6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Т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К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Т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И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750" y="3643313"/>
          <a:ext cx="5143500" cy="2928939"/>
        </p:xfrm>
        <a:graphic>
          <a:graphicData uri="http://schemas.openxmlformats.org/drawingml/2006/table">
            <a:tbl>
              <a:tblPr/>
              <a:tblGrid>
                <a:gridCol w="528638"/>
                <a:gridCol w="460375"/>
                <a:gridCol w="461962"/>
                <a:gridCol w="461963"/>
                <a:gridCol w="461962"/>
                <a:gridCol w="460375"/>
                <a:gridCol w="461963"/>
                <a:gridCol w="461962"/>
                <a:gridCol w="461963"/>
                <a:gridCol w="460375"/>
                <a:gridCol w="461962"/>
              </a:tblGrid>
              <a:tr h="45085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1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М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Р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І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Я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2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Н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Ь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5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Ч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О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Н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І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5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4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Ч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Н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Д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У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25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І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М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П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Р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Т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О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Р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6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Т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К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Т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И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418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00" y="0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19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357313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0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4143375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Текст 4"/>
          <p:cNvSpPr>
            <a:spLocks noGrp="1"/>
          </p:cNvSpPr>
          <p:nvPr>
            <p:ph type="body" idx="1"/>
          </p:nvPr>
        </p:nvSpPr>
        <p:spPr>
          <a:xfrm>
            <a:off x="714375" y="428625"/>
            <a:ext cx="2786063" cy="639763"/>
          </a:xfrm>
        </p:spPr>
        <p:txBody>
          <a:bodyPr/>
          <a:lstStyle/>
          <a:p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uk-UA" sz="2800" smtClean="0"/>
              <a:t> риси:</a:t>
            </a:r>
            <a:endParaRPr lang="ru-RU" sz="2800" smtClean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28625" y="1285875"/>
            <a:ext cx="3043238" cy="395128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людини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– істота суспільна;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змальовується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життя в родині, в державі;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любов до людини;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закон добра «не чини людям того, чого не хочеш, щоб вони причинили тобі»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4" name="Текст 6"/>
          <p:cNvSpPr>
            <a:spLocks noGrp="1"/>
          </p:cNvSpPr>
          <p:nvPr>
            <p:ph type="body" sz="quarter" idx="3"/>
          </p:nvPr>
        </p:nvSpPr>
        <p:spPr>
          <a:xfrm>
            <a:off x="3929063" y="428625"/>
            <a:ext cx="2071687" cy="639763"/>
          </a:xfrm>
        </p:spPr>
        <p:txBody>
          <a:bodyPr/>
          <a:lstStyle/>
          <a:p>
            <a:pPr algn="ctr"/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Мотиви</a:t>
            </a:r>
            <a:r>
              <a:rPr lang="uk-UA" sz="2800" smtClean="0"/>
              <a:t>:</a:t>
            </a:r>
            <a:endParaRPr lang="ru-RU" sz="2800" smtClean="0"/>
          </a:p>
        </p:txBody>
      </p:sp>
      <p:sp>
        <p:nvSpPr>
          <p:cNvPr id="10245" name="Содержимое 7"/>
          <p:cNvSpPr>
            <a:spLocks noGrp="1"/>
          </p:cNvSpPr>
          <p:nvPr>
            <p:ph sz="quarter" idx="4"/>
          </p:nvPr>
        </p:nvSpPr>
        <p:spPr>
          <a:xfrm>
            <a:off x="3714750" y="1285875"/>
            <a:ext cx="3000375" cy="395128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- соціальні;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- історичні;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- природа як гармонія світу;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- моральні цінності;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- громадянські цінності.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6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63" y="0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3786188"/>
            <a:ext cx="1836737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2" descr="http://papercraft.su/cache/thumbs/571c99490fbb32e1aa1ff4012bdf9401_auto_auto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4981575"/>
            <a:ext cx="18367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998</Words>
  <Application>Microsoft Office PowerPoint</Application>
  <PresentationFormat>Экран (4:3)</PresentationFormat>
  <Paragraphs>214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Calibri</vt:lpstr>
      <vt:lpstr>Arial</vt:lpstr>
      <vt:lpstr>Times New Roman</vt:lpstr>
      <vt:lpstr>Wingdings</vt:lpstr>
      <vt:lpstr>Тема Office</vt:lpstr>
      <vt:lpstr>ДУ ФУ</vt:lpstr>
      <vt:lpstr>Тема:</vt:lpstr>
      <vt:lpstr>Мета:</vt:lpstr>
      <vt:lpstr>Епіграф</vt:lpstr>
      <vt:lpstr>Міні-тест.</vt:lpstr>
      <vt:lpstr> Літературна розминка</vt:lpstr>
      <vt:lpstr>Літературна вікторина на тему «Буддизм» </vt:lpstr>
      <vt:lpstr>Кросворд </vt:lpstr>
      <vt:lpstr>Слайд 9</vt:lpstr>
      <vt:lpstr>Своєрідність:</vt:lpstr>
      <vt:lpstr>Асоціації</vt:lpstr>
      <vt:lpstr>Бесіда за твором</vt:lpstr>
      <vt:lpstr>Гронування</vt:lpstr>
      <vt:lpstr>Порівняння </vt:lpstr>
      <vt:lpstr>Обличчя війни С. Далі</vt:lpstr>
      <vt:lpstr>Аналіз вірша учнями класу за запитаннями:</vt:lpstr>
      <vt:lpstr>Сенкан</vt:lpstr>
      <vt:lpstr>Інтерактивна гра  “Кола Вена.”</vt:lpstr>
      <vt:lpstr>Домашнє завдання.</vt:lpstr>
      <vt:lpstr>Джерела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40</cp:revision>
  <dcterms:created xsi:type="dcterms:W3CDTF">2016-01-16T14:00:44Z</dcterms:created>
  <dcterms:modified xsi:type="dcterms:W3CDTF">2016-01-18T20:00:04Z</dcterms:modified>
</cp:coreProperties>
</file>